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handoutMasterIdLst>
    <p:handoutMasterId r:id="rId18"/>
  </p:handoutMasterIdLst>
  <p:sldIdLst>
    <p:sldId id="321" r:id="rId2"/>
    <p:sldId id="389" r:id="rId3"/>
    <p:sldId id="407" r:id="rId4"/>
    <p:sldId id="395" r:id="rId5"/>
    <p:sldId id="393" r:id="rId6"/>
    <p:sldId id="390" r:id="rId7"/>
    <p:sldId id="332" r:id="rId8"/>
    <p:sldId id="351" r:id="rId9"/>
    <p:sldId id="343" r:id="rId10"/>
    <p:sldId id="328" r:id="rId11"/>
    <p:sldId id="344" r:id="rId12"/>
    <p:sldId id="334" r:id="rId13"/>
    <p:sldId id="356" r:id="rId14"/>
    <p:sldId id="358" r:id="rId15"/>
    <p:sldId id="378" r:id="rId16"/>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E60000"/>
    <a:srgbClr val="E30000"/>
    <a:srgbClr val="B00000"/>
    <a:srgbClr val="FF0000"/>
    <a:srgbClr val="FFF02B"/>
    <a:srgbClr val="404040"/>
    <a:srgbClr val="A31984"/>
    <a:srgbClr val="7F7F7F"/>
    <a:srgbClr val="66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0" autoAdjust="0"/>
    <p:restoredTop sz="98046" autoAdjust="0"/>
  </p:normalViewPr>
  <p:slideViewPr>
    <p:cSldViewPr snapToGrid="0" snapToObjects="1" showGuides="1">
      <p:cViewPr>
        <p:scale>
          <a:sx n="75" d="100"/>
          <a:sy n="75" d="100"/>
        </p:scale>
        <p:origin x="-1206" y="-72"/>
      </p:cViewPr>
      <p:guideLst>
        <p:guide orient="horz" pos="3948"/>
        <p:guide pos="1910"/>
        <p:guide pos="3844"/>
        <p:guide pos="573"/>
      </p:guideLst>
    </p:cSldViewPr>
  </p:slideViewPr>
  <p:outlineViewPr>
    <p:cViewPr>
      <p:scale>
        <a:sx n="33" d="100"/>
        <a:sy n="33" d="100"/>
      </p:scale>
      <p:origin x="0" y="126"/>
    </p:cViewPr>
  </p:outlineViewPr>
  <p:notesTextViewPr>
    <p:cViewPr>
      <p:scale>
        <a:sx n="1" d="1"/>
        <a:sy n="1" d="1"/>
      </p:scale>
      <p:origin x="0" y="0"/>
    </p:cViewPr>
  </p:notesTextViewPr>
  <p:sorterViewPr>
    <p:cViewPr>
      <p:scale>
        <a:sx n="100" d="100"/>
        <a:sy n="100" d="100"/>
      </p:scale>
      <p:origin x="0" y="702"/>
    </p:cViewPr>
  </p:sorterViewPr>
  <p:notesViewPr>
    <p:cSldViewPr snapToGrid="0" snapToObjects="1" showGuides="1">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B27B9-3676-4A8A-A540-0AB859DDF407}"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CE3C3193-70F5-43B6-AD73-42CE48138852}">
      <dgm:prSet custT="1"/>
      <dgm:spPr/>
      <dgm:t>
        <a:bodyPr lIns="0" rIns="0"/>
        <a:lstStyle/>
        <a:p>
          <a:pPr marL="284163" indent="0" algn="l" rtl="0"/>
          <a:r>
            <a:rPr lang="en-US" sz="1200" dirty="0" smtClean="0"/>
            <a:t>1999 </a:t>
          </a:r>
          <a:br>
            <a:rPr lang="en-US" sz="1200" dirty="0" smtClean="0"/>
          </a:br>
          <a:r>
            <a:rPr lang="en-US" sz="1200" dirty="0" smtClean="0"/>
            <a:t>Founded</a:t>
          </a:r>
          <a:endParaRPr lang="en-US" sz="1200" dirty="0"/>
        </a:p>
      </dgm:t>
    </dgm:pt>
    <dgm:pt modelId="{24CDB8BF-9085-4EC1-9D41-DC551AB43FB6}" type="parTrans" cxnId="{8ABC17A7-6602-499B-BE34-F2C90F6BFB10}">
      <dgm:prSet/>
      <dgm:spPr/>
      <dgm:t>
        <a:bodyPr/>
        <a:lstStyle/>
        <a:p>
          <a:endParaRPr lang="en-US"/>
        </a:p>
      </dgm:t>
    </dgm:pt>
    <dgm:pt modelId="{B9735155-51A0-4C43-A1F6-8F9684639843}" type="sibTrans" cxnId="{8ABC17A7-6602-499B-BE34-F2C90F6BFB10}">
      <dgm:prSet/>
      <dgm:spPr/>
      <dgm:t>
        <a:bodyPr/>
        <a:lstStyle/>
        <a:p>
          <a:endParaRPr lang="en-US"/>
        </a:p>
      </dgm:t>
    </dgm:pt>
    <dgm:pt modelId="{AE9FD902-C601-4237-B7B2-414231DCA286}">
      <dgm:prSet custT="1"/>
      <dgm:spPr/>
      <dgm:t>
        <a:bodyPr lIns="0" rIns="0"/>
        <a:lstStyle/>
        <a:p>
          <a:pPr algn="l" rtl="0"/>
          <a:r>
            <a:rPr lang="en-US" sz="1200" dirty="0" smtClean="0"/>
            <a:t>Dec. 2002</a:t>
          </a:r>
          <a:br>
            <a:rPr lang="en-US" sz="1200" dirty="0" smtClean="0"/>
          </a:br>
          <a:r>
            <a:rPr lang="en-US" sz="1200" dirty="0" smtClean="0"/>
            <a:t>Acquired by Reynolds &amp; Reynolds Co.</a:t>
          </a:r>
          <a:endParaRPr lang="en-US" sz="1200" dirty="0"/>
        </a:p>
      </dgm:t>
    </dgm:pt>
    <dgm:pt modelId="{141ED56A-98FC-4973-9CB8-B0C7A4DA1A7E}" type="parTrans" cxnId="{19D92678-DC1F-486A-B9E3-0464F1D16366}">
      <dgm:prSet/>
      <dgm:spPr/>
      <dgm:t>
        <a:bodyPr/>
        <a:lstStyle/>
        <a:p>
          <a:endParaRPr lang="en-US"/>
        </a:p>
      </dgm:t>
    </dgm:pt>
    <dgm:pt modelId="{D9B2C155-F7C6-48CE-9E40-BDEBA0ECE7FB}" type="sibTrans" cxnId="{19D92678-DC1F-486A-B9E3-0464F1D16366}">
      <dgm:prSet/>
      <dgm:spPr/>
      <dgm:t>
        <a:bodyPr/>
        <a:lstStyle/>
        <a:p>
          <a:endParaRPr lang="en-US"/>
        </a:p>
      </dgm:t>
    </dgm:pt>
    <dgm:pt modelId="{FCEEF8D9-336E-40D9-B7A3-ADA56912E299}">
      <dgm:prSet custT="1"/>
      <dgm:spPr/>
      <dgm:t>
        <a:bodyPr lIns="0" rIns="0"/>
        <a:lstStyle/>
        <a:p>
          <a:pPr marL="284163" indent="0" algn="l" rtl="0"/>
          <a:r>
            <a:rPr lang="en-US" sz="1200" dirty="0" smtClean="0"/>
            <a:t>Aug. 2006</a:t>
          </a:r>
          <a:br>
            <a:rPr lang="en-US" sz="1200" dirty="0" smtClean="0"/>
          </a:br>
          <a:r>
            <a:rPr lang="en-US" sz="1200" dirty="0" smtClean="0"/>
            <a:t>Acquired by HUGHES Telematics Inc. </a:t>
          </a:r>
          <a:endParaRPr lang="en-US" sz="1200" dirty="0"/>
        </a:p>
      </dgm:t>
    </dgm:pt>
    <dgm:pt modelId="{AF664428-F616-494E-BAFD-E1868C93BFD4}" type="parTrans" cxnId="{CA7A3399-DC49-4371-9A29-F9D17C320D2D}">
      <dgm:prSet/>
      <dgm:spPr/>
      <dgm:t>
        <a:bodyPr/>
        <a:lstStyle/>
        <a:p>
          <a:endParaRPr lang="en-US"/>
        </a:p>
      </dgm:t>
    </dgm:pt>
    <dgm:pt modelId="{9CF84872-7741-444D-BE55-0975B072E584}" type="sibTrans" cxnId="{CA7A3399-DC49-4371-9A29-F9D17C320D2D}">
      <dgm:prSet/>
      <dgm:spPr/>
      <dgm:t>
        <a:bodyPr/>
        <a:lstStyle/>
        <a:p>
          <a:endParaRPr lang="en-US"/>
        </a:p>
      </dgm:t>
    </dgm:pt>
    <dgm:pt modelId="{B4C5EB14-3790-4EBD-B76A-0C96A6C3FF39}">
      <dgm:prSet custT="1"/>
      <dgm:spPr/>
      <dgm:t>
        <a:bodyPr lIns="0" rIns="0"/>
        <a:lstStyle/>
        <a:p>
          <a:pPr marL="284163" indent="0" algn="ctr" rtl="0"/>
          <a:r>
            <a:rPr lang="en-US" sz="1200" dirty="0" smtClean="0"/>
            <a:t>July 2012</a:t>
          </a:r>
          <a:br>
            <a:rPr lang="en-US" sz="1200" dirty="0" smtClean="0"/>
          </a:br>
          <a:r>
            <a:rPr lang="en-US" sz="1200" dirty="0" smtClean="0"/>
            <a:t>HUGHES acquired by Verizon</a:t>
          </a:r>
          <a:endParaRPr lang="en-US" sz="1200" dirty="0"/>
        </a:p>
      </dgm:t>
    </dgm:pt>
    <dgm:pt modelId="{33EDB3B3-98C9-43D6-AFAF-3DE214320AC7}" type="parTrans" cxnId="{34A750DE-11C7-4127-A11D-051069638062}">
      <dgm:prSet/>
      <dgm:spPr/>
      <dgm:t>
        <a:bodyPr/>
        <a:lstStyle/>
        <a:p>
          <a:endParaRPr lang="en-US"/>
        </a:p>
      </dgm:t>
    </dgm:pt>
    <dgm:pt modelId="{869BAA1D-60EE-49B5-84C8-D9EEAE8DEBBE}" type="sibTrans" cxnId="{34A750DE-11C7-4127-A11D-051069638062}">
      <dgm:prSet/>
      <dgm:spPr/>
      <dgm:t>
        <a:bodyPr/>
        <a:lstStyle/>
        <a:p>
          <a:endParaRPr lang="en-US"/>
        </a:p>
      </dgm:t>
    </dgm:pt>
    <dgm:pt modelId="{48B72B5A-23E6-4A08-9A70-7B44B73A0BCC}">
      <dgm:prSet custT="1"/>
      <dgm:spPr/>
      <dgm:t>
        <a:bodyPr lIns="0" rIns="0"/>
        <a:lstStyle/>
        <a:p>
          <a:pPr rtl="0">
            <a:lnSpc>
              <a:spcPct val="100000"/>
            </a:lnSpc>
            <a:spcAft>
              <a:spcPts val="600"/>
            </a:spcAft>
          </a:pPr>
          <a:r>
            <a:rPr lang="en-US" sz="1200" dirty="0" smtClean="0"/>
            <a:t>Jan. 2015</a:t>
          </a:r>
        </a:p>
        <a:p>
          <a:pPr rtl="0">
            <a:lnSpc>
              <a:spcPct val="100000"/>
            </a:lnSpc>
            <a:spcAft>
              <a:spcPts val="600"/>
            </a:spcAft>
          </a:pPr>
          <a:r>
            <a:rPr lang="en-US" sz="1200" dirty="0" smtClean="0"/>
            <a:t>Management of Networkfleet split from VTI </a:t>
          </a:r>
          <a:endParaRPr lang="en-US" sz="1200" dirty="0"/>
        </a:p>
      </dgm:t>
    </dgm:pt>
    <dgm:pt modelId="{C1A9F9F6-E505-4E50-9DE1-CA3973394CBE}" type="parTrans" cxnId="{D47E2A57-4686-4889-9FF2-0560C26597AC}">
      <dgm:prSet/>
      <dgm:spPr/>
      <dgm:t>
        <a:bodyPr/>
        <a:lstStyle/>
        <a:p>
          <a:endParaRPr lang="en-US"/>
        </a:p>
      </dgm:t>
    </dgm:pt>
    <dgm:pt modelId="{77E5AE3E-B05D-4834-A70D-AADCD7D81664}" type="sibTrans" cxnId="{D47E2A57-4686-4889-9FF2-0560C26597AC}">
      <dgm:prSet/>
      <dgm:spPr/>
      <dgm:t>
        <a:bodyPr/>
        <a:lstStyle/>
        <a:p>
          <a:endParaRPr lang="en-US"/>
        </a:p>
      </dgm:t>
    </dgm:pt>
    <dgm:pt modelId="{94806A67-BA14-4529-9912-95EF23DC10C9}" type="pres">
      <dgm:prSet presAssocID="{ACAB27B9-3676-4A8A-A540-0AB859DDF407}" presName="Name0" presStyleCnt="0">
        <dgm:presLayoutVars>
          <dgm:dir/>
          <dgm:resizeHandles val="exact"/>
        </dgm:presLayoutVars>
      </dgm:prSet>
      <dgm:spPr/>
      <dgm:t>
        <a:bodyPr/>
        <a:lstStyle/>
        <a:p>
          <a:endParaRPr lang="en-US"/>
        </a:p>
      </dgm:t>
    </dgm:pt>
    <dgm:pt modelId="{3608A7D3-9CD1-4C56-8841-CB8EC1022367}" type="pres">
      <dgm:prSet presAssocID="{ACAB27B9-3676-4A8A-A540-0AB859DDF407}" presName="arrow" presStyleLbl="bgShp" presStyleIdx="0" presStyleCnt="1" custScaleY="59233" custLinFactNeighborX="-2859" custLinFactNeighborY="2999"/>
      <dgm:spPr>
        <a:solidFill>
          <a:schemeClr val="bg1">
            <a:lumMod val="65000"/>
          </a:schemeClr>
        </a:solidFill>
      </dgm:spPr>
    </dgm:pt>
    <dgm:pt modelId="{E4AACF40-0603-40F0-BF87-9C20DC957A4C}" type="pres">
      <dgm:prSet presAssocID="{ACAB27B9-3676-4A8A-A540-0AB859DDF407}" presName="points" presStyleCnt="0"/>
      <dgm:spPr/>
    </dgm:pt>
    <dgm:pt modelId="{5EAA1AD5-692B-442B-B1B1-D71F2023B3B9}" type="pres">
      <dgm:prSet presAssocID="{CE3C3193-70F5-43B6-AD73-42CE48138852}" presName="compositeA" presStyleCnt="0"/>
      <dgm:spPr/>
    </dgm:pt>
    <dgm:pt modelId="{0475C3D8-EAEB-4F75-99EB-8F30EABE8CCD}" type="pres">
      <dgm:prSet presAssocID="{CE3C3193-70F5-43B6-AD73-42CE48138852}" presName="textA" presStyleLbl="revTx" presStyleIdx="0" presStyleCnt="5" custScaleX="491608">
        <dgm:presLayoutVars>
          <dgm:bulletEnabled val="1"/>
        </dgm:presLayoutVars>
      </dgm:prSet>
      <dgm:spPr/>
      <dgm:t>
        <a:bodyPr/>
        <a:lstStyle/>
        <a:p>
          <a:endParaRPr lang="en-US"/>
        </a:p>
      </dgm:t>
    </dgm:pt>
    <dgm:pt modelId="{13E79996-9AB3-48C2-B0DF-3065AD6572D2}" type="pres">
      <dgm:prSet presAssocID="{CE3C3193-70F5-43B6-AD73-42CE48138852}" presName="circleA" presStyleLbl="node1" presStyleIdx="0" presStyleCnt="5"/>
      <dgm:spPr/>
    </dgm:pt>
    <dgm:pt modelId="{580FC65F-3925-4CEA-BBCF-9D6997191D45}" type="pres">
      <dgm:prSet presAssocID="{CE3C3193-70F5-43B6-AD73-42CE48138852}" presName="spaceA" presStyleCnt="0"/>
      <dgm:spPr/>
    </dgm:pt>
    <dgm:pt modelId="{957304A5-410D-48FE-AA05-37F7314C4DFA}" type="pres">
      <dgm:prSet presAssocID="{B9735155-51A0-4C43-A1F6-8F9684639843}" presName="space" presStyleCnt="0"/>
      <dgm:spPr/>
    </dgm:pt>
    <dgm:pt modelId="{4FCB0659-FE71-49F7-8EF6-6C51C985FA77}" type="pres">
      <dgm:prSet presAssocID="{AE9FD902-C601-4237-B7B2-414231DCA286}" presName="compositeB" presStyleCnt="0"/>
      <dgm:spPr/>
    </dgm:pt>
    <dgm:pt modelId="{B460C930-0EF9-4CDB-8C11-2A2147F1A277}" type="pres">
      <dgm:prSet presAssocID="{AE9FD902-C601-4237-B7B2-414231DCA286}" presName="textB" presStyleLbl="revTx" presStyleIdx="1" presStyleCnt="5" custScaleX="464939">
        <dgm:presLayoutVars>
          <dgm:bulletEnabled val="1"/>
        </dgm:presLayoutVars>
      </dgm:prSet>
      <dgm:spPr/>
      <dgm:t>
        <a:bodyPr/>
        <a:lstStyle/>
        <a:p>
          <a:endParaRPr lang="en-US"/>
        </a:p>
      </dgm:t>
    </dgm:pt>
    <dgm:pt modelId="{54EF3134-5F22-465C-BBCA-10DD10B2CDA9}" type="pres">
      <dgm:prSet presAssocID="{AE9FD902-C601-4237-B7B2-414231DCA286}" presName="circleB" presStyleLbl="node1" presStyleIdx="1" presStyleCnt="5"/>
      <dgm:spPr/>
    </dgm:pt>
    <dgm:pt modelId="{B9321B5F-A057-4F0A-89EB-E194DA77B715}" type="pres">
      <dgm:prSet presAssocID="{AE9FD902-C601-4237-B7B2-414231DCA286}" presName="spaceB" presStyleCnt="0"/>
      <dgm:spPr/>
    </dgm:pt>
    <dgm:pt modelId="{CD2F1DD6-5687-4B2D-90B7-C68B1E8291A7}" type="pres">
      <dgm:prSet presAssocID="{D9B2C155-F7C6-48CE-9E40-BDEBA0ECE7FB}" presName="space" presStyleCnt="0"/>
      <dgm:spPr/>
    </dgm:pt>
    <dgm:pt modelId="{291DB039-D584-497D-A95A-9B5FEEB9F7CE}" type="pres">
      <dgm:prSet presAssocID="{FCEEF8D9-336E-40D9-B7A3-ADA56912E299}" presName="compositeA" presStyleCnt="0"/>
      <dgm:spPr/>
    </dgm:pt>
    <dgm:pt modelId="{A3C44EC2-8604-4F75-9B33-5FE0EEA87448}" type="pres">
      <dgm:prSet presAssocID="{FCEEF8D9-336E-40D9-B7A3-ADA56912E299}" presName="textA" presStyleLbl="revTx" presStyleIdx="2" presStyleCnt="5" custScaleX="675576" custLinFactX="-93013" custLinFactNeighborX="-100000" custLinFactNeighborY="6026">
        <dgm:presLayoutVars>
          <dgm:bulletEnabled val="1"/>
        </dgm:presLayoutVars>
      </dgm:prSet>
      <dgm:spPr/>
      <dgm:t>
        <a:bodyPr/>
        <a:lstStyle/>
        <a:p>
          <a:endParaRPr lang="en-US"/>
        </a:p>
      </dgm:t>
    </dgm:pt>
    <dgm:pt modelId="{1A7BA3E7-4A0F-43BD-9312-BE4023DEF03D}" type="pres">
      <dgm:prSet presAssocID="{FCEEF8D9-336E-40D9-B7A3-ADA56912E299}" presName="circleA" presStyleLbl="node1" presStyleIdx="2" presStyleCnt="5" custLinFactX="-100000" custLinFactNeighborX="-106935" custLinFactNeighborY="-2183"/>
      <dgm:spPr/>
    </dgm:pt>
    <dgm:pt modelId="{FF5CCB0C-C01A-4063-A6B2-1DD65373277E}" type="pres">
      <dgm:prSet presAssocID="{FCEEF8D9-336E-40D9-B7A3-ADA56912E299}" presName="spaceA" presStyleCnt="0"/>
      <dgm:spPr/>
    </dgm:pt>
    <dgm:pt modelId="{0A6A0ED7-5286-4606-ADBB-8DFD6CF548BF}" type="pres">
      <dgm:prSet presAssocID="{9CF84872-7741-444D-BE55-0975B072E584}" presName="space" presStyleCnt="0"/>
      <dgm:spPr/>
    </dgm:pt>
    <dgm:pt modelId="{0F4F89A9-E68C-4156-A84E-7FBB669C9D9F}" type="pres">
      <dgm:prSet presAssocID="{B4C5EB14-3790-4EBD-B76A-0C96A6C3FF39}" presName="compositeB" presStyleCnt="0"/>
      <dgm:spPr/>
    </dgm:pt>
    <dgm:pt modelId="{7CB17452-C08B-495D-9B76-158E8235BF63}" type="pres">
      <dgm:prSet presAssocID="{B4C5EB14-3790-4EBD-B76A-0C96A6C3FF39}" presName="textB" presStyleLbl="revTx" presStyleIdx="3" presStyleCnt="5" custScaleX="483340" custLinFactX="-172950" custLinFactNeighborX="-200000" custLinFactNeighborY="2176">
        <dgm:presLayoutVars>
          <dgm:bulletEnabled val="1"/>
        </dgm:presLayoutVars>
      </dgm:prSet>
      <dgm:spPr/>
      <dgm:t>
        <a:bodyPr/>
        <a:lstStyle/>
        <a:p>
          <a:endParaRPr lang="en-US"/>
        </a:p>
      </dgm:t>
    </dgm:pt>
    <dgm:pt modelId="{29EEB45D-6A23-40CB-B650-F7B94BF5F48B}" type="pres">
      <dgm:prSet presAssocID="{B4C5EB14-3790-4EBD-B76A-0C96A6C3FF39}" presName="circleB" presStyleLbl="node1" presStyleIdx="3" presStyleCnt="5" custLinFactX="-147333" custLinFactNeighborX="-200000" custLinFactNeighborY="12649"/>
      <dgm:spPr/>
      <dgm:t>
        <a:bodyPr/>
        <a:lstStyle/>
        <a:p>
          <a:endParaRPr lang="en-US"/>
        </a:p>
      </dgm:t>
    </dgm:pt>
    <dgm:pt modelId="{9FBD9F0F-5C55-4D68-98DC-2351DC8FBAFA}" type="pres">
      <dgm:prSet presAssocID="{B4C5EB14-3790-4EBD-B76A-0C96A6C3FF39}" presName="spaceB" presStyleCnt="0"/>
      <dgm:spPr/>
    </dgm:pt>
    <dgm:pt modelId="{3B7DD84C-CC4F-4FB2-A74F-8A623ED8498D}" type="pres">
      <dgm:prSet presAssocID="{869BAA1D-60EE-49B5-84C8-D9EEAE8DEBBE}" presName="space" presStyleCnt="0"/>
      <dgm:spPr/>
    </dgm:pt>
    <dgm:pt modelId="{4A0C1469-2A31-490B-AD79-D6997FC6BB17}" type="pres">
      <dgm:prSet presAssocID="{48B72B5A-23E6-4A08-9A70-7B44B73A0BCC}" presName="compositeA" presStyleCnt="0"/>
      <dgm:spPr/>
    </dgm:pt>
    <dgm:pt modelId="{907D0DD5-58DC-4BE2-BE8D-22FC481E2E56}" type="pres">
      <dgm:prSet presAssocID="{48B72B5A-23E6-4A08-9A70-7B44B73A0BCC}" presName="textA" presStyleLbl="revTx" presStyleIdx="4" presStyleCnt="5" custScaleX="539493" custScaleY="109224" custLinFactX="100000" custLinFactNeighborX="124573" custLinFactNeighborY="2306">
        <dgm:presLayoutVars>
          <dgm:bulletEnabled val="1"/>
        </dgm:presLayoutVars>
      </dgm:prSet>
      <dgm:spPr/>
      <dgm:t>
        <a:bodyPr/>
        <a:lstStyle/>
        <a:p>
          <a:endParaRPr lang="en-US"/>
        </a:p>
      </dgm:t>
    </dgm:pt>
    <dgm:pt modelId="{D97B0562-B96E-4BBF-9ACA-189C0E3F3B52}" type="pres">
      <dgm:prSet presAssocID="{48B72B5A-23E6-4A08-9A70-7B44B73A0BCC}" presName="circleA" presStyleLbl="node1" presStyleIdx="4" presStyleCnt="5" custLinFactX="100000" custLinFactNeighborX="181966" custLinFactNeighborY="11841"/>
      <dgm:spPr/>
    </dgm:pt>
    <dgm:pt modelId="{7C879C61-7AB3-4271-8EAE-F5D522765CF7}" type="pres">
      <dgm:prSet presAssocID="{48B72B5A-23E6-4A08-9A70-7B44B73A0BCC}" presName="spaceA" presStyleCnt="0"/>
      <dgm:spPr/>
    </dgm:pt>
  </dgm:ptLst>
  <dgm:cxnLst>
    <dgm:cxn modelId="{C8837243-890B-4E4A-9417-B0326ECA9ADD}" type="presOf" srcId="{48B72B5A-23E6-4A08-9A70-7B44B73A0BCC}" destId="{907D0DD5-58DC-4BE2-BE8D-22FC481E2E56}" srcOrd="0" destOrd="0" presId="urn:microsoft.com/office/officeart/2005/8/layout/hProcess11"/>
    <dgm:cxn modelId="{8DC77C8D-829F-4E57-87D0-18D0C9979922}" type="presOf" srcId="{FCEEF8D9-336E-40D9-B7A3-ADA56912E299}" destId="{A3C44EC2-8604-4F75-9B33-5FE0EEA87448}" srcOrd="0" destOrd="0" presId="urn:microsoft.com/office/officeart/2005/8/layout/hProcess11"/>
    <dgm:cxn modelId="{8ABC17A7-6602-499B-BE34-F2C90F6BFB10}" srcId="{ACAB27B9-3676-4A8A-A540-0AB859DDF407}" destId="{CE3C3193-70F5-43B6-AD73-42CE48138852}" srcOrd="0" destOrd="0" parTransId="{24CDB8BF-9085-4EC1-9D41-DC551AB43FB6}" sibTransId="{B9735155-51A0-4C43-A1F6-8F9684639843}"/>
    <dgm:cxn modelId="{19D92678-DC1F-486A-B9E3-0464F1D16366}" srcId="{ACAB27B9-3676-4A8A-A540-0AB859DDF407}" destId="{AE9FD902-C601-4237-B7B2-414231DCA286}" srcOrd="1" destOrd="0" parTransId="{141ED56A-98FC-4973-9CB8-B0C7A4DA1A7E}" sibTransId="{D9B2C155-F7C6-48CE-9E40-BDEBA0ECE7FB}"/>
    <dgm:cxn modelId="{69C24E7F-BA78-4328-BFBE-C68DB47BFFB3}" type="presOf" srcId="{CE3C3193-70F5-43B6-AD73-42CE48138852}" destId="{0475C3D8-EAEB-4F75-99EB-8F30EABE8CCD}" srcOrd="0" destOrd="0" presId="urn:microsoft.com/office/officeart/2005/8/layout/hProcess11"/>
    <dgm:cxn modelId="{0EDB1F2E-5E44-403F-A128-BDF53686C9C0}" type="presOf" srcId="{AE9FD902-C601-4237-B7B2-414231DCA286}" destId="{B460C930-0EF9-4CDB-8C11-2A2147F1A277}" srcOrd="0" destOrd="0" presId="urn:microsoft.com/office/officeart/2005/8/layout/hProcess11"/>
    <dgm:cxn modelId="{29AEF31E-41CD-4756-AF8E-9C6B7D8BEBB4}" type="presOf" srcId="{B4C5EB14-3790-4EBD-B76A-0C96A6C3FF39}" destId="{7CB17452-C08B-495D-9B76-158E8235BF63}" srcOrd="0" destOrd="0" presId="urn:microsoft.com/office/officeart/2005/8/layout/hProcess11"/>
    <dgm:cxn modelId="{D47E2A57-4686-4889-9FF2-0560C26597AC}" srcId="{ACAB27B9-3676-4A8A-A540-0AB859DDF407}" destId="{48B72B5A-23E6-4A08-9A70-7B44B73A0BCC}" srcOrd="4" destOrd="0" parTransId="{C1A9F9F6-E505-4E50-9DE1-CA3973394CBE}" sibTransId="{77E5AE3E-B05D-4834-A70D-AADCD7D81664}"/>
    <dgm:cxn modelId="{34A750DE-11C7-4127-A11D-051069638062}" srcId="{ACAB27B9-3676-4A8A-A540-0AB859DDF407}" destId="{B4C5EB14-3790-4EBD-B76A-0C96A6C3FF39}" srcOrd="3" destOrd="0" parTransId="{33EDB3B3-98C9-43D6-AFAF-3DE214320AC7}" sibTransId="{869BAA1D-60EE-49B5-84C8-D9EEAE8DEBBE}"/>
    <dgm:cxn modelId="{CA7A3399-DC49-4371-9A29-F9D17C320D2D}" srcId="{ACAB27B9-3676-4A8A-A540-0AB859DDF407}" destId="{FCEEF8D9-336E-40D9-B7A3-ADA56912E299}" srcOrd="2" destOrd="0" parTransId="{AF664428-F616-494E-BAFD-E1868C93BFD4}" sibTransId="{9CF84872-7741-444D-BE55-0975B072E584}"/>
    <dgm:cxn modelId="{4447FF7C-B082-4EED-8DA9-FB4A426D48F3}" type="presOf" srcId="{ACAB27B9-3676-4A8A-A540-0AB859DDF407}" destId="{94806A67-BA14-4529-9912-95EF23DC10C9}" srcOrd="0" destOrd="0" presId="urn:microsoft.com/office/officeart/2005/8/layout/hProcess11"/>
    <dgm:cxn modelId="{3BC80326-8EB7-483D-8FF6-CC2D2A92EA4E}" type="presParOf" srcId="{94806A67-BA14-4529-9912-95EF23DC10C9}" destId="{3608A7D3-9CD1-4C56-8841-CB8EC1022367}" srcOrd="0" destOrd="0" presId="urn:microsoft.com/office/officeart/2005/8/layout/hProcess11"/>
    <dgm:cxn modelId="{BE2A64D7-9BCD-40FB-B2F7-1AFCE270C875}" type="presParOf" srcId="{94806A67-BA14-4529-9912-95EF23DC10C9}" destId="{E4AACF40-0603-40F0-BF87-9C20DC957A4C}" srcOrd="1" destOrd="0" presId="urn:microsoft.com/office/officeart/2005/8/layout/hProcess11"/>
    <dgm:cxn modelId="{7188AF37-08AD-4243-9783-B61DF56CB56E}" type="presParOf" srcId="{E4AACF40-0603-40F0-BF87-9C20DC957A4C}" destId="{5EAA1AD5-692B-442B-B1B1-D71F2023B3B9}" srcOrd="0" destOrd="0" presId="urn:microsoft.com/office/officeart/2005/8/layout/hProcess11"/>
    <dgm:cxn modelId="{2EE284A9-5E14-4247-A273-093D93E9F3A2}" type="presParOf" srcId="{5EAA1AD5-692B-442B-B1B1-D71F2023B3B9}" destId="{0475C3D8-EAEB-4F75-99EB-8F30EABE8CCD}" srcOrd="0" destOrd="0" presId="urn:microsoft.com/office/officeart/2005/8/layout/hProcess11"/>
    <dgm:cxn modelId="{FCDBAB86-CF5B-49C8-8EC3-3075C3B3271F}" type="presParOf" srcId="{5EAA1AD5-692B-442B-B1B1-D71F2023B3B9}" destId="{13E79996-9AB3-48C2-B0DF-3065AD6572D2}" srcOrd="1" destOrd="0" presId="urn:microsoft.com/office/officeart/2005/8/layout/hProcess11"/>
    <dgm:cxn modelId="{5C3C873B-B820-486F-8B44-FC067E5B6BEE}" type="presParOf" srcId="{5EAA1AD5-692B-442B-B1B1-D71F2023B3B9}" destId="{580FC65F-3925-4CEA-BBCF-9D6997191D45}" srcOrd="2" destOrd="0" presId="urn:microsoft.com/office/officeart/2005/8/layout/hProcess11"/>
    <dgm:cxn modelId="{477D2890-CAF3-4843-B3DC-E77A4C9AA5C3}" type="presParOf" srcId="{E4AACF40-0603-40F0-BF87-9C20DC957A4C}" destId="{957304A5-410D-48FE-AA05-37F7314C4DFA}" srcOrd="1" destOrd="0" presId="urn:microsoft.com/office/officeart/2005/8/layout/hProcess11"/>
    <dgm:cxn modelId="{5111CBAD-CD87-4BDB-9D61-3D6A585ACCD0}" type="presParOf" srcId="{E4AACF40-0603-40F0-BF87-9C20DC957A4C}" destId="{4FCB0659-FE71-49F7-8EF6-6C51C985FA77}" srcOrd="2" destOrd="0" presId="urn:microsoft.com/office/officeart/2005/8/layout/hProcess11"/>
    <dgm:cxn modelId="{599909EE-5F3C-429B-800D-9D3F976C0DDC}" type="presParOf" srcId="{4FCB0659-FE71-49F7-8EF6-6C51C985FA77}" destId="{B460C930-0EF9-4CDB-8C11-2A2147F1A277}" srcOrd="0" destOrd="0" presId="urn:microsoft.com/office/officeart/2005/8/layout/hProcess11"/>
    <dgm:cxn modelId="{EF134C75-190F-4D49-971A-51C6C4DE73DD}" type="presParOf" srcId="{4FCB0659-FE71-49F7-8EF6-6C51C985FA77}" destId="{54EF3134-5F22-465C-BBCA-10DD10B2CDA9}" srcOrd="1" destOrd="0" presId="urn:microsoft.com/office/officeart/2005/8/layout/hProcess11"/>
    <dgm:cxn modelId="{2FB422DD-3C2B-432D-BB49-5AE6D575398C}" type="presParOf" srcId="{4FCB0659-FE71-49F7-8EF6-6C51C985FA77}" destId="{B9321B5F-A057-4F0A-89EB-E194DA77B715}" srcOrd="2" destOrd="0" presId="urn:microsoft.com/office/officeart/2005/8/layout/hProcess11"/>
    <dgm:cxn modelId="{6497F72F-0299-4298-95F5-A8BC5E7BEC9D}" type="presParOf" srcId="{E4AACF40-0603-40F0-BF87-9C20DC957A4C}" destId="{CD2F1DD6-5687-4B2D-90B7-C68B1E8291A7}" srcOrd="3" destOrd="0" presId="urn:microsoft.com/office/officeart/2005/8/layout/hProcess11"/>
    <dgm:cxn modelId="{C990DDA4-CD5F-4F67-96FC-58C7C57557E0}" type="presParOf" srcId="{E4AACF40-0603-40F0-BF87-9C20DC957A4C}" destId="{291DB039-D584-497D-A95A-9B5FEEB9F7CE}" srcOrd="4" destOrd="0" presId="urn:microsoft.com/office/officeart/2005/8/layout/hProcess11"/>
    <dgm:cxn modelId="{AEE602AE-8F0E-43EA-9CD4-7151ECC3D3C7}" type="presParOf" srcId="{291DB039-D584-497D-A95A-9B5FEEB9F7CE}" destId="{A3C44EC2-8604-4F75-9B33-5FE0EEA87448}" srcOrd="0" destOrd="0" presId="urn:microsoft.com/office/officeart/2005/8/layout/hProcess11"/>
    <dgm:cxn modelId="{93BE49E6-7DD4-4DAD-9137-D0ED64218321}" type="presParOf" srcId="{291DB039-D584-497D-A95A-9B5FEEB9F7CE}" destId="{1A7BA3E7-4A0F-43BD-9312-BE4023DEF03D}" srcOrd="1" destOrd="0" presId="urn:microsoft.com/office/officeart/2005/8/layout/hProcess11"/>
    <dgm:cxn modelId="{1406141D-2221-4099-913B-CE65A434F1E1}" type="presParOf" srcId="{291DB039-D584-497D-A95A-9B5FEEB9F7CE}" destId="{FF5CCB0C-C01A-4063-A6B2-1DD65373277E}" srcOrd="2" destOrd="0" presId="urn:microsoft.com/office/officeart/2005/8/layout/hProcess11"/>
    <dgm:cxn modelId="{2926ADC2-E35A-4913-A53D-119EFBDF6D89}" type="presParOf" srcId="{E4AACF40-0603-40F0-BF87-9C20DC957A4C}" destId="{0A6A0ED7-5286-4606-ADBB-8DFD6CF548BF}" srcOrd="5" destOrd="0" presId="urn:microsoft.com/office/officeart/2005/8/layout/hProcess11"/>
    <dgm:cxn modelId="{62CC3771-6423-4425-8139-D6B8DE393AF0}" type="presParOf" srcId="{E4AACF40-0603-40F0-BF87-9C20DC957A4C}" destId="{0F4F89A9-E68C-4156-A84E-7FBB669C9D9F}" srcOrd="6" destOrd="0" presId="urn:microsoft.com/office/officeart/2005/8/layout/hProcess11"/>
    <dgm:cxn modelId="{94522BBB-5594-4DF0-9456-FB2E472DB525}" type="presParOf" srcId="{0F4F89A9-E68C-4156-A84E-7FBB669C9D9F}" destId="{7CB17452-C08B-495D-9B76-158E8235BF63}" srcOrd="0" destOrd="0" presId="urn:microsoft.com/office/officeart/2005/8/layout/hProcess11"/>
    <dgm:cxn modelId="{3C151578-5449-487E-BD31-F560FDE1B1A7}" type="presParOf" srcId="{0F4F89A9-E68C-4156-A84E-7FBB669C9D9F}" destId="{29EEB45D-6A23-40CB-B650-F7B94BF5F48B}" srcOrd="1" destOrd="0" presId="urn:microsoft.com/office/officeart/2005/8/layout/hProcess11"/>
    <dgm:cxn modelId="{D946A848-DB89-4B92-9D0B-17E1A85EB069}" type="presParOf" srcId="{0F4F89A9-E68C-4156-A84E-7FBB669C9D9F}" destId="{9FBD9F0F-5C55-4D68-98DC-2351DC8FBAFA}" srcOrd="2" destOrd="0" presId="urn:microsoft.com/office/officeart/2005/8/layout/hProcess11"/>
    <dgm:cxn modelId="{FBF50F1C-1A6C-48B5-8DB9-5C12DC0E15A5}" type="presParOf" srcId="{E4AACF40-0603-40F0-BF87-9C20DC957A4C}" destId="{3B7DD84C-CC4F-4FB2-A74F-8A623ED8498D}" srcOrd="7" destOrd="0" presId="urn:microsoft.com/office/officeart/2005/8/layout/hProcess11"/>
    <dgm:cxn modelId="{11B98A1E-D717-41B9-802C-EA5480D4246C}" type="presParOf" srcId="{E4AACF40-0603-40F0-BF87-9C20DC957A4C}" destId="{4A0C1469-2A31-490B-AD79-D6997FC6BB17}" srcOrd="8" destOrd="0" presId="urn:microsoft.com/office/officeart/2005/8/layout/hProcess11"/>
    <dgm:cxn modelId="{A3D3904A-67B4-494E-AE1D-807ACF3530AF}" type="presParOf" srcId="{4A0C1469-2A31-490B-AD79-D6997FC6BB17}" destId="{907D0DD5-58DC-4BE2-BE8D-22FC481E2E56}" srcOrd="0" destOrd="0" presId="urn:microsoft.com/office/officeart/2005/8/layout/hProcess11"/>
    <dgm:cxn modelId="{651A1CC9-095B-4BAE-823E-77EFFD4990B7}" type="presParOf" srcId="{4A0C1469-2A31-490B-AD79-D6997FC6BB17}" destId="{D97B0562-B96E-4BBF-9ACA-189C0E3F3B52}" srcOrd="1" destOrd="0" presId="urn:microsoft.com/office/officeart/2005/8/layout/hProcess11"/>
    <dgm:cxn modelId="{7C00FA24-C2B1-4A0F-AF67-D0A6D160EDA9}" type="presParOf" srcId="{4A0C1469-2A31-490B-AD79-D6997FC6BB17}" destId="{7C879C61-7AB3-4271-8EAE-F5D522765CF7}"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A2798F-89F2-4C4F-9EA5-1C53840A3E1C}"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162A48F1-976C-47F8-B9A0-2612EBFB520D}">
      <dgm:prSet phldrT="[Text]" custT="1"/>
      <dgm:spPr/>
      <dgm:t>
        <a:bodyPr/>
        <a:lstStyle/>
        <a:p>
          <a:r>
            <a:rPr lang="en-US" sz="1600" b="1" dirty="0" smtClean="0"/>
            <a:t>1.  </a:t>
          </a:r>
          <a:r>
            <a:rPr lang="en-US" sz="1800" b="1" dirty="0" smtClean="0"/>
            <a:t>Communicate your goals for GPS to your employees</a:t>
          </a:r>
          <a:endParaRPr lang="en-US" sz="1800" b="1" dirty="0"/>
        </a:p>
      </dgm:t>
    </dgm:pt>
    <dgm:pt modelId="{8A39B059-F307-4144-9E49-4031781913BC}" type="parTrans" cxnId="{C60BCAE0-BE58-46E1-89EC-4A8C1464D608}">
      <dgm:prSet/>
      <dgm:spPr/>
      <dgm:t>
        <a:bodyPr/>
        <a:lstStyle/>
        <a:p>
          <a:endParaRPr lang="en-US"/>
        </a:p>
      </dgm:t>
    </dgm:pt>
    <dgm:pt modelId="{D23219ED-628F-49DD-B048-FBBF8AEB5C00}" type="sibTrans" cxnId="{C60BCAE0-BE58-46E1-89EC-4A8C1464D608}">
      <dgm:prSet/>
      <dgm:spPr/>
      <dgm:t>
        <a:bodyPr/>
        <a:lstStyle/>
        <a:p>
          <a:endParaRPr lang="en-US"/>
        </a:p>
      </dgm:t>
    </dgm:pt>
    <dgm:pt modelId="{24F349BA-9044-4B14-96FA-6A182325128D}">
      <dgm:prSet phldrT="[Text]" custT="1"/>
      <dgm:spPr/>
      <dgm:t>
        <a:bodyPr/>
        <a:lstStyle/>
        <a:p>
          <a:r>
            <a:rPr lang="en-US" sz="1800" b="1" dirty="0" smtClean="0">
              <a:solidFill>
                <a:schemeClr val="accent2"/>
              </a:solidFill>
            </a:rPr>
            <a:t>Driver Safety</a:t>
          </a:r>
          <a:endParaRPr lang="en-US" sz="1800" b="1" dirty="0">
            <a:solidFill>
              <a:schemeClr val="accent2"/>
            </a:solidFill>
          </a:endParaRPr>
        </a:p>
      </dgm:t>
    </dgm:pt>
    <dgm:pt modelId="{681C571A-3921-407F-9990-4535ACD6B5BC}" type="parTrans" cxnId="{F171363E-9F71-42B9-A4E6-44F6F8B18275}">
      <dgm:prSet/>
      <dgm:spPr/>
      <dgm:t>
        <a:bodyPr/>
        <a:lstStyle/>
        <a:p>
          <a:endParaRPr lang="en-US"/>
        </a:p>
      </dgm:t>
    </dgm:pt>
    <dgm:pt modelId="{A5D7FDC0-72F8-45FE-B371-31632A55EACB}" type="sibTrans" cxnId="{F171363E-9F71-42B9-A4E6-44F6F8B18275}">
      <dgm:prSet/>
      <dgm:spPr/>
      <dgm:t>
        <a:bodyPr/>
        <a:lstStyle/>
        <a:p>
          <a:endParaRPr lang="en-US"/>
        </a:p>
      </dgm:t>
    </dgm:pt>
    <dgm:pt modelId="{AFBB6469-5894-4F48-97A1-C139B7A88FFC}">
      <dgm:prSet phldrT="[Text]"/>
      <dgm:spPr/>
      <dgm:t>
        <a:bodyPr/>
        <a:lstStyle/>
        <a:p>
          <a:r>
            <a:rPr lang="en-US" b="1" dirty="0" smtClean="0">
              <a:solidFill>
                <a:schemeClr val="accent2"/>
              </a:solidFill>
            </a:rPr>
            <a:t>Fuel &amp; Maintenance Savings</a:t>
          </a:r>
          <a:endParaRPr lang="en-US" b="1" dirty="0">
            <a:solidFill>
              <a:schemeClr val="accent2"/>
            </a:solidFill>
          </a:endParaRPr>
        </a:p>
      </dgm:t>
    </dgm:pt>
    <dgm:pt modelId="{1D6BFE3D-EFED-4FC9-ABB2-F6BF0B9991A5}" type="parTrans" cxnId="{5CBDCF2B-B00C-4AB7-A0CD-FC04C1BF62AA}">
      <dgm:prSet/>
      <dgm:spPr/>
      <dgm:t>
        <a:bodyPr/>
        <a:lstStyle/>
        <a:p>
          <a:endParaRPr lang="en-US"/>
        </a:p>
      </dgm:t>
    </dgm:pt>
    <dgm:pt modelId="{117FC169-D3A0-4E11-808A-3CFC286566C9}" type="sibTrans" cxnId="{5CBDCF2B-B00C-4AB7-A0CD-FC04C1BF62AA}">
      <dgm:prSet/>
      <dgm:spPr/>
      <dgm:t>
        <a:bodyPr/>
        <a:lstStyle/>
        <a:p>
          <a:endParaRPr lang="en-US"/>
        </a:p>
      </dgm:t>
    </dgm:pt>
    <dgm:pt modelId="{642FC207-AF44-4378-96A6-2B0DAF15462B}">
      <dgm:prSet phldrT="[Text]" custT="1"/>
      <dgm:spPr/>
      <dgm:t>
        <a:bodyPr/>
        <a:lstStyle/>
        <a:p>
          <a:r>
            <a:rPr lang="en-US" sz="1400" b="1" dirty="0" smtClean="0">
              <a:solidFill>
                <a:schemeClr val="accent2"/>
              </a:solidFill>
            </a:rPr>
            <a:t>Job Efficiencies</a:t>
          </a:r>
          <a:endParaRPr lang="en-US" sz="1400" b="1" dirty="0">
            <a:solidFill>
              <a:schemeClr val="accent2"/>
            </a:solidFill>
          </a:endParaRPr>
        </a:p>
      </dgm:t>
    </dgm:pt>
    <dgm:pt modelId="{51077767-C3F5-4C4B-AFA1-0C36DF18DA44}" type="parTrans" cxnId="{571DB973-C41A-44B8-BC67-6C6F3270DF4D}">
      <dgm:prSet/>
      <dgm:spPr/>
      <dgm:t>
        <a:bodyPr/>
        <a:lstStyle/>
        <a:p>
          <a:endParaRPr lang="en-US"/>
        </a:p>
      </dgm:t>
    </dgm:pt>
    <dgm:pt modelId="{EFF09C20-A0C2-4536-A72A-1EFE52191388}" type="sibTrans" cxnId="{571DB973-C41A-44B8-BC67-6C6F3270DF4D}">
      <dgm:prSet/>
      <dgm:spPr/>
      <dgm:t>
        <a:bodyPr/>
        <a:lstStyle/>
        <a:p>
          <a:endParaRPr lang="en-US"/>
        </a:p>
      </dgm:t>
    </dgm:pt>
    <dgm:pt modelId="{9A459693-B34C-4679-92F8-6E5CFD751AA2}" type="pres">
      <dgm:prSet presAssocID="{AEA2798F-89F2-4C4F-9EA5-1C53840A3E1C}" presName="hierChild1" presStyleCnt="0">
        <dgm:presLayoutVars>
          <dgm:chPref val="1"/>
          <dgm:dir/>
          <dgm:animOne val="branch"/>
          <dgm:animLvl val="lvl"/>
          <dgm:resizeHandles/>
        </dgm:presLayoutVars>
      </dgm:prSet>
      <dgm:spPr/>
      <dgm:t>
        <a:bodyPr/>
        <a:lstStyle/>
        <a:p>
          <a:endParaRPr lang="en-US"/>
        </a:p>
      </dgm:t>
    </dgm:pt>
    <dgm:pt modelId="{E53F7CE3-B597-4FB9-8D2C-7AD70759F5BD}" type="pres">
      <dgm:prSet presAssocID="{162A48F1-976C-47F8-B9A0-2612EBFB520D}" presName="hierRoot1" presStyleCnt="0"/>
      <dgm:spPr/>
    </dgm:pt>
    <dgm:pt modelId="{A90B4F70-36AA-4E48-B14E-9F525CFAEF8A}" type="pres">
      <dgm:prSet presAssocID="{162A48F1-976C-47F8-B9A0-2612EBFB520D}" presName="composite" presStyleCnt="0"/>
      <dgm:spPr/>
    </dgm:pt>
    <dgm:pt modelId="{D3522637-7A06-45A7-A13F-8BFA526FAC0E}" type="pres">
      <dgm:prSet presAssocID="{162A48F1-976C-47F8-B9A0-2612EBFB520D}" presName="background" presStyleLbl="node0" presStyleIdx="0" presStyleCnt="1"/>
      <dgm:spPr/>
    </dgm:pt>
    <dgm:pt modelId="{2150F8FE-0DD5-4883-9311-A0F8619936AE}" type="pres">
      <dgm:prSet presAssocID="{162A48F1-976C-47F8-B9A0-2612EBFB520D}" presName="text" presStyleLbl="fgAcc0" presStyleIdx="0" presStyleCnt="1" custScaleX="157325" custScaleY="172004" custLinFactNeighborX="-4690" custLinFactNeighborY="-93005">
        <dgm:presLayoutVars>
          <dgm:chPref val="3"/>
        </dgm:presLayoutVars>
      </dgm:prSet>
      <dgm:spPr/>
      <dgm:t>
        <a:bodyPr/>
        <a:lstStyle/>
        <a:p>
          <a:endParaRPr lang="en-US"/>
        </a:p>
      </dgm:t>
    </dgm:pt>
    <dgm:pt modelId="{D67AD991-6B4C-4FD1-A0A2-B40A950A27B4}" type="pres">
      <dgm:prSet presAssocID="{162A48F1-976C-47F8-B9A0-2612EBFB520D}" presName="hierChild2" presStyleCnt="0"/>
      <dgm:spPr/>
    </dgm:pt>
    <dgm:pt modelId="{36B7961C-9A3A-4044-A49F-BA43BFB0CAD1}" type="pres">
      <dgm:prSet presAssocID="{681C571A-3921-407F-9990-4535ACD6B5BC}" presName="Name10" presStyleLbl="parChTrans1D2" presStyleIdx="0" presStyleCnt="2"/>
      <dgm:spPr/>
      <dgm:t>
        <a:bodyPr/>
        <a:lstStyle/>
        <a:p>
          <a:endParaRPr lang="en-US"/>
        </a:p>
      </dgm:t>
    </dgm:pt>
    <dgm:pt modelId="{F3080B48-83E5-4EF1-B777-74A3167A82EB}" type="pres">
      <dgm:prSet presAssocID="{24F349BA-9044-4B14-96FA-6A182325128D}" presName="hierRoot2" presStyleCnt="0"/>
      <dgm:spPr/>
    </dgm:pt>
    <dgm:pt modelId="{07FD332A-A826-4C43-A73F-A5853D794965}" type="pres">
      <dgm:prSet presAssocID="{24F349BA-9044-4B14-96FA-6A182325128D}" presName="composite2" presStyleCnt="0"/>
      <dgm:spPr/>
    </dgm:pt>
    <dgm:pt modelId="{CA56459E-D875-4257-9B99-4386729885E9}" type="pres">
      <dgm:prSet presAssocID="{24F349BA-9044-4B14-96FA-6A182325128D}" presName="background2" presStyleLbl="node2" presStyleIdx="0" presStyleCnt="2"/>
      <dgm:spPr/>
    </dgm:pt>
    <dgm:pt modelId="{EACB6DBF-F9AF-4704-8A32-5AEF2624CFFA}" type="pres">
      <dgm:prSet presAssocID="{24F349BA-9044-4B14-96FA-6A182325128D}" presName="text2" presStyleLbl="fgAcc2" presStyleIdx="0" presStyleCnt="2" custScaleY="161258" custLinFactNeighborX="-17281" custLinFactNeighborY="-45361">
        <dgm:presLayoutVars>
          <dgm:chPref val="3"/>
        </dgm:presLayoutVars>
      </dgm:prSet>
      <dgm:spPr/>
      <dgm:t>
        <a:bodyPr/>
        <a:lstStyle/>
        <a:p>
          <a:endParaRPr lang="en-US"/>
        </a:p>
      </dgm:t>
    </dgm:pt>
    <dgm:pt modelId="{6540BA7D-CA3C-4548-9D68-B6F6815512C2}" type="pres">
      <dgm:prSet presAssocID="{24F349BA-9044-4B14-96FA-6A182325128D}" presName="hierChild3" presStyleCnt="0"/>
      <dgm:spPr/>
    </dgm:pt>
    <dgm:pt modelId="{4D4115A1-3030-42E1-B76F-A5151D7DDBD3}" type="pres">
      <dgm:prSet presAssocID="{1D6BFE3D-EFED-4FC9-ABB2-F6BF0B9991A5}" presName="Name10" presStyleLbl="parChTrans1D2" presStyleIdx="1" presStyleCnt="2"/>
      <dgm:spPr/>
      <dgm:t>
        <a:bodyPr/>
        <a:lstStyle/>
        <a:p>
          <a:endParaRPr lang="en-US"/>
        </a:p>
      </dgm:t>
    </dgm:pt>
    <dgm:pt modelId="{004C94B6-004A-42CF-BB7E-B1D4C44EC57C}" type="pres">
      <dgm:prSet presAssocID="{AFBB6469-5894-4F48-97A1-C139B7A88FFC}" presName="hierRoot2" presStyleCnt="0"/>
      <dgm:spPr/>
    </dgm:pt>
    <dgm:pt modelId="{184EA161-0517-4891-8590-DE0C6F9AB703}" type="pres">
      <dgm:prSet presAssocID="{AFBB6469-5894-4F48-97A1-C139B7A88FFC}" presName="composite2" presStyleCnt="0"/>
      <dgm:spPr/>
    </dgm:pt>
    <dgm:pt modelId="{71D5524F-7362-4B3D-AD52-910F3EE746A2}" type="pres">
      <dgm:prSet presAssocID="{AFBB6469-5894-4F48-97A1-C139B7A88FFC}" presName="background2" presStyleLbl="node2" presStyleIdx="1" presStyleCnt="2"/>
      <dgm:spPr/>
    </dgm:pt>
    <dgm:pt modelId="{B62DEB43-AA3A-43C9-8817-F00A2B0CB9BD}" type="pres">
      <dgm:prSet presAssocID="{AFBB6469-5894-4F48-97A1-C139B7A88FFC}" presName="text2" presStyleLbl="fgAcc2" presStyleIdx="1" presStyleCnt="2">
        <dgm:presLayoutVars>
          <dgm:chPref val="3"/>
        </dgm:presLayoutVars>
      </dgm:prSet>
      <dgm:spPr/>
      <dgm:t>
        <a:bodyPr/>
        <a:lstStyle/>
        <a:p>
          <a:endParaRPr lang="en-US"/>
        </a:p>
      </dgm:t>
    </dgm:pt>
    <dgm:pt modelId="{CF5EB958-B054-4983-A51E-8DCE7539F237}" type="pres">
      <dgm:prSet presAssocID="{AFBB6469-5894-4F48-97A1-C139B7A88FFC}" presName="hierChild3" presStyleCnt="0"/>
      <dgm:spPr/>
    </dgm:pt>
    <dgm:pt modelId="{22682204-6CE3-4088-A5B0-95A32B979D4C}" type="pres">
      <dgm:prSet presAssocID="{51077767-C3F5-4C4B-AFA1-0C36DF18DA44}" presName="Name17" presStyleLbl="parChTrans1D3" presStyleIdx="0" presStyleCnt="1"/>
      <dgm:spPr/>
      <dgm:t>
        <a:bodyPr/>
        <a:lstStyle/>
        <a:p>
          <a:endParaRPr lang="en-US"/>
        </a:p>
      </dgm:t>
    </dgm:pt>
    <dgm:pt modelId="{92E5841F-510E-4672-B96C-CE76BC51B038}" type="pres">
      <dgm:prSet presAssocID="{642FC207-AF44-4378-96A6-2B0DAF15462B}" presName="hierRoot3" presStyleCnt="0"/>
      <dgm:spPr/>
    </dgm:pt>
    <dgm:pt modelId="{526D4558-BD16-4E5F-ACA9-A6BE3C01A674}" type="pres">
      <dgm:prSet presAssocID="{642FC207-AF44-4378-96A6-2B0DAF15462B}" presName="composite3" presStyleCnt="0"/>
      <dgm:spPr/>
    </dgm:pt>
    <dgm:pt modelId="{AA6887C1-CDE7-4329-879A-F8606788062E}" type="pres">
      <dgm:prSet presAssocID="{642FC207-AF44-4378-96A6-2B0DAF15462B}" presName="background3" presStyleLbl="node3" presStyleIdx="0" presStyleCnt="1"/>
      <dgm:spPr/>
    </dgm:pt>
    <dgm:pt modelId="{5156F685-4B57-4481-964E-DC1A3653E83A}" type="pres">
      <dgm:prSet presAssocID="{642FC207-AF44-4378-96A6-2B0DAF15462B}" presName="text3" presStyleLbl="fgAcc3" presStyleIdx="0" presStyleCnt="1" custLinFactNeighborX="1759" custLinFactNeighborY="89332">
        <dgm:presLayoutVars>
          <dgm:chPref val="3"/>
        </dgm:presLayoutVars>
      </dgm:prSet>
      <dgm:spPr/>
      <dgm:t>
        <a:bodyPr/>
        <a:lstStyle/>
        <a:p>
          <a:endParaRPr lang="en-US"/>
        </a:p>
      </dgm:t>
    </dgm:pt>
    <dgm:pt modelId="{DBA32119-829E-4AE4-A772-68EE3B6DBD4F}" type="pres">
      <dgm:prSet presAssocID="{642FC207-AF44-4378-96A6-2B0DAF15462B}" presName="hierChild4" presStyleCnt="0"/>
      <dgm:spPr/>
    </dgm:pt>
  </dgm:ptLst>
  <dgm:cxnLst>
    <dgm:cxn modelId="{656F727F-06A5-4847-998D-708E99DB40A3}" type="presOf" srcId="{AEA2798F-89F2-4C4F-9EA5-1C53840A3E1C}" destId="{9A459693-B34C-4679-92F8-6E5CFD751AA2}" srcOrd="0" destOrd="0" presId="urn:microsoft.com/office/officeart/2005/8/layout/hierarchy1"/>
    <dgm:cxn modelId="{82B81472-F43B-405B-8986-AC2A25DCCF20}" type="presOf" srcId="{1D6BFE3D-EFED-4FC9-ABB2-F6BF0B9991A5}" destId="{4D4115A1-3030-42E1-B76F-A5151D7DDBD3}" srcOrd="0" destOrd="0" presId="urn:microsoft.com/office/officeart/2005/8/layout/hierarchy1"/>
    <dgm:cxn modelId="{F171363E-9F71-42B9-A4E6-44F6F8B18275}" srcId="{162A48F1-976C-47F8-B9A0-2612EBFB520D}" destId="{24F349BA-9044-4B14-96FA-6A182325128D}" srcOrd="0" destOrd="0" parTransId="{681C571A-3921-407F-9990-4535ACD6B5BC}" sibTransId="{A5D7FDC0-72F8-45FE-B371-31632A55EACB}"/>
    <dgm:cxn modelId="{5CBDCF2B-B00C-4AB7-A0CD-FC04C1BF62AA}" srcId="{162A48F1-976C-47F8-B9A0-2612EBFB520D}" destId="{AFBB6469-5894-4F48-97A1-C139B7A88FFC}" srcOrd="1" destOrd="0" parTransId="{1D6BFE3D-EFED-4FC9-ABB2-F6BF0B9991A5}" sibTransId="{117FC169-D3A0-4E11-808A-3CFC286566C9}"/>
    <dgm:cxn modelId="{4555B17C-912A-4382-9D74-057691C564D8}" type="presOf" srcId="{642FC207-AF44-4378-96A6-2B0DAF15462B}" destId="{5156F685-4B57-4481-964E-DC1A3653E83A}" srcOrd="0" destOrd="0" presId="urn:microsoft.com/office/officeart/2005/8/layout/hierarchy1"/>
    <dgm:cxn modelId="{D8F470C2-F7B0-44FA-A64B-3AABC85FB729}" type="presOf" srcId="{162A48F1-976C-47F8-B9A0-2612EBFB520D}" destId="{2150F8FE-0DD5-4883-9311-A0F8619936AE}" srcOrd="0" destOrd="0" presId="urn:microsoft.com/office/officeart/2005/8/layout/hierarchy1"/>
    <dgm:cxn modelId="{4AA9730E-7DF8-4812-8384-E8A4129739C0}" type="presOf" srcId="{AFBB6469-5894-4F48-97A1-C139B7A88FFC}" destId="{B62DEB43-AA3A-43C9-8817-F00A2B0CB9BD}" srcOrd="0" destOrd="0" presId="urn:microsoft.com/office/officeart/2005/8/layout/hierarchy1"/>
    <dgm:cxn modelId="{571DB973-C41A-44B8-BC67-6C6F3270DF4D}" srcId="{AFBB6469-5894-4F48-97A1-C139B7A88FFC}" destId="{642FC207-AF44-4378-96A6-2B0DAF15462B}" srcOrd="0" destOrd="0" parTransId="{51077767-C3F5-4C4B-AFA1-0C36DF18DA44}" sibTransId="{EFF09C20-A0C2-4536-A72A-1EFE52191388}"/>
    <dgm:cxn modelId="{CAAB2852-4563-49D4-AC62-46176F929FB9}" type="presOf" srcId="{51077767-C3F5-4C4B-AFA1-0C36DF18DA44}" destId="{22682204-6CE3-4088-A5B0-95A32B979D4C}" srcOrd="0" destOrd="0" presId="urn:microsoft.com/office/officeart/2005/8/layout/hierarchy1"/>
    <dgm:cxn modelId="{96B2758E-6A49-4425-940C-A49E0EEB5AF7}" type="presOf" srcId="{24F349BA-9044-4B14-96FA-6A182325128D}" destId="{EACB6DBF-F9AF-4704-8A32-5AEF2624CFFA}" srcOrd="0" destOrd="0" presId="urn:microsoft.com/office/officeart/2005/8/layout/hierarchy1"/>
    <dgm:cxn modelId="{C60BCAE0-BE58-46E1-89EC-4A8C1464D608}" srcId="{AEA2798F-89F2-4C4F-9EA5-1C53840A3E1C}" destId="{162A48F1-976C-47F8-B9A0-2612EBFB520D}" srcOrd="0" destOrd="0" parTransId="{8A39B059-F307-4144-9E49-4031781913BC}" sibTransId="{D23219ED-628F-49DD-B048-FBBF8AEB5C00}"/>
    <dgm:cxn modelId="{9AE1DD2D-6B81-4537-BCD3-4DEDB14730D4}" type="presOf" srcId="{681C571A-3921-407F-9990-4535ACD6B5BC}" destId="{36B7961C-9A3A-4044-A49F-BA43BFB0CAD1}" srcOrd="0" destOrd="0" presId="urn:microsoft.com/office/officeart/2005/8/layout/hierarchy1"/>
    <dgm:cxn modelId="{F5E1384D-98F0-4425-B411-356DFE652D1B}" type="presParOf" srcId="{9A459693-B34C-4679-92F8-6E5CFD751AA2}" destId="{E53F7CE3-B597-4FB9-8D2C-7AD70759F5BD}" srcOrd="0" destOrd="0" presId="urn:microsoft.com/office/officeart/2005/8/layout/hierarchy1"/>
    <dgm:cxn modelId="{B0E7F1D5-8C62-4C0E-A4B7-4A7E13ED0C92}" type="presParOf" srcId="{E53F7CE3-B597-4FB9-8D2C-7AD70759F5BD}" destId="{A90B4F70-36AA-4E48-B14E-9F525CFAEF8A}" srcOrd="0" destOrd="0" presId="urn:microsoft.com/office/officeart/2005/8/layout/hierarchy1"/>
    <dgm:cxn modelId="{5B11440E-3486-4617-B20A-D5154EB59562}" type="presParOf" srcId="{A90B4F70-36AA-4E48-B14E-9F525CFAEF8A}" destId="{D3522637-7A06-45A7-A13F-8BFA526FAC0E}" srcOrd="0" destOrd="0" presId="urn:microsoft.com/office/officeart/2005/8/layout/hierarchy1"/>
    <dgm:cxn modelId="{73829B68-8B8D-4680-B774-E98813BCB928}" type="presParOf" srcId="{A90B4F70-36AA-4E48-B14E-9F525CFAEF8A}" destId="{2150F8FE-0DD5-4883-9311-A0F8619936AE}" srcOrd="1" destOrd="0" presId="urn:microsoft.com/office/officeart/2005/8/layout/hierarchy1"/>
    <dgm:cxn modelId="{9B64D75B-CF21-44D1-9413-2C63F81F5419}" type="presParOf" srcId="{E53F7CE3-B597-4FB9-8D2C-7AD70759F5BD}" destId="{D67AD991-6B4C-4FD1-A0A2-B40A950A27B4}" srcOrd="1" destOrd="0" presId="urn:microsoft.com/office/officeart/2005/8/layout/hierarchy1"/>
    <dgm:cxn modelId="{3E89BB1D-4547-4DDE-AA46-A9CAEBBCC395}" type="presParOf" srcId="{D67AD991-6B4C-4FD1-A0A2-B40A950A27B4}" destId="{36B7961C-9A3A-4044-A49F-BA43BFB0CAD1}" srcOrd="0" destOrd="0" presId="urn:microsoft.com/office/officeart/2005/8/layout/hierarchy1"/>
    <dgm:cxn modelId="{D08A7C76-A4F9-4676-AE2F-CB5AEA16E9B1}" type="presParOf" srcId="{D67AD991-6B4C-4FD1-A0A2-B40A950A27B4}" destId="{F3080B48-83E5-4EF1-B777-74A3167A82EB}" srcOrd="1" destOrd="0" presId="urn:microsoft.com/office/officeart/2005/8/layout/hierarchy1"/>
    <dgm:cxn modelId="{3BFF7D61-D053-4C90-92C0-BE5ED5238FFD}" type="presParOf" srcId="{F3080B48-83E5-4EF1-B777-74A3167A82EB}" destId="{07FD332A-A826-4C43-A73F-A5853D794965}" srcOrd="0" destOrd="0" presId="urn:microsoft.com/office/officeart/2005/8/layout/hierarchy1"/>
    <dgm:cxn modelId="{2E7C455C-38A4-400C-B941-D716E8BF652E}" type="presParOf" srcId="{07FD332A-A826-4C43-A73F-A5853D794965}" destId="{CA56459E-D875-4257-9B99-4386729885E9}" srcOrd="0" destOrd="0" presId="urn:microsoft.com/office/officeart/2005/8/layout/hierarchy1"/>
    <dgm:cxn modelId="{2A01C2C2-C601-4EFA-BFE5-6D56C6033C6F}" type="presParOf" srcId="{07FD332A-A826-4C43-A73F-A5853D794965}" destId="{EACB6DBF-F9AF-4704-8A32-5AEF2624CFFA}" srcOrd="1" destOrd="0" presId="urn:microsoft.com/office/officeart/2005/8/layout/hierarchy1"/>
    <dgm:cxn modelId="{494E09FD-283A-4021-9944-AAD17888E145}" type="presParOf" srcId="{F3080B48-83E5-4EF1-B777-74A3167A82EB}" destId="{6540BA7D-CA3C-4548-9D68-B6F6815512C2}" srcOrd="1" destOrd="0" presId="urn:microsoft.com/office/officeart/2005/8/layout/hierarchy1"/>
    <dgm:cxn modelId="{83724E77-1DE6-480B-A33C-81A77D3696C9}" type="presParOf" srcId="{D67AD991-6B4C-4FD1-A0A2-B40A950A27B4}" destId="{4D4115A1-3030-42E1-B76F-A5151D7DDBD3}" srcOrd="2" destOrd="0" presId="urn:microsoft.com/office/officeart/2005/8/layout/hierarchy1"/>
    <dgm:cxn modelId="{22D97BFE-A20D-42E4-909D-5D458402E236}" type="presParOf" srcId="{D67AD991-6B4C-4FD1-A0A2-B40A950A27B4}" destId="{004C94B6-004A-42CF-BB7E-B1D4C44EC57C}" srcOrd="3" destOrd="0" presId="urn:microsoft.com/office/officeart/2005/8/layout/hierarchy1"/>
    <dgm:cxn modelId="{598F8F2B-F474-424D-95DD-5378DA484233}" type="presParOf" srcId="{004C94B6-004A-42CF-BB7E-B1D4C44EC57C}" destId="{184EA161-0517-4891-8590-DE0C6F9AB703}" srcOrd="0" destOrd="0" presId="urn:microsoft.com/office/officeart/2005/8/layout/hierarchy1"/>
    <dgm:cxn modelId="{8A032827-6252-4687-9FE1-A247D67E37FB}" type="presParOf" srcId="{184EA161-0517-4891-8590-DE0C6F9AB703}" destId="{71D5524F-7362-4B3D-AD52-910F3EE746A2}" srcOrd="0" destOrd="0" presId="urn:microsoft.com/office/officeart/2005/8/layout/hierarchy1"/>
    <dgm:cxn modelId="{06816EFD-D9C9-4110-B743-F19A1B807548}" type="presParOf" srcId="{184EA161-0517-4891-8590-DE0C6F9AB703}" destId="{B62DEB43-AA3A-43C9-8817-F00A2B0CB9BD}" srcOrd="1" destOrd="0" presId="urn:microsoft.com/office/officeart/2005/8/layout/hierarchy1"/>
    <dgm:cxn modelId="{46DEACEA-C6F7-4457-9690-421D1C4F2BB6}" type="presParOf" srcId="{004C94B6-004A-42CF-BB7E-B1D4C44EC57C}" destId="{CF5EB958-B054-4983-A51E-8DCE7539F237}" srcOrd="1" destOrd="0" presId="urn:microsoft.com/office/officeart/2005/8/layout/hierarchy1"/>
    <dgm:cxn modelId="{5B4FE597-C5A8-4B72-9A23-305316D1C2DA}" type="presParOf" srcId="{CF5EB958-B054-4983-A51E-8DCE7539F237}" destId="{22682204-6CE3-4088-A5B0-95A32B979D4C}" srcOrd="0" destOrd="0" presId="urn:microsoft.com/office/officeart/2005/8/layout/hierarchy1"/>
    <dgm:cxn modelId="{7B9E2827-2460-4321-8E11-0693F8E9B5EC}" type="presParOf" srcId="{CF5EB958-B054-4983-A51E-8DCE7539F237}" destId="{92E5841F-510E-4672-B96C-CE76BC51B038}" srcOrd="1" destOrd="0" presId="urn:microsoft.com/office/officeart/2005/8/layout/hierarchy1"/>
    <dgm:cxn modelId="{544730A1-9BE9-4C97-B44F-E7A76DE971F0}" type="presParOf" srcId="{92E5841F-510E-4672-B96C-CE76BC51B038}" destId="{526D4558-BD16-4E5F-ACA9-A6BE3C01A674}" srcOrd="0" destOrd="0" presId="urn:microsoft.com/office/officeart/2005/8/layout/hierarchy1"/>
    <dgm:cxn modelId="{7D7D5DFD-0B9C-48ED-AB77-AB452F18038D}" type="presParOf" srcId="{526D4558-BD16-4E5F-ACA9-A6BE3C01A674}" destId="{AA6887C1-CDE7-4329-879A-F8606788062E}" srcOrd="0" destOrd="0" presId="urn:microsoft.com/office/officeart/2005/8/layout/hierarchy1"/>
    <dgm:cxn modelId="{1AF95453-E8C0-4684-87D0-57E101EB08D9}" type="presParOf" srcId="{526D4558-BD16-4E5F-ACA9-A6BE3C01A674}" destId="{5156F685-4B57-4481-964E-DC1A3653E83A}" srcOrd="1" destOrd="0" presId="urn:microsoft.com/office/officeart/2005/8/layout/hierarchy1"/>
    <dgm:cxn modelId="{65C9AC08-054D-461D-A107-545FA122D734}" type="presParOf" srcId="{92E5841F-510E-4672-B96C-CE76BC51B038}" destId="{DBA32119-829E-4AE4-A772-68EE3B6DBD4F}"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A2798F-89F2-4C4F-9EA5-1C53840A3E1C}"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162A48F1-976C-47F8-B9A0-2612EBFB520D}">
      <dgm:prSet phldrT="[Text]" custT="1"/>
      <dgm:spPr/>
      <dgm:t>
        <a:bodyPr/>
        <a:lstStyle/>
        <a:p>
          <a:r>
            <a:rPr lang="en-US" sz="1800" b="1" dirty="0" smtClean="0"/>
            <a:t>2. Positive communication and implementation</a:t>
          </a:r>
          <a:endParaRPr lang="en-US" sz="1800" b="1" dirty="0"/>
        </a:p>
      </dgm:t>
    </dgm:pt>
    <dgm:pt modelId="{8A39B059-F307-4144-9E49-4031781913BC}" type="parTrans" cxnId="{C60BCAE0-BE58-46E1-89EC-4A8C1464D608}">
      <dgm:prSet/>
      <dgm:spPr/>
      <dgm:t>
        <a:bodyPr/>
        <a:lstStyle/>
        <a:p>
          <a:endParaRPr lang="en-US"/>
        </a:p>
      </dgm:t>
    </dgm:pt>
    <dgm:pt modelId="{D23219ED-628F-49DD-B048-FBBF8AEB5C00}" type="sibTrans" cxnId="{C60BCAE0-BE58-46E1-89EC-4A8C1464D608}">
      <dgm:prSet/>
      <dgm:spPr/>
      <dgm:t>
        <a:bodyPr/>
        <a:lstStyle/>
        <a:p>
          <a:endParaRPr lang="en-US"/>
        </a:p>
      </dgm:t>
    </dgm:pt>
    <dgm:pt modelId="{24F349BA-9044-4B14-96FA-6A182325128D}">
      <dgm:prSet phldrT="[Text]" custT="1"/>
      <dgm:spPr/>
      <dgm:t>
        <a:bodyPr/>
        <a:lstStyle/>
        <a:p>
          <a:r>
            <a:rPr lang="en-US" sz="1400" b="1" dirty="0" smtClean="0">
              <a:solidFill>
                <a:schemeClr val="accent2"/>
              </a:solidFill>
            </a:rPr>
            <a:t>One-on-One conversation</a:t>
          </a:r>
          <a:endParaRPr lang="en-US" sz="1400" b="1" dirty="0">
            <a:solidFill>
              <a:schemeClr val="accent2"/>
            </a:solidFill>
          </a:endParaRPr>
        </a:p>
      </dgm:t>
    </dgm:pt>
    <dgm:pt modelId="{681C571A-3921-407F-9990-4535ACD6B5BC}" type="parTrans" cxnId="{F171363E-9F71-42B9-A4E6-44F6F8B18275}">
      <dgm:prSet/>
      <dgm:spPr/>
      <dgm:t>
        <a:bodyPr/>
        <a:lstStyle/>
        <a:p>
          <a:endParaRPr lang="en-US"/>
        </a:p>
      </dgm:t>
    </dgm:pt>
    <dgm:pt modelId="{A5D7FDC0-72F8-45FE-B371-31632A55EACB}" type="sibTrans" cxnId="{F171363E-9F71-42B9-A4E6-44F6F8B18275}">
      <dgm:prSet/>
      <dgm:spPr/>
      <dgm:t>
        <a:bodyPr/>
        <a:lstStyle/>
        <a:p>
          <a:endParaRPr lang="en-US"/>
        </a:p>
      </dgm:t>
    </dgm:pt>
    <dgm:pt modelId="{AFBB6469-5894-4F48-97A1-C139B7A88FFC}">
      <dgm:prSet phldrT="[Text]" custT="1"/>
      <dgm:spPr/>
      <dgm:t>
        <a:bodyPr/>
        <a:lstStyle/>
        <a:p>
          <a:r>
            <a:rPr lang="en-US" sz="1600" b="1" dirty="0" smtClean="0">
              <a:solidFill>
                <a:schemeClr val="accent2"/>
              </a:solidFill>
            </a:rPr>
            <a:t>Reinforce message </a:t>
          </a:r>
          <a:endParaRPr lang="en-US" sz="1600" b="1" dirty="0">
            <a:solidFill>
              <a:schemeClr val="accent2"/>
            </a:solidFill>
          </a:endParaRPr>
        </a:p>
      </dgm:t>
    </dgm:pt>
    <dgm:pt modelId="{1D6BFE3D-EFED-4FC9-ABB2-F6BF0B9991A5}" type="parTrans" cxnId="{5CBDCF2B-B00C-4AB7-A0CD-FC04C1BF62AA}">
      <dgm:prSet/>
      <dgm:spPr/>
      <dgm:t>
        <a:bodyPr/>
        <a:lstStyle/>
        <a:p>
          <a:endParaRPr lang="en-US"/>
        </a:p>
      </dgm:t>
    </dgm:pt>
    <dgm:pt modelId="{117FC169-D3A0-4E11-808A-3CFC286566C9}" type="sibTrans" cxnId="{5CBDCF2B-B00C-4AB7-A0CD-FC04C1BF62AA}">
      <dgm:prSet/>
      <dgm:spPr/>
      <dgm:t>
        <a:bodyPr/>
        <a:lstStyle/>
        <a:p>
          <a:endParaRPr lang="en-US"/>
        </a:p>
      </dgm:t>
    </dgm:pt>
    <dgm:pt modelId="{642FC207-AF44-4378-96A6-2B0DAF15462B}">
      <dgm:prSet phldrT="[Text]" custT="1"/>
      <dgm:spPr/>
      <dgm:t>
        <a:bodyPr/>
        <a:lstStyle/>
        <a:p>
          <a:r>
            <a:rPr lang="en-US" sz="1600" b="1" dirty="0" smtClean="0">
              <a:solidFill>
                <a:schemeClr val="accent2"/>
              </a:solidFill>
            </a:rPr>
            <a:t>Driver of the Week</a:t>
          </a:r>
          <a:endParaRPr lang="en-US" sz="1600" b="1" dirty="0">
            <a:solidFill>
              <a:schemeClr val="accent2"/>
            </a:solidFill>
          </a:endParaRPr>
        </a:p>
      </dgm:t>
    </dgm:pt>
    <dgm:pt modelId="{51077767-C3F5-4C4B-AFA1-0C36DF18DA44}" type="parTrans" cxnId="{571DB973-C41A-44B8-BC67-6C6F3270DF4D}">
      <dgm:prSet/>
      <dgm:spPr/>
      <dgm:t>
        <a:bodyPr/>
        <a:lstStyle/>
        <a:p>
          <a:endParaRPr lang="en-US"/>
        </a:p>
      </dgm:t>
    </dgm:pt>
    <dgm:pt modelId="{EFF09C20-A0C2-4536-A72A-1EFE52191388}" type="sibTrans" cxnId="{571DB973-C41A-44B8-BC67-6C6F3270DF4D}">
      <dgm:prSet/>
      <dgm:spPr/>
      <dgm:t>
        <a:bodyPr/>
        <a:lstStyle/>
        <a:p>
          <a:endParaRPr lang="en-US"/>
        </a:p>
      </dgm:t>
    </dgm:pt>
    <dgm:pt modelId="{9A459693-B34C-4679-92F8-6E5CFD751AA2}" type="pres">
      <dgm:prSet presAssocID="{AEA2798F-89F2-4C4F-9EA5-1C53840A3E1C}" presName="hierChild1" presStyleCnt="0">
        <dgm:presLayoutVars>
          <dgm:chPref val="1"/>
          <dgm:dir/>
          <dgm:animOne val="branch"/>
          <dgm:animLvl val="lvl"/>
          <dgm:resizeHandles/>
        </dgm:presLayoutVars>
      </dgm:prSet>
      <dgm:spPr/>
      <dgm:t>
        <a:bodyPr/>
        <a:lstStyle/>
        <a:p>
          <a:endParaRPr lang="en-US"/>
        </a:p>
      </dgm:t>
    </dgm:pt>
    <dgm:pt modelId="{E53F7CE3-B597-4FB9-8D2C-7AD70759F5BD}" type="pres">
      <dgm:prSet presAssocID="{162A48F1-976C-47F8-B9A0-2612EBFB520D}" presName="hierRoot1" presStyleCnt="0"/>
      <dgm:spPr/>
    </dgm:pt>
    <dgm:pt modelId="{A90B4F70-36AA-4E48-B14E-9F525CFAEF8A}" type="pres">
      <dgm:prSet presAssocID="{162A48F1-976C-47F8-B9A0-2612EBFB520D}" presName="composite" presStyleCnt="0"/>
      <dgm:spPr/>
    </dgm:pt>
    <dgm:pt modelId="{D3522637-7A06-45A7-A13F-8BFA526FAC0E}" type="pres">
      <dgm:prSet presAssocID="{162A48F1-976C-47F8-B9A0-2612EBFB520D}" presName="background" presStyleLbl="node0" presStyleIdx="0" presStyleCnt="1"/>
      <dgm:spPr/>
    </dgm:pt>
    <dgm:pt modelId="{2150F8FE-0DD5-4883-9311-A0F8619936AE}" type="pres">
      <dgm:prSet presAssocID="{162A48F1-976C-47F8-B9A0-2612EBFB520D}" presName="text" presStyleLbl="fgAcc0" presStyleIdx="0" presStyleCnt="1" custScaleX="279649" custScaleY="303149" custLinFactNeighborX="-4690" custLinFactNeighborY="-93005">
        <dgm:presLayoutVars>
          <dgm:chPref val="3"/>
        </dgm:presLayoutVars>
      </dgm:prSet>
      <dgm:spPr/>
      <dgm:t>
        <a:bodyPr/>
        <a:lstStyle/>
        <a:p>
          <a:endParaRPr lang="en-US"/>
        </a:p>
      </dgm:t>
    </dgm:pt>
    <dgm:pt modelId="{D67AD991-6B4C-4FD1-A0A2-B40A950A27B4}" type="pres">
      <dgm:prSet presAssocID="{162A48F1-976C-47F8-B9A0-2612EBFB520D}" presName="hierChild2" presStyleCnt="0"/>
      <dgm:spPr/>
    </dgm:pt>
    <dgm:pt modelId="{36B7961C-9A3A-4044-A49F-BA43BFB0CAD1}" type="pres">
      <dgm:prSet presAssocID="{681C571A-3921-407F-9990-4535ACD6B5BC}" presName="Name10" presStyleLbl="parChTrans1D2" presStyleIdx="0" presStyleCnt="2"/>
      <dgm:spPr/>
      <dgm:t>
        <a:bodyPr/>
        <a:lstStyle/>
        <a:p>
          <a:endParaRPr lang="en-US"/>
        </a:p>
      </dgm:t>
    </dgm:pt>
    <dgm:pt modelId="{F3080B48-83E5-4EF1-B777-74A3167A82EB}" type="pres">
      <dgm:prSet presAssocID="{24F349BA-9044-4B14-96FA-6A182325128D}" presName="hierRoot2" presStyleCnt="0"/>
      <dgm:spPr/>
    </dgm:pt>
    <dgm:pt modelId="{07FD332A-A826-4C43-A73F-A5853D794965}" type="pres">
      <dgm:prSet presAssocID="{24F349BA-9044-4B14-96FA-6A182325128D}" presName="composite2" presStyleCnt="0"/>
      <dgm:spPr/>
    </dgm:pt>
    <dgm:pt modelId="{CA56459E-D875-4257-9B99-4386729885E9}" type="pres">
      <dgm:prSet presAssocID="{24F349BA-9044-4B14-96FA-6A182325128D}" presName="background2" presStyleLbl="node2" presStyleIdx="0" presStyleCnt="2"/>
      <dgm:spPr/>
    </dgm:pt>
    <dgm:pt modelId="{EACB6DBF-F9AF-4704-8A32-5AEF2624CFFA}" type="pres">
      <dgm:prSet presAssocID="{24F349BA-9044-4B14-96FA-6A182325128D}" presName="text2" presStyleLbl="fgAcc2" presStyleIdx="0" presStyleCnt="2" custScaleX="176903" custLinFactNeighborX="-17281" custLinFactNeighborY="-45361">
        <dgm:presLayoutVars>
          <dgm:chPref val="3"/>
        </dgm:presLayoutVars>
      </dgm:prSet>
      <dgm:spPr/>
      <dgm:t>
        <a:bodyPr/>
        <a:lstStyle/>
        <a:p>
          <a:endParaRPr lang="en-US"/>
        </a:p>
      </dgm:t>
    </dgm:pt>
    <dgm:pt modelId="{6540BA7D-CA3C-4548-9D68-B6F6815512C2}" type="pres">
      <dgm:prSet presAssocID="{24F349BA-9044-4B14-96FA-6A182325128D}" presName="hierChild3" presStyleCnt="0"/>
      <dgm:spPr/>
    </dgm:pt>
    <dgm:pt modelId="{4D4115A1-3030-42E1-B76F-A5151D7DDBD3}" type="pres">
      <dgm:prSet presAssocID="{1D6BFE3D-EFED-4FC9-ABB2-F6BF0B9991A5}" presName="Name10" presStyleLbl="parChTrans1D2" presStyleIdx="1" presStyleCnt="2"/>
      <dgm:spPr/>
      <dgm:t>
        <a:bodyPr/>
        <a:lstStyle/>
        <a:p>
          <a:endParaRPr lang="en-US"/>
        </a:p>
      </dgm:t>
    </dgm:pt>
    <dgm:pt modelId="{004C94B6-004A-42CF-BB7E-B1D4C44EC57C}" type="pres">
      <dgm:prSet presAssocID="{AFBB6469-5894-4F48-97A1-C139B7A88FFC}" presName="hierRoot2" presStyleCnt="0"/>
      <dgm:spPr/>
    </dgm:pt>
    <dgm:pt modelId="{184EA161-0517-4891-8590-DE0C6F9AB703}" type="pres">
      <dgm:prSet presAssocID="{AFBB6469-5894-4F48-97A1-C139B7A88FFC}" presName="composite2" presStyleCnt="0"/>
      <dgm:spPr/>
    </dgm:pt>
    <dgm:pt modelId="{71D5524F-7362-4B3D-AD52-910F3EE746A2}" type="pres">
      <dgm:prSet presAssocID="{AFBB6469-5894-4F48-97A1-C139B7A88FFC}" presName="background2" presStyleLbl="node2" presStyleIdx="1" presStyleCnt="2"/>
      <dgm:spPr/>
    </dgm:pt>
    <dgm:pt modelId="{B62DEB43-AA3A-43C9-8817-F00A2B0CB9BD}" type="pres">
      <dgm:prSet presAssocID="{AFBB6469-5894-4F48-97A1-C139B7A88FFC}" presName="text2" presStyleLbl="fgAcc2" presStyleIdx="1" presStyleCnt="2" custScaleX="151253" custScaleY="170083">
        <dgm:presLayoutVars>
          <dgm:chPref val="3"/>
        </dgm:presLayoutVars>
      </dgm:prSet>
      <dgm:spPr/>
      <dgm:t>
        <a:bodyPr/>
        <a:lstStyle/>
        <a:p>
          <a:endParaRPr lang="en-US"/>
        </a:p>
      </dgm:t>
    </dgm:pt>
    <dgm:pt modelId="{CF5EB958-B054-4983-A51E-8DCE7539F237}" type="pres">
      <dgm:prSet presAssocID="{AFBB6469-5894-4F48-97A1-C139B7A88FFC}" presName="hierChild3" presStyleCnt="0"/>
      <dgm:spPr/>
    </dgm:pt>
    <dgm:pt modelId="{22682204-6CE3-4088-A5B0-95A32B979D4C}" type="pres">
      <dgm:prSet presAssocID="{51077767-C3F5-4C4B-AFA1-0C36DF18DA44}" presName="Name17" presStyleLbl="parChTrans1D3" presStyleIdx="0" presStyleCnt="1"/>
      <dgm:spPr/>
      <dgm:t>
        <a:bodyPr/>
        <a:lstStyle/>
        <a:p>
          <a:endParaRPr lang="en-US"/>
        </a:p>
      </dgm:t>
    </dgm:pt>
    <dgm:pt modelId="{92E5841F-510E-4672-B96C-CE76BC51B038}" type="pres">
      <dgm:prSet presAssocID="{642FC207-AF44-4378-96A6-2B0DAF15462B}" presName="hierRoot3" presStyleCnt="0"/>
      <dgm:spPr/>
    </dgm:pt>
    <dgm:pt modelId="{526D4558-BD16-4E5F-ACA9-A6BE3C01A674}" type="pres">
      <dgm:prSet presAssocID="{642FC207-AF44-4378-96A6-2B0DAF15462B}" presName="composite3" presStyleCnt="0"/>
      <dgm:spPr/>
    </dgm:pt>
    <dgm:pt modelId="{AA6887C1-CDE7-4329-879A-F8606788062E}" type="pres">
      <dgm:prSet presAssocID="{642FC207-AF44-4378-96A6-2B0DAF15462B}" presName="background3" presStyleLbl="node3" presStyleIdx="0" presStyleCnt="1"/>
      <dgm:spPr/>
    </dgm:pt>
    <dgm:pt modelId="{5156F685-4B57-4481-964E-DC1A3653E83A}" type="pres">
      <dgm:prSet presAssocID="{642FC207-AF44-4378-96A6-2B0DAF15462B}" presName="text3" presStyleLbl="fgAcc3" presStyleIdx="0" presStyleCnt="1" custScaleY="167840" custLinFactY="10375" custLinFactNeighborX="3562" custLinFactNeighborY="100000">
        <dgm:presLayoutVars>
          <dgm:chPref val="3"/>
        </dgm:presLayoutVars>
      </dgm:prSet>
      <dgm:spPr/>
      <dgm:t>
        <a:bodyPr/>
        <a:lstStyle/>
        <a:p>
          <a:endParaRPr lang="en-US"/>
        </a:p>
      </dgm:t>
    </dgm:pt>
    <dgm:pt modelId="{DBA32119-829E-4AE4-A772-68EE3B6DBD4F}" type="pres">
      <dgm:prSet presAssocID="{642FC207-AF44-4378-96A6-2B0DAF15462B}" presName="hierChild4" presStyleCnt="0"/>
      <dgm:spPr/>
    </dgm:pt>
  </dgm:ptLst>
  <dgm:cxnLst>
    <dgm:cxn modelId="{147A5481-F000-4A6B-A0EC-6CF0295B2464}" type="presOf" srcId="{AEA2798F-89F2-4C4F-9EA5-1C53840A3E1C}" destId="{9A459693-B34C-4679-92F8-6E5CFD751AA2}" srcOrd="0" destOrd="0" presId="urn:microsoft.com/office/officeart/2005/8/layout/hierarchy1"/>
    <dgm:cxn modelId="{75CCBF8C-CE84-4EF9-81BA-EB3A66B24427}" type="presOf" srcId="{642FC207-AF44-4378-96A6-2B0DAF15462B}" destId="{5156F685-4B57-4481-964E-DC1A3653E83A}" srcOrd="0" destOrd="0" presId="urn:microsoft.com/office/officeart/2005/8/layout/hierarchy1"/>
    <dgm:cxn modelId="{302B8E7F-985D-43A1-805B-143A3C3AFB71}" type="presOf" srcId="{24F349BA-9044-4B14-96FA-6A182325128D}" destId="{EACB6DBF-F9AF-4704-8A32-5AEF2624CFFA}" srcOrd="0" destOrd="0" presId="urn:microsoft.com/office/officeart/2005/8/layout/hierarchy1"/>
    <dgm:cxn modelId="{F171363E-9F71-42B9-A4E6-44F6F8B18275}" srcId="{162A48F1-976C-47F8-B9A0-2612EBFB520D}" destId="{24F349BA-9044-4B14-96FA-6A182325128D}" srcOrd="0" destOrd="0" parTransId="{681C571A-3921-407F-9990-4535ACD6B5BC}" sibTransId="{A5D7FDC0-72F8-45FE-B371-31632A55EACB}"/>
    <dgm:cxn modelId="{5CBDCF2B-B00C-4AB7-A0CD-FC04C1BF62AA}" srcId="{162A48F1-976C-47F8-B9A0-2612EBFB520D}" destId="{AFBB6469-5894-4F48-97A1-C139B7A88FFC}" srcOrd="1" destOrd="0" parTransId="{1D6BFE3D-EFED-4FC9-ABB2-F6BF0B9991A5}" sibTransId="{117FC169-D3A0-4E11-808A-3CFC286566C9}"/>
    <dgm:cxn modelId="{571DB973-C41A-44B8-BC67-6C6F3270DF4D}" srcId="{AFBB6469-5894-4F48-97A1-C139B7A88FFC}" destId="{642FC207-AF44-4378-96A6-2B0DAF15462B}" srcOrd="0" destOrd="0" parTransId="{51077767-C3F5-4C4B-AFA1-0C36DF18DA44}" sibTransId="{EFF09C20-A0C2-4536-A72A-1EFE52191388}"/>
    <dgm:cxn modelId="{1E4FFCC5-59F6-492A-B113-0FC6BF91C484}" type="presOf" srcId="{681C571A-3921-407F-9990-4535ACD6B5BC}" destId="{36B7961C-9A3A-4044-A49F-BA43BFB0CAD1}" srcOrd="0" destOrd="0" presId="urn:microsoft.com/office/officeart/2005/8/layout/hierarchy1"/>
    <dgm:cxn modelId="{713262C3-EC2D-4A82-B7CF-0440D55C75E5}" type="presOf" srcId="{AFBB6469-5894-4F48-97A1-C139B7A88FFC}" destId="{B62DEB43-AA3A-43C9-8817-F00A2B0CB9BD}" srcOrd="0" destOrd="0" presId="urn:microsoft.com/office/officeart/2005/8/layout/hierarchy1"/>
    <dgm:cxn modelId="{B53BEF78-3AE1-4724-AAE6-7012DD66BD66}" type="presOf" srcId="{1D6BFE3D-EFED-4FC9-ABB2-F6BF0B9991A5}" destId="{4D4115A1-3030-42E1-B76F-A5151D7DDBD3}" srcOrd="0" destOrd="0" presId="urn:microsoft.com/office/officeart/2005/8/layout/hierarchy1"/>
    <dgm:cxn modelId="{AC06D0B0-317A-4FCF-8D85-50EB0882A632}" type="presOf" srcId="{162A48F1-976C-47F8-B9A0-2612EBFB520D}" destId="{2150F8FE-0DD5-4883-9311-A0F8619936AE}" srcOrd="0" destOrd="0" presId="urn:microsoft.com/office/officeart/2005/8/layout/hierarchy1"/>
    <dgm:cxn modelId="{C60BCAE0-BE58-46E1-89EC-4A8C1464D608}" srcId="{AEA2798F-89F2-4C4F-9EA5-1C53840A3E1C}" destId="{162A48F1-976C-47F8-B9A0-2612EBFB520D}" srcOrd="0" destOrd="0" parTransId="{8A39B059-F307-4144-9E49-4031781913BC}" sibTransId="{D23219ED-628F-49DD-B048-FBBF8AEB5C00}"/>
    <dgm:cxn modelId="{5E1214DF-4346-4846-9133-BFAE7F5ACAF6}" type="presOf" srcId="{51077767-C3F5-4C4B-AFA1-0C36DF18DA44}" destId="{22682204-6CE3-4088-A5B0-95A32B979D4C}" srcOrd="0" destOrd="0" presId="urn:microsoft.com/office/officeart/2005/8/layout/hierarchy1"/>
    <dgm:cxn modelId="{A3095470-DB04-47F2-ACFC-A12A69046737}" type="presParOf" srcId="{9A459693-B34C-4679-92F8-6E5CFD751AA2}" destId="{E53F7CE3-B597-4FB9-8D2C-7AD70759F5BD}" srcOrd="0" destOrd="0" presId="urn:microsoft.com/office/officeart/2005/8/layout/hierarchy1"/>
    <dgm:cxn modelId="{0CEE99F9-5470-4A7C-BAC4-7A1E027F59B7}" type="presParOf" srcId="{E53F7CE3-B597-4FB9-8D2C-7AD70759F5BD}" destId="{A90B4F70-36AA-4E48-B14E-9F525CFAEF8A}" srcOrd="0" destOrd="0" presId="urn:microsoft.com/office/officeart/2005/8/layout/hierarchy1"/>
    <dgm:cxn modelId="{896920E9-4743-4A06-9F3D-C8DF2329CACE}" type="presParOf" srcId="{A90B4F70-36AA-4E48-B14E-9F525CFAEF8A}" destId="{D3522637-7A06-45A7-A13F-8BFA526FAC0E}" srcOrd="0" destOrd="0" presId="urn:microsoft.com/office/officeart/2005/8/layout/hierarchy1"/>
    <dgm:cxn modelId="{0AC4228D-3F7F-4BC4-B065-2CF58FE8D491}" type="presParOf" srcId="{A90B4F70-36AA-4E48-B14E-9F525CFAEF8A}" destId="{2150F8FE-0DD5-4883-9311-A0F8619936AE}" srcOrd="1" destOrd="0" presId="urn:microsoft.com/office/officeart/2005/8/layout/hierarchy1"/>
    <dgm:cxn modelId="{4859A668-6595-49A5-931E-CA80DD0594DD}" type="presParOf" srcId="{E53F7CE3-B597-4FB9-8D2C-7AD70759F5BD}" destId="{D67AD991-6B4C-4FD1-A0A2-B40A950A27B4}" srcOrd="1" destOrd="0" presId="urn:microsoft.com/office/officeart/2005/8/layout/hierarchy1"/>
    <dgm:cxn modelId="{17072367-36F2-489F-A561-0AC8DD0623B8}" type="presParOf" srcId="{D67AD991-6B4C-4FD1-A0A2-B40A950A27B4}" destId="{36B7961C-9A3A-4044-A49F-BA43BFB0CAD1}" srcOrd="0" destOrd="0" presId="urn:microsoft.com/office/officeart/2005/8/layout/hierarchy1"/>
    <dgm:cxn modelId="{65F0AC9B-C5B9-40FA-8634-99DB1BD03971}" type="presParOf" srcId="{D67AD991-6B4C-4FD1-A0A2-B40A950A27B4}" destId="{F3080B48-83E5-4EF1-B777-74A3167A82EB}" srcOrd="1" destOrd="0" presId="urn:microsoft.com/office/officeart/2005/8/layout/hierarchy1"/>
    <dgm:cxn modelId="{6B0AF367-4C8B-4C75-96A1-B1F797928986}" type="presParOf" srcId="{F3080B48-83E5-4EF1-B777-74A3167A82EB}" destId="{07FD332A-A826-4C43-A73F-A5853D794965}" srcOrd="0" destOrd="0" presId="urn:microsoft.com/office/officeart/2005/8/layout/hierarchy1"/>
    <dgm:cxn modelId="{CD43AF26-A0C8-430E-A9CD-7260A8DF819D}" type="presParOf" srcId="{07FD332A-A826-4C43-A73F-A5853D794965}" destId="{CA56459E-D875-4257-9B99-4386729885E9}" srcOrd="0" destOrd="0" presId="urn:microsoft.com/office/officeart/2005/8/layout/hierarchy1"/>
    <dgm:cxn modelId="{11F0E73F-6061-469D-AB7F-DF7D6C98F77F}" type="presParOf" srcId="{07FD332A-A826-4C43-A73F-A5853D794965}" destId="{EACB6DBF-F9AF-4704-8A32-5AEF2624CFFA}" srcOrd="1" destOrd="0" presId="urn:microsoft.com/office/officeart/2005/8/layout/hierarchy1"/>
    <dgm:cxn modelId="{CE555B41-EBBC-469D-BC0F-F4D1BB99EE27}" type="presParOf" srcId="{F3080B48-83E5-4EF1-B777-74A3167A82EB}" destId="{6540BA7D-CA3C-4548-9D68-B6F6815512C2}" srcOrd="1" destOrd="0" presId="urn:microsoft.com/office/officeart/2005/8/layout/hierarchy1"/>
    <dgm:cxn modelId="{1F1D289F-4D46-47CE-84E6-4377DE71AAE2}" type="presParOf" srcId="{D67AD991-6B4C-4FD1-A0A2-B40A950A27B4}" destId="{4D4115A1-3030-42E1-B76F-A5151D7DDBD3}" srcOrd="2" destOrd="0" presId="urn:microsoft.com/office/officeart/2005/8/layout/hierarchy1"/>
    <dgm:cxn modelId="{9EF0A857-DFA3-453C-9C91-A1BE14CAF1B5}" type="presParOf" srcId="{D67AD991-6B4C-4FD1-A0A2-B40A950A27B4}" destId="{004C94B6-004A-42CF-BB7E-B1D4C44EC57C}" srcOrd="3" destOrd="0" presId="urn:microsoft.com/office/officeart/2005/8/layout/hierarchy1"/>
    <dgm:cxn modelId="{E9C52C4A-1FF7-43E6-8A2B-1F46DD2D9732}" type="presParOf" srcId="{004C94B6-004A-42CF-BB7E-B1D4C44EC57C}" destId="{184EA161-0517-4891-8590-DE0C6F9AB703}" srcOrd="0" destOrd="0" presId="urn:microsoft.com/office/officeart/2005/8/layout/hierarchy1"/>
    <dgm:cxn modelId="{652698A3-92C9-4E08-8B5B-E3BDCB478227}" type="presParOf" srcId="{184EA161-0517-4891-8590-DE0C6F9AB703}" destId="{71D5524F-7362-4B3D-AD52-910F3EE746A2}" srcOrd="0" destOrd="0" presId="urn:microsoft.com/office/officeart/2005/8/layout/hierarchy1"/>
    <dgm:cxn modelId="{14DD81FC-07B0-4F13-A367-0878FA18CAB0}" type="presParOf" srcId="{184EA161-0517-4891-8590-DE0C6F9AB703}" destId="{B62DEB43-AA3A-43C9-8817-F00A2B0CB9BD}" srcOrd="1" destOrd="0" presId="urn:microsoft.com/office/officeart/2005/8/layout/hierarchy1"/>
    <dgm:cxn modelId="{03E47E98-5A4C-423C-8543-F8B1D97EFA5C}" type="presParOf" srcId="{004C94B6-004A-42CF-BB7E-B1D4C44EC57C}" destId="{CF5EB958-B054-4983-A51E-8DCE7539F237}" srcOrd="1" destOrd="0" presId="urn:microsoft.com/office/officeart/2005/8/layout/hierarchy1"/>
    <dgm:cxn modelId="{8ECE3DEE-C613-4C57-AEFA-DC77BA9DE92D}" type="presParOf" srcId="{CF5EB958-B054-4983-A51E-8DCE7539F237}" destId="{22682204-6CE3-4088-A5B0-95A32B979D4C}" srcOrd="0" destOrd="0" presId="urn:microsoft.com/office/officeart/2005/8/layout/hierarchy1"/>
    <dgm:cxn modelId="{F12AE0F3-21BA-488F-A366-1787AC3CA732}" type="presParOf" srcId="{CF5EB958-B054-4983-A51E-8DCE7539F237}" destId="{92E5841F-510E-4672-B96C-CE76BC51B038}" srcOrd="1" destOrd="0" presId="urn:microsoft.com/office/officeart/2005/8/layout/hierarchy1"/>
    <dgm:cxn modelId="{218B97CA-89A3-4570-BB5F-73314A1105A0}" type="presParOf" srcId="{92E5841F-510E-4672-B96C-CE76BC51B038}" destId="{526D4558-BD16-4E5F-ACA9-A6BE3C01A674}" srcOrd="0" destOrd="0" presId="urn:microsoft.com/office/officeart/2005/8/layout/hierarchy1"/>
    <dgm:cxn modelId="{DDA32AFE-6FE6-4D36-B4A4-A0F83C07BB55}" type="presParOf" srcId="{526D4558-BD16-4E5F-ACA9-A6BE3C01A674}" destId="{AA6887C1-CDE7-4329-879A-F8606788062E}" srcOrd="0" destOrd="0" presId="urn:microsoft.com/office/officeart/2005/8/layout/hierarchy1"/>
    <dgm:cxn modelId="{85DA9223-A630-4E7A-9D16-62565A8E6CFA}" type="presParOf" srcId="{526D4558-BD16-4E5F-ACA9-A6BE3C01A674}" destId="{5156F685-4B57-4481-964E-DC1A3653E83A}" srcOrd="1" destOrd="0" presId="urn:microsoft.com/office/officeart/2005/8/layout/hierarchy1"/>
    <dgm:cxn modelId="{CF16F75B-F94A-4F2A-A879-1046D86F07F1}" type="presParOf" srcId="{92E5841F-510E-4672-B96C-CE76BC51B038}" destId="{DBA32119-829E-4AE4-A772-68EE3B6DBD4F}" srcOrd="1" destOrd="0" presId="urn:microsoft.com/office/officeart/2005/8/layout/hierarchy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A2798F-89F2-4C4F-9EA5-1C53840A3E1C}"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162A48F1-976C-47F8-B9A0-2612EBFB520D}">
      <dgm:prSet phldrT="[Text]" custT="1"/>
      <dgm:spPr/>
      <dgm:t>
        <a:bodyPr/>
        <a:lstStyle/>
        <a:p>
          <a:r>
            <a:rPr lang="en-US" sz="1800" b="1" dirty="0" smtClean="0"/>
            <a:t>3. Follow through and accountability</a:t>
          </a:r>
          <a:endParaRPr lang="en-US" sz="1800" b="1" dirty="0"/>
        </a:p>
      </dgm:t>
    </dgm:pt>
    <dgm:pt modelId="{8A39B059-F307-4144-9E49-4031781913BC}" type="parTrans" cxnId="{C60BCAE0-BE58-46E1-89EC-4A8C1464D608}">
      <dgm:prSet/>
      <dgm:spPr/>
      <dgm:t>
        <a:bodyPr/>
        <a:lstStyle/>
        <a:p>
          <a:endParaRPr lang="en-US"/>
        </a:p>
      </dgm:t>
    </dgm:pt>
    <dgm:pt modelId="{D23219ED-628F-49DD-B048-FBBF8AEB5C00}" type="sibTrans" cxnId="{C60BCAE0-BE58-46E1-89EC-4A8C1464D608}">
      <dgm:prSet/>
      <dgm:spPr/>
      <dgm:t>
        <a:bodyPr/>
        <a:lstStyle/>
        <a:p>
          <a:endParaRPr lang="en-US"/>
        </a:p>
      </dgm:t>
    </dgm:pt>
    <dgm:pt modelId="{24F349BA-9044-4B14-96FA-6A182325128D}">
      <dgm:prSet phldrT="[Text]" custT="1"/>
      <dgm:spPr/>
      <dgm:t>
        <a:bodyPr/>
        <a:lstStyle/>
        <a:p>
          <a:r>
            <a:rPr lang="en-US" sz="1600" b="1" dirty="0" smtClean="0">
              <a:solidFill>
                <a:schemeClr val="accent2"/>
              </a:solidFill>
            </a:rPr>
            <a:t>Use reporting</a:t>
          </a:r>
          <a:endParaRPr lang="en-US" sz="1600" b="1" dirty="0">
            <a:solidFill>
              <a:schemeClr val="accent2"/>
            </a:solidFill>
          </a:endParaRPr>
        </a:p>
      </dgm:t>
    </dgm:pt>
    <dgm:pt modelId="{681C571A-3921-407F-9990-4535ACD6B5BC}" type="parTrans" cxnId="{F171363E-9F71-42B9-A4E6-44F6F8B18275}">
      <dgm:prSet/>
      <dgm:spPr/>
      <dgm:t>
        <a:bodyPr/>
        <a:lstStyle/>
        <a:p>
          <a:endParaRPr lang="en-US"/>
        </a:p>
      </dgm:t>
    </dgm:pt>
    <dgm:pt modelId="{A5D7FDC0-72F8-45FE-B371-31632A55EACB}" type="sibTrans" cxnId="{F171363E-9F71-42B9-A4E6-44F6F8B18275}">
      <dgm:prSet/>
      <dgm:spPr/>
      <dgm:t>
        <a:bodyPr/>
        <a:lstStyle/>
        <a:p>
          <a:endParaRPr lang="en-US"/>
        </a:p>
      </dgm:t>
    </dgm:pt>
    <dgm:pt modelId="{AFBB6469-5894-4F48-97A1-C139B7A88FFC}">
      <dgm:prSet phldrT="[Text]" custT="1"/>
      <dgm:spPr/>
      <dgm:t>
        <a:bodyPr/>
        <a:lstStyle/>
        <a:p>
          <a:r>
            <a:rPr lang="en-US" sz="1600" b="1" dirty="0" smtClean="0">
              <a:solidFill>
                <a:schemeClr val="accent2"/>
              </a:solidFill>
            </a:rPr>
            <a:t>Educational conversation</a:t>
          </a:r>
          <a:endParaRPr lang="en-US" sz="1600" b="1" dirty="0">
            <a:solidFill>
              <a:schemeClr val="accent2"/>
            </a:solidFill>
          </a:endParaRPr>
        </a:p>
      </dgm:t>
    </dgm:pt>
    <dgm:pt modelId="{1D6BFE3D-EFED-4FC9-ABB2-F6BF0B9991A5}" type="parTrans" cxnId="{5CBDCF2B-B00C-4AB7-A0CD-FC04C1BF62AA}">
      <dgm:prSet/>
      <dgm:spPr/>
      <dgm:t>
        <a:bodyPr/>
        <a:lstStyle/>
        <a:p>
          <a:endParaRPr lang="en-US"/>
        </a:p>
      </dgm:t>
    </dgm:pt>
    <dgm:pt modelId="{117FC169-D3A0-4E11-808A-3CFC286566C9}" type="sibTrans" cxnId="{5CBDCF2B-B00C-4AB7-A0CD-FC04C1BF62AA}">
      <dgm:prSet/>
      <dgm:spPr/>
      <dgm:t>
        <a:bodyPr/>
        <a:lstStyle/>
        <a:p>
          <a:endParaRPr lang="en-US"/>
        </a:p>
      </dgm:t>
    </dgm:pt>
    <dgm:pt modelId="{642FC207-AF44-4378-96A6-2B0DAF15462B}">
      <dgm:prSet phldrT="[Text]" custT="1"/>
      <dgm:spPr/>
      <dgm:t>
        <a:bodyPr/>
        <a:lstStyle/>
        <a:p>
          <a:r>
            <a:rPr lang="en-US" sz="1600" b="1" dirty="0" smtClean="0">
              <a:solidFill>
                <a:schemeClr val="accent2"/>
              </a:solidFill>
            </a:rPr>
            <a:t>Share stories &amp; savings</a:t>
          </a:r>
          <a:endParaRPr lang="en-US" sz="1600" b="1" dirty="0">
            <a:solidFill>
              <a:schemeClr val="accent2"/>
            </a:solidFill>
          </a:endParaRPr>
        </a:p>
      </dgm:t>
    </dgm:pt>
    <dgm:pt modelId="{51077767-C3F5-4C4B-AFA1-0C36DF18DA44}" type="parTrans" cxnId="{571DB973-C41A-44B8-BC67-6C6F3270DF4D}">
      <dgm:prSet/>
      <dgm:spPr/>
      <dgm:t>
        <a:bodyPr/>
        <a:lstStyle/>
        <a:p>
          <a:endParaRPr lang="en-US"/>
        </a:p>
      </dgm:t>
    </dgm:pt>
    <dgm:pt modelId="{EFF09C20-A0C2-4536-A72A-1EFE52191388}" type="sibTrans" cxnId="{571DB973-C41A-44B8-BC67-6C6F3270DF4D}">
      <dgm:prSet/>
      <dgm:spPr/>
      <dgm:t>
        <a:bodyPr/>
        <a:lstStyle/>
        <a:p>
          <a:endParaRPr lang="en-US"/>
        </a:p>
      </dgm:t>
    </dgm:pt>
    <dgm:pt modelId="{9A459693-B34C-4679-92F8-6E5CFD751AA2}" type="pres">
      <dgm:prSet presAssocID="{AEA2798F-89F2-4C4F-9EA5-1C53840A3E1C}" presName="hierChild1" presStyleCnt="0">
        <dgm:presLayoutVars>
          <dgm:chPref val="1"/>
          <dgm:dir/>
          <dgm:animOne val="branch"/>
          <dgm:animLvl val="lvl"/>
          <dgm:resizeHandles/>
        </dgm:presLayoutVars>
      </dgm:prSet>
      <dgm:spPr/>
      <dgm:t>
        <a:bodyPr/>
        <a:lstStyle/>
        <a:p>
          <a:endParaRPr lang="en-US"/>
        </a:p>
      </dgm:t>
    </dgm:pt>
    <dgm:pt modelId="{E53F7CE3-B597-4FB9-8D2C-7AD70759F5BD}" type="pres">
      <dgm:prSet presAssocID="{162A48F1-976C-47F8-B9A0-2612EBFB520D}" presName="hierRoot1" presStyleCnt="0"/>
      <dgm:spPr/>
    </dgm:pt>
    <dgm:pt modelId="{A90B4F70-36AA-4E48-B14E-9F525CFAEF8A}" type="pres">
      <dgm:prSet presAssocID="{162A48F1-976C-47F8-B9A0-2612EBFB520D}" presName="composite" presStyleCnt="0"/>
      <dgm:spPr/>
    </dgm:pt>
    <dgm:pt modelId="{D3522637-7A06-45A7-A13F-8BFA526FAC0E}" type="pres">
      <dgm:prSet presAssocID="{162A48F1-976C-47F8-B9A0-2612EBFB520D}" presName="background" presStyleLbl="node0" presStyleIdx="0" presStyleCnt="1"/>
      <dgm:spPr/>
    </dgm:pt>
    <dgm:pt modelId="{2150F8FE-0DD5-4883-9311-A0F8619936AE}" type="pres">
      <dgm:prSet presAssocID="{162A48F1-976C-47F8-B9A0-2612EBFB520D}" presName="text" presStyleLbl="fgAcc0" presStyleIdx="0" presStyleCnt="1" custScaleX="142518" custScaleY="134109" custLinFactNeighborX="-4690" custLinFactNeighborY="-93005">
        <dgm:presLayoutVars>
          <dgm:chPref val="3"/>
        </dgm:presLayoutVars>
      </dgm:prSet>
      <dgm:spPr/>
      <dgm:t>
        <a:bodyPr/>
        <a:lstStyle/>
        <a:p>
          <a:endParaRPr lang="en-US"/>
        </a:p>
      </dgm:t>
    </dgm:pt>
    <dgm:pt modelId="{D67AD991-6B4C-4FD1-A0A2-B40A950A27B4}" type="pres">
      <dgm:prSet presAssocID="{162A48F1-976C-47F8-B9A0-2612EBFB520D}" presName="hierChild2" presStyleCnt="0"/>
      <dgm:spPr/>
    </dgm:pt>
    <dgm:pt modelId="{36B7961C-9A3A-4044-A49F-BA43BFB0CAD1}" type="pres">
      <dgm:prSet presAssocID="{681C571A-3921-407F-9990-4535ACD6B5BC}" presName="Name10" presStyleLbl="parChTrans1D2" presStyleIdx="0" presStyleCnt="1"/>
      <dgm:spPr/>
      <dgm:t>
        <a:bodyPr/>
        <a:lstStyle/>
        <a:p>
          <a:endParaRPr lang="en-US"/>
        </a:p>
      </dgm:t>
    </dgm:pt>
    <dgm:pt modelId="{F3080B48-83E5-4EF1-B777-74A3167A82EB}" type="pres">
      <dgm:prSet presAssocID="{24F349BA-9044-4B14-96FA-6A182325128D}" presName="hierRoot2" presStyleCnt="0"/>
      <dgm:spPr/>
    </dgm:pt>
    <dgm:pt modelId="{07FD332A-A826-4C43-A73F-A5853D794965}" type="pres">
      <dgm:prSet presAssocID="{24F349BA-9044-4B14-96FA-6A182325128D}" presName="composite2" presStyleCnt="0"/>
      <dgm:spPr/>
    </dgm:pt>
    <dgm:pt modelId="{CA56459E-D875-4257-9B99-4386729885E9}" type="pres">
      <dgm:prSet presAssocID="{24F349BA-9044-4B14-96FA-6A182325128D}" presName="background2" presStyleLbl="node2" presStyleIdx="0" presStyleCnt="1"/>
      <dgm:spPr/>
    </dgm:pt>
    <dgm:pt modelId="{EACB6DBF-F9AF-4704-8A32-5AEF2624CFFA}" type="pres">
      <dgm:prSet presAssocID="{24F349BA-9044-4B14-96FA-6A182325128D}" presName="text2" presStyleLbl="fgAcc2" presStyleIdx="0" presStyleCnt="1" custLinFactNeighborX="-15114" custLinFactNeighborY="-17573">
        <dgm:presLayoutVars>
          <dgm:chPref val="3"/>
        </dgm:presLayoutVars>
      </dgm:prSet>
      <dgm:spPr/>
      <dgm:t>
        <a:bodyPr/>
        <a:lstStyle/>
        <a:p>
          <a:endParaRPr lang="en-US"/>
        </a:p>
      </dgm:t>
    </dgm:pt>
    <dgm:pt modelId="{6540BA7D-CA3C-4548-9D68-B6F6815512C2}" type="pres">
      <dgm:prSet presAssocID="{24F349BA-9044-4B14-96FA-6A182325128D}" presName="hierChild3" presStyleCnt="0"/>
      <dgm:spPr/>
    </dgm:pt>
    <dgm:pt modelId="{57CE826F-2C8A-4CE2-A641-D761F15EB8EF}" type="pres">
      <dgm:prSet presAssocID="{1D6BFE3D-EFED-4FC9-ABB2-F6BF0B9991A5}" presName="Name17" presStyleLbl="parChTrans1D3" presStyleIdx="0" presStyleCnt="1"/>
      <dgm:spPr/>
      <dgm:t>
        <a:bodyPr/>
        <a:lstStyle/>
        <a:p>
          <a:endParaRPr lang="en-US"/>
        </a:p>
      </dgm:t>
    </dgm:pt>
    <dgm:pt modelId="{73D335AB-2AED-4FB2-A570-047B1B5E4438}" type="pres">
      <dgm:prSet presAssocID="{AFBB6469-5894-4F48-97A1-C139B7A88FFC}" presName="hierRoot3" presStyleCnt="0"/>
      <dgm:spPr/>
    </dgm:pt>
    <dgm:pt modelId="{20DEE466-1B3E-4175-83FA-E5C9EE1053DD}" type="pres">
      <dgm:prSet presAssocID="{AFBB6469-5894-4F48-97A1-C139B7A88FFC}" presName="composite3" presStyleCnt="0"/>
      <dgm:spPr/>
    </dgm:pt>
    <dgm:pt modelId="{32F347A5-E6F2-42D2-9D80-AC8F68A10F23}" type="pres">
      <dgm:prSet presAssocID="{AFBB6469-5894-4F48-97A1-C139B7A88FFC}" presName="background3" presStyleLbl="node3" presStyleIdx="0" presStyleCnt="1"/>
      <dgm:spPr/>
    </dgm:pt>
    <dgm:pt modelId="{143D7810-8598-4C61-971B-A921BBE15DE4}" type="pres">
      <dgm:prSet presAssocID="{AFBB6469-5894-4F48-97A1-C139B7A88FFC}" presName="text3" presStyleLbl="fgAcc3" presStyleIdx="0" presStyleCnt="1" custScaleX="126885">
        <dgm:presLayoutVars>
          <dgm:chPref val="3"/>
        </dgm:presLayoutVars>
      </dgm:prSet>
      <dgm:spPr/>
      <dgm:t>
        <a:bodyPr/>
        <a:lstStyle/>
        <a:p>
          <a:endParaRPr lang="en-US"/>
        </a:p>
      </dgm:t>
    </dgm:pt>
    <dgm:pt modelId="{3792F260-01E7-41B1-B184-1E39E52DB6C2}" type="pres">
      <dgm:prSet presAssocID="{AFBB6469-5894-4F48-97A1-C139B7A88FFC}" presName="hierChild4" presStyleCnt="0"/>
      <dgm:spPr/>
    </dgm:pt>
    <dgm:pt modelId="{388FB98B-5D44-4B0D-A87D-4A1A6F560D2B}" type="pres">
      <dgm:prSet presAssocID="{51077767-C3F5-4C4B-AFA1-0C36DF18DA44}" presName="Name23" presStyleLbl="parChTrans1D4" presStyleIdx="0" presStyleCnt="1"/>
      <dgm:spPr/>
      <dgm:t>
        <a:bodyPr/>
        <a:lstStyle/>
        <a:p>
          <a:endParaRPr lang="en-US"/>
        </a:p>
      </dgm:t>
    </dgm:pt>
    <dgm:pt modelId="{718C81E3-C310-4BDE-B024-1961FAC443DA}" type="pres">
      <dgm:prSet presAssocID="{642FC207-AF44-4378-96A6-2B0DAF15462B}" presName="hierRoot4" presStyleCnt="0"/>
      <dgm:spPr/>
    </dgm:pt>
    <dgm:pt modelId="{C94D55CA-18FC-4F91-A0F2-6FF3916612BE}" type="pres">
      <dgm:prSet presAssocID="{642FC207-AF44-4378-96A6-2B0DAF15462B}" presName="composite4" presStyleCnt="0"/>
      <dgm:spPr/>
    </dgm:pt>
    <dgm:pt modelId="{6C4802A8-0152-4ECC-BFB5-C9BEFA56796C}" type="pres">
      <dgm:prSet presAssocID="{642FC207-AF44-4378-96A6-2B0DAF15462B}" presName="background4" presStyleLbl="node4" presStyleIdx="0" presStyleCnt="1"/>
      <dgm:spPr/>
    </dgm:pt>
    <dgm:pt modelId="{99FAAEA1-4CDC-482A-B36F-125FCAEB8D83}" type="pres">
      <dgm:prSet presAssocID="{642FC207-AF44-4378-96A6-2B0DAF15462B}" presName="text4" presStyleLbl="fgAcc4" presStyleIdx="0" presStyleCnt="1">
        <dgm:presLayoutVars>
          <dgm:chPref val="3"/>
        </dgm:presLayoutVars>
      </dgm:prSet>
      <dgm:spPr/>
      <dgm:t>
        <a:bodyPr/>
        <a:lstStyle/>
        <a:p>
          <a:endParaRPr lang="en-US"/>
        </a:p>
      </dgm:t>
    </dgm:pt>
    <dgm:pt modelId="{E2FE4075-D8F3-46A3-8E8C-8A70A75EC87F}" type="pres">
      <dgm:prSet presAssocID="{642FC207-AF44-4378-96A6-2B0DAF15462B}" presName="hierChild5" presStyleCnt="0"/>
      <dgm:spPr/>
    </dgm:pt>
  </dgm:ptLst>
  <dgm:cxnLst>
    <dgm:cxn modelId="{57A9CAE8-9008-43BC-9845-F567813640D5}" type="presOf" srcId="{51077767-C3F5-4C4B-AFA1-0C36DF18DA44}" destId="{388FB98B-5D44-4B0D-A87D-4A1A6F560D2B}" srcOrd="0" destOrd="0" presId="urn:microsoft.com/office/officeart/2005/8/layout/hierarchy1"/>
    <dgm:cxn modelId="{1581E4C1-7798-45FB-97D4-CFBE5BFCC4BE}" type="presOf" srcId="{681C571A-3921-407F-9990-4535ACD6B5BC}" destId="{36B7961C-9A3A-4044-A49F-BA43BFB0CAD1}" srcOrd="0" destOrd="0" presId="urn:microsoft.com/office/officeart/2005/8/layout/hierarchy1"/>
    <dgm:cxn modelId="{412B0E93-CE37-4D57-8CB0-68F3AEC8F294}" type="presOf" srcId="{AEA2798F-89F2-4C4F-9EA5-1C53840A3E1C}" destId="{9A459693-B34C-4679-92F8-6E5CFD751AA2}" srcOrd="0" destOrd="0" presId="urn:microsoft.com/office/officeart/2005/8/layout/hierarchy1"/>
    <dgm:cxn modelId="{F171363E-9F71-42B9-A4E6-44F6F8B18275}" srcId="{162A48F1-976C-47F8-B9A0-2612EBFB520D}" destId="{24F349BA-9044-4B14-96FA-6A182325128D}" srcOrd="0" destOrd="0" parTransId="{681C571A-3921-407F-9990-4535ACD6B5BC}" sibTransId="{A5D7FDC0-72F8-45FE-B371-31632A55EACB}"/>
    <dgm:cxn modelId="{5CBDCF2B-B00C-4AB7-A0CD-FC04C1BF62AA}" srcId="{24F349BA-9044-4B14-96FA-6A182325128D}" destId="{AFBB6469-5894-4F48-97A1-C139B7A88FFC}" srcOrd="0" destOrd="0" parTransId="{1D6BFE3D-EFED-4FC9-ABB2-F6BF0B9991A5}" sibTransId="{117FC169-D3A0-4E11-808A-3CFC286566C9}"/>
    <dgm:cxn modelId="{2212FA38-C0AA-4D02-9A89-7ED1B2A63B19}" type="presOf" srcId="{AFBB6469-5894-4F48-97A1-C139B7A88FFC}" destId="{143D7810-8598-4C61-971B-A921BBE15DE4}" srcOrd="0" destOrd="0" presId="urn:microsoft.com/office/officeart/2005/8/layout/hierarchy1"/>
    <dgm:cxn modelId="{571DB973-C41A-44B8-BC67-6C6F3270DF4D}" srcId="{AFBB6469-5894-4F48-97A1-C139B7A88FFC}" destId="{642FC207-AF44-4378-96A6-2B0DAF15462B}" srcOrd="0" destOrd="0" parTransId="{51077767-C3F5-4C4B-AFA1-0C36DF18DA44}" sibTransId="{EFF09C20-A0C2-4536-A72A-1EFE52191388}"/>
    <dgm:cxn modelId="{EFECF88B-817D-4934-85C6-64738B005832}" type="presOf" srcId="{162A48F1-976C-47F8-B9A0-2612EBFB520D}" destId="{2150F8FE-0DD5-4883-9311-A0F8619936AE}" srcOrd="0" destOrd="0" presId="urn:microsoft.com/office/officeart/2005/8/layout/hierarchy1"/>
    <dgm:cxn modelId="{C60BCAE0-BE58-46E1-89EC-4A8C1464D608}" srcId="{AEA2798F-89F2-4C4F-9EA5-1C53840A3E1C}" destId="{162A48F1-976C-47F8-B9A0-2612EBFB520D}" srcOrd="0" destOrd="0" parTransId="{8A39B059-F307-4144-9E49-4031781913BC}" sibTransId="{D23219ED-628F-49DD-B048-FBBF8AEB5C00}"/>
    <dgm:cxn modelId="{010F5798-801F-4FC0-974C-8828BF8BD25E}" type="presOf" srcId="{1D6BFE3D-EFED-4FC9-ABB2-F6BF0B9991A5}" destId="{57CE826F-2C8A-4CE2-A641-D761F15EB8EF}" srcOrd="0" destOrd="0" presId="urn:microsoft.com/office/officeart/2005/8/layout/hierarchy1"/>
    <dgm:cxn modelId="{69245EFE-9744-44F7-932B-BCD7C6891412}" type="presOf" srcId="{642FC207-AF44-4378-96A6-2B0DAF15462B}" destId="{99FAAEA1-4CDC-482A-B36F-125FCAEB8D83}" srcOrd="0" destOrd="0" presId="urn:microsoft.com/office/officeart/2005/8/layout/hierarchy1"/>
    <dgm:cxn modelId="{6373A354-7BD8-4333-A224-A99EEC515361}" type="presOf" srcId="{24F349BA-9044-4B14-96FA-6A182325128D}" destId="{EACB6DBF-F9AF-4704-8A32-5AEF2624CFFA}" srcOrd="0" destOrd="0" presId="urn:microsoft.com/office/officeart/2005/8/layout/hierarchy1"/>
    <dgm:cxn modelId="{CE4EE978-9825-441B-A2FD-CA107E1D8635}" type="presParOf" srcId="{9A459693-B34C-4679-92F8-6E5CFD751AA2}" destId="{E53F7CE3-B597-4FB9-8D2C-7AD70759F5BD}" srcOrd="0" destOrd="0" presId="urn:microsoft.com/office/officeart/2005/8/layout/hierarchy1"/>
    <dgm:cxn modelId="{7CE24966-3424-40B0-9A23-B5BAB97C4C3C}" type="presParOf" srcId="{E53F7CE3-B597-4FB9-8D2C-7AD70759F5BD}" destId="{A90B4F70-36AA-4E48-B14E-9F525CFAEF8A}" srcOrd="0" destOrd="0" presId="urn:microsoft.com/office/officeart/2005/8/layout/hierarchy1"/>
    <dgm:cxn modelId="{8AF205FC-32DB-4D23-8D1C-1A8B56638BD4}" type="presParOf" srcId="{A90B4F70-36AA-4E48-B14E-9F525CFAEF8A}" destId="{D3522637-7A06-45A7-A13F-8BFA526FAC0E}" srcOrd="0" destOrd="0" presId="urn:microsoft.com/office/officeart/2005/8/layout/hierarchy1"/>
    <dgm:cxn modelId="{B0048373-2779-4DEF-9C4A-614F1799DD19}" type="presParOf" srcId="{A90B4F70-36AA-4E48-B14E-9F525CFAEF8A}" destId="{2150F8FE-0DD5-4883-9311-A0F8619936AE}" srcOrd="1" destOrd="0" presId="urn:microsoft.com/office/officeart/2005/8/layout/hierarchy1"/>
    <dgm:cxn modelId="{DD935B51-E3D6-4642-AEFB-C00AD6741518}" type="presParOf" srcId="{E53F7CE3-B597-4FB9-8D2C-7AD70759F5BD}" destId="{D67AD991-6B4C-4FD1-A0A2-B40A950A27B4}" srcOrd="1" destOrd="0" presId="urn:microsoft.com/office/officeart/2005/8/layout/hierarchy1"/>
    <dgm:cxn modelId="{F939F999-1233-49FB-BA75-84EBE0933AB9}" type="presParOf" srcId="{D67AD991-6B4C-4FD1-A0A2-B40A950A27B4}" destId="{36B7961C-9A3A-4044-A49F-BA43BFB0CAD1}" srcOrd="0" destOrd="0" presId="urn:microsoft.com/office/officeart/2005/8/layout/hierarchy1"/>
    <dgm:cxn modelId="{8D9536B5-6B33-44E9-BAB6-97904FA4B6DE}" type="presParOf" srcId="{D67AD991-6B4C-4FD1-A0A2-B40A950A27B4}" destId="{F3080B48-83E5-4EF1-B777-74A3167A82EB}" srcOrd="1" destOrd="0" presId="urn:microsoft.com/office/officeart/2005/8/layout/hierarchy1"/>
    <dgm:cxn modelId="{727B87D6-3C5D-4008-9563-B2D64831DFC0}" type="presParOf" srcId="{F3080B48-83E5-4EF1-B777-74A3167A82EB}" destId="{07FD332A-A826-4C43-A73F-A5853D794965}" srcOrd="0" destOrd="0" presId="urn:microsoft.com/office/officeart/2005/8/layout/hierarchy1"/>
    <dgm:cxn modelId="{0EDAD8EC-4161-4744-92BE-76347E4E2042}" type="presParOf" srcId="{07FD332A-A826-4C43-A73F-A5853D794965}" destId="{CA56459E-D875-4257-9B99-4386729885E9}" srcOrd="0" destOrd="0" presId="urn:microsoft.com/office/officeart/2005/8/layout/hierarchy1"/>
    <dgm:cxn modelId="{9E7D73E1-D243-4B17-83A4-C76935078D4F}" type="presParOf" srcId="{07FD332A-A826-4C43-A73F-A5853D794965}" destId="{EACB6DBF-F9AF-4704-8A32-5AEF2624CFFA}" srcOrd="1" destOrd="0" presId="urn:microsoft.com/office/officeart/2005/8/layout/hierarchy1"/>
    <dgm:cxn modelId="{F2586041-0029-4076-A1C0-C3E1DB3D4FD2}" type="presParOf" srcId="{F3080B48-83E5-4EF1-B777-74A3167A82EB}" destId="{6540BA7D-CA3C-4548-9D68-B6F6815512C2}" srcOrd="1" destOrd="0" presId="urn:microsoft.com/office/officeart/2005/8/layout/hierarchy1"/>
    <dgm:cxn modelId="{587EC5CA-1FD1-4CDB-AF74-DDC344BF8772}" type="presParOf" srcId="{6540BA7D-CA3C-4548-9D68-B6F6815512C2}" destId="{57CE826F-2C8A-4CE2-A641-D761F15EB8EF}" srcOrd="0" destOrd="0" presId="urn:microsoft.com/office/officeart/2005/8/layout/hierarchy1"/>
    <dgm:cxn modelId="{2D9C09A1-E175-4DF8-8816-338162D4A19B}" type="presParOf" srcId="{6540BA7D-CA3C-4548-9D68-B6F6815512C2}" destId="{73D335AB-2AED-4FB2-A570-047B1B5E4438}" srcOrd="1" destOrd="0" presId="urn:microsoft.com/office/officeart/2005/8/layout/hierarchy1"/>
    <dgm:cxn modelId="{0E37E5AD-B903-4B75-978F-14BD07B1C4D9}" type="presParOf" srcId="{73D335AB-2AED-4FB2-A570-047B1B5E4438}" destId="{20DEE466-1B3E-4175-83FA-E5C9EE1053DD}" srcOrd="0" destOrd="0" presId="urn:microsoft.com/office/officeart/2005/8/layout/hierarchy1"/>
    <dgm:cxn modelId="{2909C1E1-29A2-4094-A6EF-5CCC5D05FB20}" type="presParOf" srcId="{20DEE466-1B3E-4175-83FA-E5C9EE1053DD}" destId="{32F347A5-E6F2-42D2-9D80-AC8F68A10F23}" srcOrd="0" destOrd="0" presId="urn:microsoft.com/office/officeart/2005/8/layout/hierarchy1"/>
    <dgm:cxn modelId="{3AB11458-5C58-4914-BF53-EF5ADAFD5633}" type="presParOf" srcId="{20DEE466-1B3E-4175-83FA-E5C9EE1053DD}" destId="{143D7810-8598-4C61-971B-A921BBE15DE4}" srcOrd="1" destOrd="0" presId="urn:microsoft.com/office/officeart/2005/8/layout/hierarchy1"/>
    <dgm:cxn modelId="{F72F9859-997F-4ED9-BEDF-550C5A26E81A}" type="presParOf" srcId="{73D335AB-2AED-4FB2-A570-047B1B5E4438}" destId="{3792F260-01E7-41B1-B184-1E39E52DB6C2}" srcOrd="1" destOrd="0" presId="urn:microsoft.com/office/officeart/2005/8/layout/hierarchy1"/>
    <dgm:cxn modelId="{E651C754-5AAE-4133-99A0-90ABEB8EFB02}" type="presParOf" srcId="{3792F260-01E7-41B1-B184-1E39E52DB6C2}" destId="{388FB98B-5D44-4B0D-A87D-4A1A6F560D2B}" srcOrd="0" destOrd="0" presId="urn:microsoft.com/office/officeart/2005/8/layout/hierarchy1"/>
    <dgm:cxn modelId="{A7C93771-246E-4CA3-9A10-B3D59678327A}" type="presParOf" srcId="{3792F260-01E7-41B1-B184-1E39E52DB6C2}" destId="{718C81E3-C310-4BDE-B024-1961FAC443DA}" srcOrd="1" destOrd="0" presId="urn:microsoft.com/office/officeart/2005/8/layout/hierarchy1"/>
    <dgm:cxn modelId="{4F6C6054-DDDF-40C9-B1D7-D3AF08651AA4}" type="presParOf" srcId="{718C81E3-C310-4BDE-B024-1961FAC443DA}" destId="{C94D55CA-18FC-4F91-A0F2-6FF3916612BE}" srcOrd="0" destOrd="0" presId="urn:microsoft.com/office/officeart/2005/8/layout/hierarchy1"/>
    <dgm:cxn modelId="{1995E4DE-22FA-4C32-9634-AEB8E40AB638}" type="presParOf" srcId="{C94D55CA-18FC-4F91-A0F2-6FF3916612BE}" destId="{6C4802A8-0152-4ECC-BFB5-C9BEFA56796C}" srcOrd="0" destOrd="0" presId="urn:microsoft.com/office/officeart/2005/8/layout/hierarchy1"/>
    <dgm:cxn modelId="{18697A5E-380F-49E2-8E07-273AFA48EC1C}" type="presParOf" srcId="{C94D55CA-18FC-4F91-A0F2-6FF3916612BE}" destId="{99FAAEA1-4CDC-482A-B36F-125FCAEB8D83}" srcOrd="1" destOrd="0" presId="urn:microsoft.com/office/officeart/2005/8/layout/hierarchy1"/>
    <dgm:cxn modelId="{D58567DE-7DEE-448D-924D-BCA086EE0CF6}" type="presParOf" srcId="{718C81E3-C310-4BDE-B024-1961FAC443DA}" destId="{E2FE4075-D8F3-46A3-8E8C-8A70A75EC87F}" srcOrd="1" destOrd="0" presId="urn:microsoft.com/office/officeart/2005/8/layout/hierarchy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08A7D3-9CD1-4C56-8841-CB8EC1022367}">
      <dsp:nvSpPr>
        <dsp:cNvPr id="0" name=""/>
        <dsp:cNvSpPr/>
      </dsp:nvSpPr>
      <dsp:spPr>
        <a:xfrm>
          <a:off x="0" y="779159"/>
          <a:ext cx="6646811" cy="469107"/>
        </a:xfrm>
        <a:prstGeom prst="notchedRightArrow">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0475C3D8-EAEB-4F75-99EB-8F30EABE8CCD}">
      <dsp:nvSpPr>
        <dsp:cNvPr id="0" name=""/>
        <dsp:cNvSpPr/>
      </dsp:nvSpPr>
      <dsp:spPr>
        <a:xfrm>
          <a:off x="5341" y="0"/>
          <a:ext cx="1097442" cy="791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b" anchorCtr="0">
          <a:noAutofit/>
        </a:bodyPr>
        <a:lstStyle/>
        <a:p>
          <a:pPr marL="284163" lvl="0" indent="0" algn="l" defTabSz="533400" rtl="0">
            <a:lnSpc>
              <a:spcPct val="90000"/>
            </a:lnSpc>
            <a:spcBef>
              <a:spcPct val="0"/>
            </a:spcBef>
            <a:spcAft>
              <a:spcPct val="35000"/>
            </a:spcAft>
          </a:pPr>
          <a:r>
            <a:rPr lang="en-US" sz="1200" kern="1200" dirty="0" smtClean="0"/>
            <a:t>1999 </a:t>
          </a:r>
          <a:br>
            <a:rPr lang="en-US" sz="1200" kern="1200" dirty="0" smtClean="0"/>
          </a:br>
          <a:r>
            <a:rPr lang="en-US" sz="1200" kern="1200" dirty="0" smtClean="0"/>
            <a:t>Founded</a:t>
          </a:r>
          <a:endParaRPr lang="en-US" sz="1200" kern="1200" dirty="0"/>
        </a:p>
      </dsp:txBody>
      <dsp:txXfrm>
        <a:off x="5341" y="0"/>
        <a:ext cx="1097442" cy="791969"/>
      </dsp:txXfrm>
    </dsp:sp>
    <dsp:sp modelId="{13E79996-9AB3-48C2-B0DF-3065AD6572D2}">
      <dsp:nvSpPr>
        <dsp:cNvPr id="0" name=""/>
        <dsp:cNvSpPr/>
      </dsp:nvSpPr>
      <dsp:spPr>
        <a:xfrm>
          <a:off x="455066" y="890965"/>
          <a:ext cx="197992" cy="1979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60C930-0EF9-4CDB-8C11-2A2147F1A277}">
      <dsp:nvSpPr>
        <dsp:cNvPr id="0" name=""/>
        <dsp:cNvSpPr/>
      </dsp:nvSpPr>
      <dsp:spPr>
        <a:xfrm>
          <a:off x="1113945" y="1187954"/>
          <a:ext cx="1037908" cy="791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lvl="0" algn="l" defTabSz="533400" rtl="0">
            <a:lnSpc>
              <a:spcPct val="90000"/>
            </a:lnSpc>
            <a:spcBef>
              <a:spcPct val="0"/>
            </a:spcBef>
            <a:spcAft>
              <a:spcPct val="35000"/>
            </a:spcAft>
          </a:pPr>
          <a:r>
            <a:rPr lang="en-US" sz="1200" kern="1200" dirty="0" smtClean="0"/>
            <a:t>Dec. 2002</a:t>
          </a:r>
          <a:br>
            <a:rPr lang="en-US" sz="1200" kern="1200" dirty="0" smtClean="0"/>
          </a:br>
          <a:r>
            <a:rPr lang="en-US" sz="1200" kern="1200" dirty="0" smtClean="0"/>
            <a:t>Acquired by Reynolds &amp; Reynolds Co.</a:t>
          </a:r>
          <a:endParaRPr lang="en-US" sz="1200" kern="1200" dirty="0"/>
        </a:p>
      </dsp:txBody>
      <dsp:txXfrm>
        <a:off x="1113945" y="1187954"/>
        <a:ext cx="1037908" cy="791969"/>
      </dsp:txXfrm>
    </dsp:sp>
    <dsp:sp modelId="{54EF3134-5F22-465C-BBCA-10DD10B2CDA9}">
      <dsp:nvSpPr>
        <dsp:cNvPr id="0" name=""/>
        <dsp:cNvSpPr/>
      </dsp:nvSpPr>
      <dsp:spPr>
        <a:xfrm>
          <a:off x="1533903" y="890965"/>
          <a:ext cx="197992" cy="1979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C44EC2-8604-4F75-9B33-5FE0EEA87448}">
      <dsp:nvSpPr>
        <dsp:cNvPr id="0" name=""/>
        <dsp:cNvSpPr/>
      </dsp:nvSpPr>
      <dsp:spPr>
        <a:xfrm>
          <a:off x="1732142" y="47724"/>
          <a:ext cx="1508124" cy="791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b" anchorCtr="0">
          <a:noAutofit/>
        </a:bodyPr>
        <a:lstStyle/>
        <a:p>
          <a:pPr marL="284163" lvl="0" indent="0" algn="l" defTabSz="533400" rtl="0">
            <a:lnSpc>
              <a:spcPct val="90000"/>
            </a:lnSpc>
            <a:spcBef>
              <a:spcPct val="0"/>
            </a:spcBef>
            <a:spcAft>
              <a:spcPct val="35000"/>
            </a:spcAft>
          </a:pPr>
          <a:r>
            <a:rPr lang="en-US" sz="1200" kern="1200" dirty="0" smtClean="0"/>
            <a:t>Aug. 2006</a:t>
          </a:r>
          <a:br>
            <a:rPr lang="en-US" sz="1200" kern="1200" dirty="0" smtClean="0"/>
          </a:br>
          <a:r>
            <a:rPr lang="en-US" sz="1200" kern="1200" dirty="0" smtClean="0"/>
            <a:t>Acquired by HUGHES Telematics Inc. </a:t>
          </a:r>
          <a:endParaRPr lang="en-US" sz="1200" kern="1200" dirty="0"/>
        </a:p>
      </dsp:txBody>
      <dsp:txXfrm>
        <a:off x="1732142" y="47724"/>
        <a:ext cx="1508124" cy="791969"/>
      </dsp:txXfrm>
    </dsp:sp>
    <dsp:sp modelId="{1A7BA3E7-4A0F-43BD-9312-BE4023DEF03D}">
      <dsp:nvSpPr>
        <dsp:cNvPr id="0" name=""/>
        <dsp:cNvSpPr/>
      </dsp:nvSpPr>
      <dsp:spPr>
        <a:xfrm>
          <a:off x="2408366" y="886643"/>
          <a:ext cx="197992" cy="1979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17452-C08B-495D-9B76-158E8235BF63}">
      <dsp:nvSpPr>
        <dsp:cNvPr id="0" name=""/>
        <dsp:cNvSpPr/>
      </dsp:nvSpPr>
      <dsp:spPr>
        <a:xfrm>
          <a:off x="2849745" y="1187954"/>
          <a:ext cx="1078985" cy="791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t" anchorCtr="0">
          <a:noAutofit/>
        </a:bodyPr>
        <a:lstStyle/>
        <a:p>
          <a:pPr marL="284163" lvl="0" indent="0" algn="ctr" defTabSz="533400" rtl="0">
            <a:lnSpc>
              <a:spcPct val="90000"/>
            </a:lnSpc>
            <a:spcBef>
              <a:spcPct val="0"/>
            </a:spcBef>
            <a:spcAft>
              <a:spcPct val="35000"/>
            </a:spcAft>
          </a:pPr>
          <a:r>
            <a:rPr lang="en-US" sz="1200" kern="1200" dirty="0" smtClean="0"/>
            <a:t>July 2012</a:t>
          </a:r>
          <a:br>
            <a:rPr lang="en-US" sz="1200" kern="1200" dirty="0" smtClean="0"/>
          </a:br>
          <a:r>
            <a:rPr lang="en-US" sz="1200" kern="1200" dirty="0" smtClean="0"/>
            <a:t>HUGHES acquired by Verizon</a:t>
          </a:r>
          <a:endParaRPr lang="en-US" sz="1200" kern="1200" dirty="0"/>
        </a:p>
      </dsp:txBody>
      <dsp:txXfrm>
        <a:off x="2849745" y="1187954"/>
        <a:ext cx="1078985" cy="791969"/>
      </dsp:txXfrm>
    </dsp:sp>
    <dsp:sp modelId="{29EEB45D-6A23-40CB-B650-F7B94BF5F48B}">
      <dsp:nvSpPr>
        <dsp:cNvPr id="0" name=""/>
        <dsp:cNvSpPr/>
      </dsp:nvSpPr>
      <dsp:spPr>
        <a:xfrm>
          <a:off x="3435105" y="916009"/>
          <a:ext cx="197992" cy="1979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7D0DD5-58DC-4BE2-BE8D-22FC481E2E56}">
      <dsp:nvSpPr>
        <dsp:cNvPr id="0" name=""/>
        <dsp:cNvSpPr/>
      </dsp:nvSpPr>
      <dsp:spPr>
        <a:xfrm>
          <a:off x="5273776" y="0"/>
          <a:ext cx="1204339" cy="865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344" rIns="0" bIns="85344" numCol="1" spcCol="1270" anchor="b" anchorCtr="0">
          <a:noAutofit/>
        </a:bodyPr>
        <a:lstStyle/>
        <a:p>
          <a:pPr lvl="0" algn="ctr" defTabSz="533400" rtl="0">
            <a:lnSpc>
              <a:spcPct val="100000"/>
            </a:lnSpc>
            <a:spcBef>
              <a:spcPct val="0"/>
            </a:spcBef>
            <a:spcAft>
              <a:spcPts val="600"/>
            </a:spcAft>
          </a:pPr>
          <a:r>
            <a:rPr lang="en-US" sz="1200" kern="1200" dirty="0" smtClean="0"/>
            <a:t>Jan. 2015</a:t>
          </a:r>
        </a:p>
        <a:p>
          <a:pPr lvl="0" algn="ctr" defTabSz="533400" rtl="0">
            <a:lnSpc>
              <a:spcPct val="100000"/>
            </a:lnSpc>
            <a:spcBef>
              <a:spcPct val="0"/>
            </a:spcBef>
            <a:spcAft>
              <a:spcPts val="600"/>
            </a:spcAft>
          </a:pPr>
          <a:r>
            <a:rPr lang="en-US" sz="1200" kern="1200" dirty="0" smtClean="0"/>
            <a:t>Management of Networkfleet split from VTI </a:t>
          </a:r>
          <a:endParaRPr lang="en-US" sz="1200" kern="1200" dirty="0"/>
        </a:p>
      </dsp:txBody>
      <dsp:txXfrm>
        <a:off x="5273776" y="0"/>
        <a:ext cx="1204339" cy="865020"/>
      </dsp:txXfrm>
    </dsp:sp>
    <dsp:sp modelId="{D97B0562-B96E-4BBF-9ACA-189C0E3F3B52}">
      <dsp:nvSpPr>
        <dsp:cNvPr id="0" name=""/>
        <dsp:cNvSpPr/>
      </dsp:nvSpPr>
      <dsp:spPr>
        <a:xfrm>
          <a:off x="5833894" y="932672"/>
          <a:ext cx="197992" cy="1979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682204-6CE3-4088-A5B0-95A32B979D4C}">
      <dsp:nvSpPr>
        <dsp:cNvPr id="0" name=""/>
        <dsp:cNvSpPr/>
      </dsp:nvSpPr>
      <dsp:spPr>
        <a:xfrm>
          <a:off x="1978863" y="3170651"/>
          <a:ext cx="91440" cy="1008575"/>
        </a:xfrm>
        <a:custGeom>
          <a:avLst/>
          <a:gdLst/>
          <a:ahLst/>
          <a:cxnLst/>
          <a:rect l="0" t="0" r="0" b="0"/>
          <a:pathLst>
            <a:path>
              <a:moveTo>
                <a:pt x="45720" y="0"/>
              </a:moveTo>
              <a:lnTo>
                <a:pt x="45720" y="899690"/>
              </a:lnTo>
              <a:lnTo>
                <a:pt x="46054" y="899690"/>
              </a:lnTo>
              <a:lnTo>
                <a:pt x="46054" y="10085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4115A1-3030-42E1-B76F-A5151D7DDBD3}">
      <dsp:nvSpPr>
        <dsp:cNvPr id="0" name=""/>
        <dsp:cNvSpPr/>
      </dsp:nvSpPr>
      <dsp:spPr>
        <a:xfrm>
          <a:off x="1251176" y="1388302"/>
          <a:ext cx="773406" cy="1035988"/>
        </a:xfrm>
        <a:custGeom>
          <a:avLst/>
          <a:gdLst/>
          <a:ahLst/>
          <a:cxnLst/>
          <a:rect l="0" t="0" r="0" b="0"/>
          <a:pathLst>
            <a:path>
              <a:moveTo>
                <a:pt x="0" y="0"/>
              </a:moveTo>
              <a:lnTo>
                <a:pt x="0" y="927103"/>
              </a:lnTo>
              <a:lnTo>
                <a:pt x="773406" y="927103"/>
              </a:lnTo>
              <a:lnTo>
                <a:pt x="773406" y="10359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B7961C-9A3A-4044-A49F-BA43BFB0CAD1}">
      <dsp:nvSpPr>
        <dsp:cNvPr id="0" name=""/>
        <dsp:cNvSpPr/>
      </dsp:nvSpPr>
      <dsp:spPr>
        <a:xfrm>
          <a:off x="457088" y="1388302"/>
          <a:ext cx="794088" cy="697432"/>
        </a:xfrm>
        <a:custGeom>
          <a:avLst/>
          <a:gdLst/>
          <a:ahLst/>
          <a:cxnLst/>
          <a:rect l="0" t="0" r="0" b="0"/>
          <a:pathLst>
            <a:path>
              <a:moveTo>
                <a:pt x="794088" y="0"/>
              </a:moveTo>
              <a:lnTo>
                <a:pt x="794088" y="588547"/>
              </a:lnTo>
              <a:lnTo>
                <a:pt x="0" y="588547"/>
              </a:lnTo>
              <a:lnTo>
                <a:pt x="0" y="6974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522637-7A06-45A7-A13F-8BFA526FAC0E}">
      <dsp:nvSpPr>
        <dsp:cNvPr id="0" name=""/>
        <dsp:cNvSpPr/>
      </dsp:nvSpPr>
      <dsp:spPr>
        <a:xfrm>
          <a:off x="326601" y="104533"/>
          <a:ext cx="1849151" cy="128376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150F8FE-0DD5-4883-9311-A0F8619936AE}">
      <dsp:nvSpPr>
        <dsp:cNvPr id="0" name=""/>
        <dsp:cNvSpPr/>
      </dsp:nvSpPr>
      <dsp:spPr>
        <a:xfrm>
          <a:off x="457197" y="228599"/>
          <a:ext cx="1849151" cy="12837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1.  </a:t>
          </a:r>
          <a:r>
            <a:rPr lang="en-US" sz="1800" b="1" kern="1200" dirty="0" smtClean="0"/>
            <a:t>Communicate your goals for GPS to your employees</a:t>
          </a:r>
          <a:endParaRPr lang="en-US" sz="1800" b="1" kern="1200" dirty="0"/>
        </a:p>
      </dsp:txBody>
      <dsp:txXfrm>
        <a:off x="457197" y="228599"/>
        <a:ext cx="1849151" cy="1283769"/>
      </dsp:txXfrm>
    </dsp:sp>
    <dsp:sp modelId="{CA56459E-D875-4257-9B99-4386729885E9}">
      <dsp:nvSpPr>
        <dsp:cNvPr id="0" name=""/>
        <dsp:cNvSpPr/>
      </dsp:nvSpPr>
      <dsp:spPr>
        <a:xfrm>
          <a:off x="-130596" y="2085734"/>
          <a:ext cx="1175370" cy="120356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ACB6DBF-F9AF-4704-8A32-5AEF2624CFFA}">
      <dsp:nvSpPr>
        <dsp:cNvPr id="0" name=""/>
        <dsp:cNvSpPr/>
      </dsp:nvSpPr>
      <dsp:spPr>
        <a:xfrm>
          <a:off x="0" y="2209801"/>
          <a:ext cx="1175370" cy="120356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2"/>
              </a:solidFill>
            </a:rPr>
            <a:t>Driver Safety</a:t>
          </a:r>
          <a:endParaRPr lang="en-US" sz="1800" b="1" kern="1200" dirty="0">
            <a:solidFill>
              <a:schemeClr val="accent2"/>
            </a:solidFill>
          </a:endParaRPr>
        </a:p>
      </dsp:txBody>
      <dsp:txXfrm>
        <a:off x="0" y="2209801"/>
        <a:ext cx="1175370" cy="1203565"/>
      </dsp:txXfrm>
    </dsp:sp>
    <dsp:sp modelId="{71D5524F-7362-4B3D-AD52-910F3EE746A2}">
      <dsp:nvSpPr>
        <dsp:cNvPr id="0" name=""/>
        <dsp:cNvSpPr/>
      </dsp:nvSpPr>
      <dsp:spPr>
        <a:xfrm>
          <a:off x="1436898" y="2424291"/>
          <a:ext cx="1175370" cy="7463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62DEB43-AA3A-43C9-8817-F00A2B0CB9BD}">
      <dsp:nvSpPr>
        <dsp:cNvPr id="0" name=""/>
        <dsp:cNvSpPr/>
      </dsp:nvSpPr>
      <dsp:spPr>
        <a:xfrm>
          <a:off x="1567495" y="2548357"/>
          <a:ext cx="1175370" cy="7463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accent2"/>
              </a:solidFill>
            </a:rPr>
            <a:t>Fuel &amp; Maintenance Savings</a:t>
          </a:r>
          <a:endParaRPr lang="en-US" sz="1300" b="1" kern="1200" dirty="0">
            <a:solidFill>
              <a:schemeClr val="accent2"/>
            </a:solidFill>
          </a:endParaRPr>
        </a:p>
      </dsp:txBody>
      <dsp:txXfrm>
        <a:off x="1567495" y="2548357"/>
        <a:ext cx="1175370" cy="746360"/>
      </dsp:txXfrm>
    </dsp:sp>
    <dsp:sp modelId="{AA6887C1-CDE7-4329-879A-F8606788062E}">
      <dsp:nvSpPr>
        <dsp:cNvPr id="0" name=""/>
        <dsp:cNvSpPr/>
      </dsp:nvSpPr>
      <dsp:spPr>
        <a:xfrm>
          <a:off x="1437233" y="4179226"/>
          <a:ext cx="1175370" cy="7463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156F685-4B57-4481-964E-DC1A3653E83A}">
      <dsp:nvSpPr>
        <dsp:cNvPr id="0" name=""/>
        <dsp:cNvSpPr/>
      </dsp:nvSpPr>
      <dsp:spPr>
        <a:xfrm>
          <a:off x="1567829" y="4303293"/>
          <a:ext cx="1175370" cy="7463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accent2"/>
              </a:solidFill>
            </a:rPr>
            <a:t>Job Efficiencies</a:t>
          </a:r>
          <a:endParaRPr lang="en-US" sz="1400" b="1" kern="1200" dirty="0">
            <a:solidFill>
              <a:schemeClr val="accent2"/>
            </a:solidFill>
          </a:endParaRPr>
        </a:p>
      </dsp:txBody>
      <dsp:txXfrm>
        <a:off x="1567829" y="4303293"/>
        <a:ext cx="1175370" cy="7463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682204-6CE3-4088-A5B0-95A32B979D4C}">
      <dsp:nvSpPr>
        <dsp:cNvPr id="0" name=""/>
        <dsp:cNvSpPr/>
      </dsp:nvSpPr>
      <dsp:spPr>
        <a:xfrm>
          <a:off x="2038702" y="3247908"/>
          <a:ext cx="91440" cy="751981"/>
        </a:xfrm>
        <a:custGeom>
          <a:avLst/>
          <a:gdLst/>
          <a:ahLst/>
          <a:cxnLst/>
          <a:rect l="0" t="0" r="0" b="0"/>
          <a:pathLst>
            <a:path>
              <a:moveTo>
                <a:pt x="45720" y="0"/>
              </a:moveTo>
              <a:lnTo>
                <a:pt x="45720" y="681737"/>
              </a:lnTo>
              <a:lnTo>
                <a:pt x="72729" y="681737"/>
              </a:lnTo>
              <a:lnTo>
                <a:pt x="72729" y="7519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4115A1-3030-42E1-B76F-A5151D7DDBD3}">
      <dsp:nvSpPr>
        <dsp:cNvPr id="0" name=""/>
        <dsp:cNvSpPr/>
      </dsp:nvSpPr>
      <dsp:spPr>
        <a:xfrm>
          <a:off x="1293911" y="1760616"/>
          <a:ext cx="790510" cy="668345"/>
        </a:xfrm>
        <a:custGeom>
          <a:avLst/>
          <a:gdLst/>
          <a:ahLst/>
          <a:cxnLst/>
          <a:rect l="0" t="0" r="0" b="0"/>
          <a:pathLst>
            <a:path>
              <a:moveTo>
                <a:pt x="0" y="0"/>
              </a:moveTo>
              <a:lnTo>
                <a:pt x="0" y="598100"/>
              </a:lnTo>
              <a:lnTo>
                <a:pt x="790510" y="598100"/>
              </a:lnTo>
              <a:lnTo>
                <a:pt x="790510" y="6683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B7961C-9A3A-4044-A49F-BA43BFB0CAD1}">
      <dsp:nvSpPr>
        <dsp:cNvPr id="0" name=""/>
        <dsp:cNvSpPr/>
      </dsp:nvSpPr>
      <dsp:spPr>
        <a:xfrm>
          <a:off x="586444" y="1760616"/>
          <a:ext cx="707466" cy="449933"/>
        </a:xfrm>
        <a:custGeom>
          <a:avLst/>
          <a:gdLst/>
          <a:ahLst/>
          <a:cxnLst/>
          <a:rect l="0" t="0" r="0" b="0"/>
          <a:pathLst>
            <a:path>
              <a:moveTo>
                <a:pt x="707466" y="0"/>
              </a:moveTo>
              <a:lnTo>
                <a:pt x="707466" y="379688"/>
              </a:lnTo>
              <a:lnTo>
                <a:pt x="0" y="379688"/>
              </a:lnTo>
              <a:lnTo>
                <a:pt x="0" y="4499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522637-7A06-45A7-A13F-8BFA526FAC0E}">
      <dsp:nvSpPr>
        <dsp:cNvPr id="0" name=""/>
        <dsp:cNvSpPr/>
      </dsp:nvSpPr>
      <dsp:spPr>
        <a:xfrm>
          <a:off x="233672" y="300960"/>
          <a:ext cx="2120478" cy="14596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150F8FE-0DD5-4883-9311-A0F8619936AE}">
      <dsp:nvSpPr>
        <dsp:cNvPr id="0" name=""/>
        <dsp:cNvSpPr/>
      </dsp:nvSpPr>
      <dsp:spPr>
        <a:xfrm>
          <a:off x="317923" y="380999"/>
          <a:ext cx="2120478" cy="14596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2. Positive communication and implementation</a:t>
          </a:r>
          <a:endParaRPr lang="en-US" sz="1800" b="1" kern="1200" dirty="0"/>
        </a:p>
      </dsp:txBody>
      <dsp:txXfrm>
        <a:off x="317923" y="380999"/>
        <a:ext cx="2120478" cy="1459656"/>
      </dsp:txXfrm>
    </dsp:sp>
    <dsp:sp modelId="{CA56459E-D875-4257-9B99-4386729885E9}">
      <dsp:nvSpPr>
        <dsp:cNvPr id="0" name=""/>
        <dsp:cNvSpPr/>
      </dsp:nvSpPr>
      <dsp:spPr>
        <a:xfrm>
          <a:off x="-84251" y="2210550"/>
          <a:ext cx="1341392" cy="48149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ACB6DBF-F9AF-4704-8A32-5AEF2624CFFA}">
      <dsp:nvSpPr>
        <dsp:cNvPr id="0" name=""/>
        <dsp:cNvSpPr/>
      </dsp:nvSpPr>
      <dsp:spPr>
        <a:xfrm>
          <a:off x="0" y="2290589"/>
          <a:ext cx="1341392" cy="4814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accent2"/>
              </a:solidFill>
            </a:rPr>
            <a:t>One-on-One conversation</a:t>
          </a:r>
          <a:endParaRPr lang="en-US" sz="1400" b="1" kern="1200" dirty="0">
            <a:solidFill>
              <a:schemeClr val="accent2"/>
            </a:solidFill>
          </a:endParaRPr>
        </a:p>
      </dsp:txBody>
      <dsp:txXfrm>
        <a:off x="0" y="2290589"/>
        <a:ext cx="1341392" cy="481497"/>
      </dsp:txXfrm>
    </dsp:sp>
    <dsp:sp modelId="{71D5524F-7362-4B3D-AD52-910F3EE746A2}">
      <dsp:nvSpPr>
        <dsp:cNvPr id="0" name=""/>
        <dsp:cNvSpPr/>
      </dsp:nvSpPr>
      <dsp:spPr>
        <a:xfrm>
          <a:off x="1510973" y="2428962"/>
          <a:ext cx="1146897" cy="8189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62DEB43-AA3A-43C9-8817-F00A2B0CB9BD}">
      <dsp:nvSpPr>
        <dsp:cNvPr id="0" name=""/>
        <dsp:cNvSpPr/>
      </dsp:nvSpPr>
      <dsp:spPr>
        <a:xfrm>
          <a:off x="1595224" y="2509001"/>
          <a:ext cx="1146897" cy="8189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2"/>
              </a:solidFill>
            </a:rPr>
            <a:t>Reinforce message </a:t>
          </a:r>
          <a:endParaRPr lang="en-US" sz="1600" b="1" kern="1200" dirty="0">
            <a:solidFill>
              <a:schemeClr val="accent2"/>
            </a:solidFill>
          </a:endParaRPr>
        </a:p>
      </dsp:txBody>
      <dsp:txXfrm>
        <a:off x="1595224" y="2509001"/>
        <a:ext cx="1146897" cy="818946"/>
      </dsp:txXfrm>
    </dsp:sp>
    <dsp:sp modelId="{AA6887C1-CDE7-4329-879A-F8606788062E}">
      <dsp:nvSpPr>
        <dsp:cNvPr id="0" name=""/>
        <dsp:cNvSpPr/>
      </dsp:nvSpPr>
      <dsp:spPr>
        <a:xfrm>
          <a:off x="1732299" y="3999890"/>
          <a:ext cx="758264" cy="8081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156F685-4B57-4481-964E-DC1A3653E83A}">
      <dsp:nvSpPr>
        <dsp:cNvPr id="0" name=""/>
        <dsp:cNvSpPr/>
      </dsp:nvSpPr>
      <dsp:spPr>
        <a:xfrm>
          <a:off x="1816550" y="4079929"/>
          <a:ext cx="758264" cy="8081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2"/>
              </a:solidFill>
            </a:rPr>
            <a:t>Driver of the Week</a:t>
          </a:r>
          <a:endParaRPr lang="en-US" sz="1600" b="1" kern="1200" dirty="0">
            <a:solidFill>
              <a:schemeClr val="accent2"/>
            </a:solidFill>
          </a:endParaRPr>
        </a:p>
      </dsp:txBody>
      <dsp:txXfrm>
        <a:off x="1816550" y="4079929"/>
        <a:ext cx="758264" cy="80814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8FB98B-5D44-4B0D-A87D-4A1A6F560D2B}">
      <dsp:nvSpPr>
        <dsp:cNvPr id="0" name=""/>
        <dsp:cNvSpPr/>
      </dsp:nvSpPr>
      <dsp:spPr>
        <a:xfrm>
          <a:off x="1176054" y="3584326"/>
          <a:ext cx="91440" cy="385428"/>
        </a:xfrm>
        <a:custGeom>
          <a:avLst/>
          <a:gdLst/>
          <a:ahLst/>
          <a:cxnLst/>
          <a:rect l="0" t="0" r="0" b="0"/>
          <a:pathLst>
            <a:path>
              <a:moveTo>
                <a:pt x="45720" y="0"/>
              </a:moveTo>
              <a:lnTo>
                <a:pt x="45720" y="3854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CE826F-2C8A-4CE2-A641-D761F15EB8EF}">
      <dsp:nvSpPr>
        <dsp:cNvPr id="0" name=""/>
        <dsp:cNvSpPr/>
      </dsp:nvSpPr>
      <dsp:spPr>
        <a:xfrm>
          <a:off x="1021475" y="2209478"/>
          <a:ext cx="200299" cy="533311"/>
        </a:xfrm>
        <a:custGeom>
          <a:avLst/>
          <a:gdLst/>
          <a:ahLst/>
          <a:cxnLst/>
          <a:rect l="0" t="0" r="0" b="0"/>
          <a:pathLst>
            <a:path>
              <a:moveTo>
                <a:pt x="0" y="0"/>
              </a:moveTo>
              <a:lnTo>
                <a:pt x="0" y="410541"/>
              </a:lnTo>
              <a:lnTo>
                <a:pt x="200299" y="410541"/>
              </a:lnTo>
              <a:lnTo>
                <a:pt x="200299" y="5333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B7961C-9A3A-4044-A49F-BA43BFB0CAD1}">
      <dsp:nvSpPr>
        <dsp:cNvPr id="0" name=""/>
        <dsp:cNvSpPr/>
      </dsp:nvSpPr>
      <dsp:spPr>
        <a:xfrm>
          <a:off x="1021475" y="988688"/>
          <a:ext cx="138144" cy="379252"/>
        </a:xfrm>
        <a:custGeom>
          <a:avLst/>
          <a:gdLst/>
          <a:ahLst/>
          <a:cxnLst/>
          <a:rect l="0" t="0" r="0" b="0"/>
          <a:pathLst>
            <a:path>
              <a:moveTo>
                <a:pt x="138144" y="0"/>
              </a:moveTo>
              <a:lnTo>
                <a:pt x="138144" y="256482"/>
              </a:lnTo>
              <a:lnTo>
                <a:pt x="0" y="256482"/>
              </a:lnTo>
              <a:lnTo>
                <a:pt x="0" y="3792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522637-7A06-45A7-A13F-8BFA526FAC0E}">
      <dsp:nvSpPr>
        <dsp:cNvPr id="0" name=""/>
        <dsp:cNvSpPr/>
      </dsp:nvSpPr>
      <dsp:spPr>
        <a:xfrm>
          <a:off x="215256" y="-139888"/>
          <a:ext cx="1888726" cy="11285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150F8FE-0DD5-4883-9311-A0F8619936AE}">
      <dsp:nvSpPr>
        <dsp:cNvPr id="0" name=""/>
        <dsp:cNvSpPr/>
      </dsp:nvSpPr>
      <dsp:spPr>
        <a:xfrm>
          <a:off x="362507" y="0"/>
          <a:ext cx="1888726" cy="11285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3. Follow through and accountability</a:t>
          </a:r>
          <a:endParaRPr lang="en-US" sz="1800" b="1" kern="1200" dirty="0"/>
        </a:p>
      </dsp:txBody>
      <dsp:txXfrm>
        <a:off x="362507" y="0"/>
        <a:ext cx="1888726" cy="1128576"/>
      </dsp:txXfrm>
    </dsp:sp>
    <dsp:sp modelId="{CA56459E-D875-4257-9B99-4386729885E9}">
      <dsp:nvSpPr>
        <dsp:cNvPr id="0" name=""/>
        <dsp:cNvSpPr/>
      </dsp:nvSpPr>
      <dsp:spPr>
        <a:xfrm>
          <a:off x="358848" y="1367941"/>
          <a:ext cx="1325254" cy="84153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ACB6DBF-F9AF-4704-8A32-5AEF2624CFFA}">
      <dsp:nvSpPr>
        <dsp:cNvPr id="0" name=""/>
        <dsp:cNvSpPr/>
      </dsp:nvSpPr>
      <dsp:spPr>
        <a:xfrm>
          <a:off x="506098" y="1507829"/>
          <a:ext cx="1325254" cy="84153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2"/>
              </a:solidFill>
            </a:rPr>
            <a:t>Use reporting</a:t>
          </a:r>
          <a:endParaRPr lang="en-US" sz="1600" b="1" kern="1200" dirty="0">
            <a:solidFill>
              <a:schemeClr val="accent2"/>
            </a:solidFill>
          </a:endParaRPr>
        </a:p>
      </dsp:txBody>
      <dsp:txXfrm>
        <a:off x="506098" y="1507829"/>
        <a:ext cx="1325254" cy="841536"/>
      </dsp:txXfrm>
    </dsp:sp>
    <dsp:sp modelId="{32F347A5-E6F2-42D2-9D80-AC8F68A10F23}">
      <dsp:nvSpPr>
        <dsp:cNvPr id="0" name=""/>
        <dsp:cNvSpPr/>
      </dsp:nvSpPr>
      <dsp:spPr>
        <a:xfrm>
          <a:off x="380999" y="2742790"/>
          <a:ext cx="1681549" cy="84153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43D7810-8598-4C61-971B-A921BBE15DE4}">
      <dsp:nvSpPr>
        <dsp:cNvPr id="0" name=""/>
        <dsp:cNvSpPr/>
      </dsp:nvSpPr>
      <dsp:spPr>
        <a:xfrm>
          <a:off x="528250" y="2882678"/>
          <a:ext cx="1681549" cy="84153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2"/>
              </a:solidFill>
            </a:rPr>
            <a:t>Educational conversation</a:t>
          </a:r>
          <a:endParaRPr lang="en-US" sz="1600" b="1" kern="1200" dirty="0">
            <a:solidFill>
              <a:schemeClr val="accent2"/>
            </a:solidFill>
          </a:endParaRPr>
        </a:p>
      </dsp:txBody>
      <dsp:txXfrm>
        <a:off x="528250" y="2882678"/>
        <a:ext cx="1681549" cy="841536"/>
      </dsp:txXfrm>
    </dsp:sp>
    <dsp:sp modelId="{6C4802A8-0152-4ECC-BFB5-C9BEFA56796C}">
      <dsp:nvSpPr>
        <dsp:cNvPr id="0" name=""/>
        <dsp:cNvSpPr/>
      </dsp:nvSpPr>
      <dsp:spPr>
        <a:xfrm>
          <a:off x="559147" y="3969755"/>
          <a:ext cx="1325254" cy="84153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9FAAEA1-4CDC-482A-B36F-125FCAEB8D83}">
      <dsp:nvSpPr>
        <dsp:cNvPr id="0" name=""/>
        <dsp:cNvSpPr/>
      </dsp:nvSpPr>
      <dsp:spPr>
        <a:xfrm>
          <a:off x="706397" y="4109643"/>
          <a:ext cx="1325254" cy="84153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accent2"/>
              </a:solidFill>
            </a:rPr>
            <a:t>Share stories &amp; savings</a:t>
          </a:r>
          <a:endParaRPr lang="en-US" sz="1600" b="1" kern="1200" dirty="0">
            <a:solidFill>
              <a:schemeClr val="accent2"/>
            </a:solidFill>
          </a:endParaRPr>
        </a:p>
      </dsp:txBody>
      <dsp:txXfrm>
        <a:off x="706397" y="4109643"/>
        <a:ext cx="1325254" cy="8415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2662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fld id="{5773B4FA-47A1-43F7-981B-F83304CF1F8A}" type="datetime1">
              <a:rPr lang="en-US"/>
              <a:pPr>
                <a:defRPr/>
              </a:pPr>
              <a:t>3/17/2016</a:t>
            </a:fld>
            <a:endParaRPr lang="en-US" dirty="0"/>
          </a:p>
        </p:txBody>
      </p:sp>
      <p:sp>
        <p:nvSpPr>
          <p:cNvPr id="2662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2662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3228D40F-58B1-40BC-8652-13F10A9BADE3}" type="slidenum">
              <a:rPr lang="en-US"/>
              <a:pPr>
                <a:defRPr/>
              </a:pPr>
              <a:t>‹#›</a:t>
            </a:fld>
            <a:endParaRPr lang="en-US" dirty="0"/>
          </a:p>
        </p:txBody>
      </p:sp>
    </p:spTree>
    <p:extLst>
      <p:ext uri="{BB962C8B-B14F-4D97-AF65-F5344CB8AC3E}">
        <p14:creationId xmlns:p14="http://schemas.microsoft.com/office/powerpoint/2010/main" xmlns="" val="3278298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76225" y="336550"/>
            <a:ext cx="3152775" cy="236537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276225" y="2938463"/>
            <a:ext cx="6289675" cy="5786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6" name="TextBox 2"/>
          <p:cNvSpPr txBox="1">
            <a:spLocks noChangeArrowheads="1"/>
          </p:cNvSpPr>
          <p:nvPr/>
        </p:nvSpPr>
        <p:spPr bwMode="auto">
          <a:xfrm>
            <a:off x="276225" y="8829675"/>
            <a:ext cx="3152775" cy="304800"/>
          </a:xfrm>
          <a:prstGeom prst="rect">
            <a:avLst/>
          </a:prstGeom>
          <a:noFill/>
          <a:ln>
            <a:noFill/>
          </a:ln>
          <a:extLst/>
        </p:spPr>
        <p:txBody>
          <a:bodyPr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800" dirty="0" smtClean="0">
                <a:ea typeface="ＭＳ Ｐゴシック" charset="-128"/>
              </a:rPr>
              <a:t>SLIDE </a:t>
            </a:r>
            <a:fld id="{197195DD-6D84-488C-BF15-A35C08B21F17}" type="slidenum">
              <a:rPr lang="en-US" sz="800" smtClean="0">
                <a:ea typeface="ＭＳ Ｐゴシック" charset="-128"/>
              </a:rPr>
              <a:pPr eaLnBrk="1" hangingPunct="1">
                <a:defRPr/>
              </a:pPr>
              <a:t>‹#›</a:t>
            </a:fld>
            <a:r>
              <a:rPr lang="en-US" sz="800" dirty="0" smtClean="0">
                <a:ea typeface="ＭＳ Ｐゴシック" charset="-128"/>
              </a:rPr>
              <a:t> © 2013 Verizon. All Rights Reserved. </a:t>
            </a:r>
            <a:fld id="{A8A92DCF-329B-445C-9DE3-279A915D1A90}" type="datetime1">
              <a:rPr lang="en-US" sz="800" smtClean="0">
                <a:ea typeface="ＭＳ Ｐゴシック" charset="-128"/>
              </a:rPr>
              <a:pPr eaLnBrk="1" hangingPunct="1">
                <a:defRPr/>
              </a:pPr>
              <a:t>3/17/2016</a:t>
            </a:fld>
            <a:endParaRPr lang="en-US" sz="800" dirty="0" smtClean="0">
              <a:latin typeface="Calibri" charset="0"/>
              <a:ea typeface="ＭＳ Ｐゴシック" charset="-128"/>
            </a:endParaRPr>
          </a:p>
        </p:txBody>
      </p:sp>
    </p:spTree>
    <p:extLst>
      <p:ext uri="{BB962C8B-B14F-4D97-AF65-F5344CB8AC3E}">
        <p14:creationId xmlns:p14="http://schemas.microsoft.com/office/powerpoint/2010/main" xmlns="" val="3963717698"/>
      </p:ext>
    </p:extLst>
  </p:cSld>
  <p:clrMap bg1="lt1" tx1="dk1" bg2="lt2" tx2="dk2" accent1="accent1" accent2="accent2" accent3="accent3" accent4="accent4" accent5="accent5" accent6="accent6" hlink="hlink" folHlink="folHlink"/>
  <p:notesStyle>
    <a:lvl1pPr algn="l" rtl="0" eaLnBrk="0" fontAlgn="base" hangingPunct="0">
      <a:spcBef>
        <a:spcPts val="900"/>
      </a:spcBef>
      <a:spcAft>
        <a:spcPts val="100"/>
      </a:spcAft>
      <a:defRPr lang="en-US" sz="900" kern="1200">
        <a:solidFill>
          <a:schemeClr val="tx1"/>
        </a:solidFill>
        <a:latin typeface="Arial" pitchFamily="34" charset="0"/>
        <a:ea typeface="ＭＳ Ｐゴシック" charset="-128"/>
        <a:cs typeface="Arial" pitchFamily="34" charset="0"/>
      </a:defRPr>
    </a:lvl1pPr>
    <a:lvl2pPr marL="114300" indent="-109538" algn="l" rtl="0" eaLnBrk="0" fontAlgn="base" hangingPunct="0">
      <a:spcBef>
        <a:spcPct val="0"/>
      </a:spcBef>
      <a:spcAft>
        <a:spcPts val="100"/>
      </a:spcAft>
      <a:buClr>
        <a:schemeClr val="tx1"/>
      </a:buClr>
      <a:buFont typeface="Arial" charset="0"/>
      <a:buChar char="•"/>
      <a:defRPr lang="en-US" sz="900" kern="1200">
        <a:solidFill>
          <a:schemeClr val="tx1"/>
        </a:solidFill>
        <a:latin typeface="Arial" pitchFamily="34" charset="0"/>
        <a:ea typeface="ＭＳ Ｐゴシック" charset="-128"/>
        <a:cs typeface="Arial" pitchFamily="34" charset="0"/>
      </a:defRPr>
    </a:lvl2pPr>
    <a:lvl3pPr marL="285750" indent="-114300" algn="l" rtl="0" eaLnBrk="0" fontAlgn="base" hangingPunct="0">
      <a:spcBef>
        <a:spcPct val="0"/>
      </a:spcBef>
      <a:spcAft>
        <a:spcPts val="100"/>
      </a:spcAft>
      <a:buClr>
        <a:schemeClr val="tx1"/>
      </a:buClr>
      <a:buFont typeface="Arial" charset="0"/>
      <a:buChar char="−"/>
      <a:defRPr lang="en-US" sz="900" kern="1200">
        <a:solidFill>
          <a:schemeClr val="tx1"/>
        </a:solidFill>
        <a:latin typeface="Arial" pitchFamily="34" charset="0"/>
        <a:ea typeface="ＭＳ Ｐゴシック" charset="-128"/>
        <a:cs typeface="Arial" pitchFamily="34" charset="0"/>
      </a:defRPr>
    </a:lvl3pPr>
    <a:lvl4pPr marL="465138" indent="-125413" algn="l" rtl="0" eaLnBrk="0" fontAlgn="base" hangingPunct="0">
      <a:spcBef>
        <a:spcPct val="0"/>
      </a:spcBef>
      <a:spcAft>
        <a:spcPts val="100"/>
      </a:spcAft>
      <a:buClr>
        <a:schemeClr val="tx1"/>
      </a:buClr>
      <a:buFont typeface="Arial" charset="0"/>
      <a:buChar char="•"/>
      <a:defRPr lang="en-US" sz="900" kern="1200">
        <a:solidFill>
          <a:schemeClr val="tx1"/>
        </a:solidFill>
        <a:latin typeface="Arial" pitchFamily="34" charset="0"/>
        <a:ea typeface="ＭＳ Ｐゴシック" charset="-128"/>
        <a:cs typeface="Arial" pitchFamily="34" charset="0"/>
      </a:defRPr>
    </a:lvl4pPr>
    <a:lvl5pPr marL="628650" indent="-117475" algn="l" rtl="0" eaLnBrk="0" fontAlgn="base" hangingPunct="0">
      <a:spcBef>
        <a:spcPct val="0"/>
      </a:spcBef>
      <a:spcAft>
        <a:spcPts val="100"/>
      </a:spcAft>
      <a:buClr>
        <a:schemeClr val="tx1"/>
      </a:buClr>
      <a:buFont typeface="Arial" charset="0"/>
      <a:buChar char="−"/>
      <a:defRPr lang="en-US" sz="900" kern="1200">
        <a:solidFill>
          <a:schemeClr val="tx1"/>
        </a:solidFill>
        <a:latin typeface="Arial" pitchFamily="34" charset="0"/>
        <a:ea typeface="ＭＳ Ｐゴシック" charset="-128"/>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nalysis.telematicsupdate.com/other/telematics-update-awards-2012-winners-announce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Tree>
    <p:extLst>
      <p:ext uri="{BB962C8B-B14F-4D97-AF65-F5344CB8AC3E}">
        <p14:creationId xmlns:p14="http://schemas.microsoft.com/office/powerpoint/2010/main" xmlns="" val="3622682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noProof="0" dirty="0" smtClean="0">
                <a:solidFill>
                  <a:schemeClr val="tx1"/>
                </a:solidFill>
                <a:effectLst/>
                <a:latin typeface="+mn-lt"/>
                <a:ea typeface="ＭＳ Ｐゴシック" charset="-128"/>
                <a:cs typeface="ＭＳ Ｐゴシック"/>
              </a:rPr>
              <a:t>Networkfleet Solution</a:t>
            </a:r>
            <a:endParaRPr lang="en-US" sz="1200" kern="1200" noProof="0" dirty="0" smtClean="0">
              <a:solidFill>
                <a:schemeClr val="tx1"/>
              </a:solidFill>
              <a:effectLst/>
              <a:latin typeface="+mn-lt"/>
              <a:ea typeface="ＭＳ Ｐゴシック" charset="-128"/>
              <a:cs typeface="ＭＳ Ｐゴシック"/>
            </a:endParaRPr>
          </a:p>
          <a:p>
            <a:endParaRPr lang="en-US" sz="1200" b="0" kern="1200" noProof="0" dirty="0" smtClean="0">
              <a:solidFill>
                <a:schemeClr val="tx1"/>
              </a:solidFill>
              <a:effectLst/>
              <a:latin typeface="+mn-lt"/>
              <a:ea typeface="ＭＳ Ｐゴシック" charset="-128"/>
              <a:cs typeface="ＭＳ Ｐゴシック"/>
            </a:endParaRPr>
          </a:p>
          <a:p>
            <a:r>
              <a:rPr lang="en-US" sz="1200" b="1" kern="1200" noProof="0" dirty="0" smtClean="0">
                <a:solidFill>
                  <a:schemeClr val="tx1"/>
                </a:solidFill>
                <a:effectLst/>
                <a:latin typeface="+mn-lt"/>
                <a:ea typeface="ＭＳ Ｐゴシック" charset="-128"/>
                <a:cs typeface="ＭＳ Ｐゴシック"/>
              </a:rPr>
              <a:t>0. </a:t>
            </a:r>
            <a:r>
              <a:rPr lang="en-US" sz="1200" b="0" kern="1200" noProof="0" dirty="0" smtClean="0">
                <a:solidFill>
                  <a:schemeClr val="tx1"/>
                </a:solidFill>
                <a:effectLst/>
                <a:latin typeface="+mn-lt"/>
                <a:ea typeface="ＭＳ Ｐゴシック" charset="-128"/>
                <a:cs typeface="ＭＳ Ｐゴシック"/>
              </a:rPr>
              <a:t>Networkfleet uses in-vehicle hardware, and a web-based application to view data.</a:t>
            </a:r>
            <a:r>
              <a:rPr lang="en-US" sz="1200" b="0" kern="1200" baseline="0" noProof="0" dirty="0" smtClean="0">
                <a:solidFill>
                  <a:schemeClr val="tx1"/>
                </a:solidFill>
                <a:effectLst/>
                <a:latin typeface="+mn-lt"/>
                <a:ea typeface="ＭＳ Ｐゴシック" charset="-128"/>
                <a:cs typeface="ＭＳ Ｐゴシック"/>
              </a:rPr>
              <a:t> Each v</a:t>
            </a:r>
            <a:r>
              <a:rPr lang="en-US" sz="1200" kern="1200" noProof="0" dirty="0" smtClean="0">
                <a:solidFill>
                  <a:schemeClr val="tx1"/>
                </a:solidFill>
                <a:effectLst/>
                <a:latin typeface="+mn-lt"/>
                <a:ea typeface="ＭＳ Ｐゴシック" charset="-128"/>
                <a:cs typeface="ＭＳ Ｐゴシック"/>
              </a:rPr>
              <a:t>ehicle is equipped with GPS technology, which is easily installed</a:t>
            </a:r>
          </a:p>
          <a:p>
            <a:r>
              <a:rPr lang="en-US" sz="1200" b="1" kern="1200" noProof="0" dirty="0" smtClean="0">
                <a:solidFill>
                  <a:schemeClr val="tx1"/>
                </a:solidFill>
                <a:effectLst/>
                <a:latin typeface="+mn-lt"/>
                <a:ea typeface="ＭＳ Ｐゴシック" charset="-128"/>
                <a:cs typeface="ＭＳ Ｐゴシック"/>
              </a:rPr>
              <a:t>1.</a:t>
            </a:r>
            <a:r>
              <a:rPr lang="en-US" sz="1200" b="0" kern="1200" noProof="0" dirty="0" smtClean="0">
                <a:solidFill>
                  <a:schemeClr val="tx1"/>
                </a:solidFill>
                <a:effectLst/>
                <a:latin typeface="+mn-lt"/>
                <a:ea typeface="ＭＳ Ｐゴシック" charset="-128"/>
                <a:cs typeface="ＭＳ Ｐゴシック"/>
              </a:rPr>
              <a:t>And</a:t>
            </a:r>
            <a:r>
              <a:rPr lang="en-US" sz="1200" b="0" kern="1200" baseline="0" noProof="0" dirty="0" smtClean="0">
                <a:solidFill>
                  <a:schemeClr val="tx1"/>
                </a:solidFill>
                <a:effectLst/>
                <a:latin typeface="+mn-lt"/>
                <a:ea typeface="ＭＳ Ｐゴシック" charset="-128"/>
                <a:cs typeface="ＭＳ Ｐゴシック"/>
              </a:rPr>
              <a:t> this</a:t>
            </a:r>
            <a:r>
              <a:rPr lang="en-US" sz="1200" kern="1200" noProof="0" dirty="0" smtClean="0">
                <a:solidFill>
                  <a:schemeClr val="tx1"/>
                </a:solidFill>
                <a:effectLst/>
                <a:latin typeface="+mn-lt"/>
                <a:ea typeface="ＭＳ Ｐゴシック" charset="-128"/>
                <a:cs typeface="ＭＳ Ｐゴシック"/>
              </a:rPr>
              <a:t> device sends information to the Networkfleet Data Center </a:t>
            </a:r>
          </a:p>
          <a:p>
            <a:r>
              <a:rPr lang="en-US" sz="1200" b="1" kern="1200" noProof="0" dirty="0" smtClean="0">
                <a:solidFill>
                  <a:schemeClr val="tx1"/>
                </a:solidFill>
                <a:effectLst/>
                <a:latin typeface="+mn-lt"/>
                <a:ea typeface="ＭＳ Ｐゴシック" charset="-128"/>
                <a:cs typeface="ＭＳ Ｐゴシック"/>
              </a:rPr>
              <a:t>2. </a:t>
            </a:r>
            <a:r>
              <a:rPr lang="en-US" sz="1200" kern="1200" noProof="0" dirty="0" smtClean="0">
                <a:solidFill>
                  <a:schemeClr val="tx1"/>
                </a:solidFill>
                <a:effectLst/>
                <a:latin typeface="+mn-lt"/>
                <a:ea typeface="ＭＳ Ｐゴシック" charset="-128"/>
                <a:cs typeface="ＭＳ Ｐゴシック"/>
              </a:rPr>
              <a:t>over a secure wireless network</a:t>
            </a:r>
          </a:p>
          <a:p>
            <a:endParaRPr lang="en-US" sz="1200" kern="1200" noProof="0" dirty="0" smtClean="0">
              <a:solidFill>
                <a:schemeClr val="tx1"/>
              </a:solidFill>
              <a:effectLst/>
              <a:latin typeface="+mn-lt"/>
              <a:ea typeface="ＭＳ Ｐゴシック" charset="-128"/>
              <a:cs typeface="ＭＳ Ｐゴシック"/>
            </a:endParaRPr>
          </a:p>
          <a:p>
            <a:r>
              <a:rPr lang="en-US" sz="1200" kern="1200" noProof="0" dirty="0" smtClean="0">
                <a:solidFill>
                  <a:schemeClr val="tx1"/>
                </a:solidFill>
                <a:effectLst/>
                <a:latin typeface="+mn-lt"/>
                <a:ea typeface="ＭＳ Ｐゴシック" charset="-128"/>
                <a:cs typeface="ＭＳ Ｐゴシック"/>
              </a:rPr>
              <a:t>Fleet operators can</a:t>
            </a:r>
            <a:r>
              <a:rPr lang="en-US" sz="1200" kern="1200" baseline="0" noProof="0" dirty="0" smtClean="0">
                <a:solidFill>
                  <a:schemeClr val="tx1"/>
                </a:solidFill>
                <a:effectLst/>
                <a:latin typeface="+mn-lt"/>
                <a:ea typeface="ＭＳ Ｐゴシック" charset="-128"/>
                <a:cs typeface="ＭＳ Ｐゴシック"/>
              </a:rPr>
              <a:t> </a:t>
            </a:r>
            <a:r>
              <a:rPr lang="en-US" sz="1200" kern="1200" noProof="0" dirty="0" smtClean="0">
                <a:solidFill>
                  <a:schemeClr val="tx1"/>
                </a:solidFill>
                <a:effectLst/>
                <a:latin typeface="+mn-lt"/>
                <a:ea typeface="ＭＳ Ｐゴシック" charset="-128"/>
                <a:cs typeface="ＭＳ Ｐゴシック"/>
              </a:rPr>
              <a:t>access their fleet, securely online, where they receive location and route updates as well as periodic engine performance updates</a:t>
            </a:r>
          </a:p>
          <a:p>
            <a:r>
              <a:rPr lang="en-US" sz="1200" b="1" kern="1200" noProof="0" dirty="0" smtClean="0">
                <a:solidFill>
                  <a:schemeClr val="tx1"/>
                </a:solidFill>
                <a:effectLst/>
                <a:latin typeface="+mn-lt"/>
                <a:ea typeface="ＭＳ Ｐゴシック" charset="-128"/>
                <a:cs typeface="ＭＳ Ｐゴシック"/>
              </a:rPr>
              <a:t>3. </a:t>
            </a:r>
            <a:r>
              <a:rPr lang="en-US" sz="1200" b="0" kern="1200" noProof="0" dirty="0" smtClean="0">
                <a:solidFill>
                  <a:schemeClr val="tx1"/>
                </a:solidFill>
                <a:effectLst/>
                <a:latin typeface="+mn-lt"/>
                <a:ea typeface="ＭＳ Ｐゴシック" charset="-128"/>
                <a:cs typeface="ＭＳ Ｐゴシック"/>
              </a:rPr>
              <a:t>If configured, SMS alerts are sent when certain pre-listed events occur</a:t>
            </a:r>
          </a:p>
          <a:p>
            <a:r>
              <a:rPr lang="en-US" sz="1200" b="0" kern="1200" noProof="0" dirty="0" smtClean="0">
                <a:solidFill>
                  <a:schemeClr val="tx1"/>
                </a:solidFill>
                <a:effectLst/>
                <a:latin typeface="+mn-lt"/>
                <a:ea typeface="ＭＳ Ｐゴシック" charset="-128"/>
                <a:cs typeface="ＭＳ Ｐゴシック"/>
              </a:rPr>
              <a:t>Comprehensive reports can be used to gain oversight of the fleet</a:t>
            </a:r>
          </a:p>
          <a:p>
            <a:r>
              <a:rPr lang="en-US" sz="1200" b="1" kern="1200" noProof="0" dirty="0" smtClean="0">
                <a:solidFill>
                  <a:schemeClr val="tx1"/>
                </a:solidFill>
                <a:effectLst/>
                <a:latin typeface="+mn-lt"/>
                <a:ea typeface="ＭＳ Ｐゴシック" charset="-128"/>
                <a:cs typeface="ＭＳ Ｐゴシック"/>
              </a:rPr>
              <a:t>4. </a:t>
            </a:r>
            <a:r>
              <a:rPr lang="en-US" sz="1200" b="0" kern="1200" noProof="0" dirty="0" smtClean="0">
                <a:solidFill>
                  <a:schemeClr val="tx1"/>
                </a:solidFill>
                <a:effectLst/>
                <a:latin typeface="+mn-lt"/>
                <a:ea typeface="ＭＳ Ｐゴシック" charset="-128"/>
                <a:cs typeface="ＭＳ Ｐゴシック"/>
              </a:rPr>
              <a:t>And that data can be integrated with other applications</a:t>
            </a:r>
          </a:p>
          <a:p>
            <a:endParaRPr lang="en-US" sz="1200" kern="1200" noProof="0" dirty="0" smtClean="0">
              <a:solidFill>
                <a:schemeClr val="tx1"/>
              </a:solidFill>
              <a:effectLst/>
              <a:latin typeface="+mn-lt"/>
              <a:ea typeface="ＭＳ Ｐゴシック" charset="-128"/>
              <a:cs typeface="ＭＳ Ｐゴシック"/>
            </a:endParaRPr>
          </a:p>
          <a:p>
            <a:r>
              <a:rPr lang="en-US" sz="1200" b="0" i="1" kern="1200" noProof="0" dirty="0" smtClean="0">
                <a:solidFill>
                  <a:schemeClr val="tx1"/>
                </a:solidFill>
                <a:effectLst/>
                <a:latin typeface="+mn-lt"/>
                <a:ea typeface="ＭＳ Ｐゴシック" charset="-128"/>
                <a:cs typeface="ＭＳ Ｐゴシック"/>
              </a:rPr>
              <a:t>[In-Vehicle Hardware</a:t>
            </a:r>
          </a:p>
          <a:p>
            <a:r>
              <a:rPr lang="en-US" sz="1200" b="0" i="1" kern="1200" noProof="0" dirty="0" smtClean="0">
                <a:solidFill>
                  <a:schemeClr val="tx1"/>
                </a:solidFill>
                <a:effectLst/>
                <a:latin typeface="+mn-lt"/>
                <a:ea typeface="ＭＳ Ｐゴシック" charset="-128"/>
                <a:cs typeface="ＭＳ Ｐゴシック"/>
              </a:rPr>
              <a:t>No splicing</a:t>
            </a:r>
          </a:p>
          <a:p>
            <a:r>
              <a:rPr lang="en-US" sz="1200" b="0" i="1" kern="1200" noProof="0" dirty="0" smtClean="0">
                <a:solidFill>
                  <a:schemeClr val="tx1"/>
                </a:solidFill>
                <a:effectLst/>
                <a:latin typeface="+mn-lt"/>
                <a:ea typeface="ＭＳ Ｐゴシック" charset="-128"/>
                <a:cs typeface="ＭＳ Ｐゴシック"/>
              </a:rPr>
              <a:t>Plug-and-play</a:t>
            </a:r>
          </a:p>
          <a:p>
            <a:r>
              <a:rPr lang="en-US" sz="1200" b="0" i="1" kern="1200" noProof="0" dirty="0" smtClean="0">
                <a:solidFill>
                  <a:schemeClr val="tx1"/>
                </a:solidFill>
                <a:effectLst/>
                <a:latin typeface="+mn-lt"/>
                <a:ea typeface="ＭＳ Ｐゴシック" charset="-128"/>
                <a:cs typeface="ＭＳ Ｐゴシック"/>
              </a:rPr>
              <a:t>Tamper resistance capabilities</a:t>
            </a:r>
          </a:p>
          <a:p>
            <a:r>
              <a:rPr lang="en-US" sz="1200" b="0" i="1" kern="1200" noProof="0" dirty="0" smtClean="0">
                <a:solidFill>
                  <a:schemeClr val="tx1"/>
                </a:solidFill>
                <a:effectLst/>
                <a:latin typeface="+mn-lt"/>
                <a:ea typeface="ＭＳ Ｐゴシック" charset="-128"/>
                <a:cs typeface="ＭＳ Ｐゴシック"/>
              </a:rPr>
              <a:t>Nationwide wireless coverage</a:t>
            </a:r>
          </a:p>
          <a:p>
            <a:r>
              <a:rPr lang="en-US" sz="1200" b="0" i="1" kern="1200" noProof="0" dirty="0" smtClean="0">
                <a:solidFill>
                  <a:schemeClr val="tx1"/>
                </a:solidFill>
                <a:effectLst/>
                <a:latin typeface="+mn-lt"/>
                <a:ea typeface="ＭＳ Ｐゴシック" charset="-128"/>
                <a:cs typeface="ＭＳ Ｐゴシック"/>
              </a:rPr>
              <a:t>Models</a:t>
            </a:r>
          </a:p>
          <a:p>
            <a:r>
              <a:rPr lang="en-US" sz="1200" b="0" i="1" kern="1200" noProof="0" dirty="0" smtClean="0">
                <a:solidFill>
                  <a:schemeClr val="tx1"/>
                </a:solidFill>
                <a:effectLst/>
                <a:latin typeface="+mn-lt"/>
                <a:ea typeface="ＭＳ Ｐゴシック" charset="-128"/>
                <a:cs typeface="ＭＳ Ｐゴシック"/>
              </a:rPr>
              <a:t>5500 – Reliable GPS tracking WITH remote diagnostics</a:t>
            </a:r>
          </a:p>
          <a:p>
            <a:r>
              <a:rPr lang="en-US" sz="1200" b="0" i="1" kern="1200" noProof="0" dirty="0" smtClean="0">
                <a:solidFill>
                  <a:schemeClr val="tx1"/>
                </a:solidFill>
                <a:effectLst/>
                <a:latin typeface="+mn-lt"/>
                <a:ea typeface="ＭＳ Ｐゴシック" charset="-128"/>
                <a:cs typeface="ＭＳ Ｐゴシック"/>
              </a:rPr>
              <a:t>5200 – Reliable GPS tracking only</a:t>
            </a:r>
          </a:p>
          <a:p>
            <a:r>
              <a:rPr lang="en-US" sz="1200" b="0" i="1" kern="1200" noProof="0" dirty="0" smtClean="0">
                <a:solidFill>
                  <a:schemeClr val="tx1"/>
                </a:solidFill>
                <a:effectLst/>
                <a:latin typeface="+mn-lt"/>
                <a:ea typeface="ＭＳ Ｐゴシック" charset="-128"/>
                <a:cs typeface="ＭＳ Ｐゴシック"/>
              </a:rPr>
              <a:t>Integrates with Garmin navigation devices: Turn-by-turn navigation to jobs, Jobs management, Two-way driver messaging]</a:t>
            </a:r>
          </a:p>
          <a:p>
            <a:endParaRPr lang="en-US" sz="1200" kern="1200" noProof="0" dirty="0">
              <a:solidFill>
                <a:schemeClr val="tx1"/>
              </a:solidFill>
              <a:effectLst/>
              <a:latin typeface="+mn-lt"/>
              <a:ea typeface="ＭＳ Ｐゴシック" charset="-128"/>
              <a:cs typeface="ＭＳ Ｐゴシック"/>
            </a:endParaRPr>
          </a:p>
        </p:txBody>
      </p:sp>
      <p:sp>
        <p:nvSpPr>
          <p:cNvPr id="4" name="Slide Number Placeholder 3"/>
          <p:cNvSpPr>
            <a:spLocks noGrp="1"/>
          </p:cNvSpPr>
          <p:nvPr>
            <p:ph type="sldNum" sz="quarter" idx="10"/>
          </p:nvPr>
        </p:nvSpPr>
        <p:spPr>
          <a:xfrm>
            <a:off x="3884613" y="8829967"/>
            <a:ext cx="2971800" cy="464820"/>
          </a:xfrm>
          <a:prstGeom prst="rect">
            <a:avLst/>
          </a:prstGeom>
        </p:spPr>
        <p:txBody>
          <a:bodyPr/>
          <a:lstStyle/>
          <a:p>
            <a:pPr>
              <a:defRPr/>
            </a:pPr>
            <a:fld id="{FAEFF861-0F98-40B0-B695-D8A06EC10A32}" type="slidenum">
              <a:rPr lang="en-US" smtClean="0"/>
              <a:pPr>
                <a:defRPr/>
              </a:pPr>
              <a:t>12</a:t>
            </a:fld>
            <a:endParaRPr lang="en-US" dirty="0"/>
          </a:p>
        </p:txBody>
      </p:sp>
    </p:spTree>
    <p:extLst>
      <p:ext uri="{BB962C8B-B14F-4D97-AF65-F5344CB8AC3E}">
        <p14:creationId xmlns:p14="http://schemas.microsoft.com/office/powerpoint/2010/main" xmlns="" val="2000003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000"/>
              </a:spcBef>
              <a:spcAft>
                <a:spcPts val="0"/>
              </a:spcAft>
            </a:pPr>
            <a:r>
              <a:rPr lang="en-US" sz="1600" b="1" noProof="0" dirty="0" smtClean="0">
                <a:solidFill>
                  <a:srgbClr val="1F497D"/>
                </a:solidFill>
                <a:effectLst/>
                <a:latin typeface="Cambria"/>
                <a:ea typeface="Times New Roman"/>
                <a:cs typeface="Times New Roman"/>
              </a:rPr>
              <a:t>Management Reports</a:t>
            </a:r>
          </a:p>
          <a:p>
            <a:pPr>
              <a:lnSpc>
                <a:spcPct val="115000"/>
              </a:lnSpc>
              <a:spcAft>
                <a:spcPts val="0"/>
              </a:spcAft>
            </a:pPr>
            <a:r>
              <a:rPr lang="en-US" sz="1200" b="1" noProof="0" dirty="0" smtClean="0">
                <a:solidFill>
                  <a:srgbClr val="000000"/>
                </a:solidFill>
                <a:effectLst/>
                <a:latin typeface="Cambria"/>
                <a:ea typeface="Times New Roman"/>
                <a:cs typeface="Times New Roman"/>
              </a:rPr>
              <a:t>0. </a:t>
            </a:r>
            <a:r>
              <a:rPr lang="en-US" sz="1200" b="0" noProof="0" dirty="0" smtClean="0">
                <a:solidFill>
                  <a:srgbClr val="000000"/>
                </a:solidFill>
                <a:effectLst/>
                <a:latin typeface="Cambria"/>
                <a:ea typeface="Times New Roman"/>
                <a:cs typeface="Times New Roman"/>
              </a:rPr>
              <a:t>With Networkfleet, it's easy to run or schedule reports on your whole fleet, individual vehicles, or groups of vehicles</a:t>
            </a:r>
          </a:p>
          <a:p>
            <a:pPr>
              <a:lnSpc>
                <a:spcPct val="115000"/>
              </a:lnSpc>
              <a:spcAft>
                <a:spcPts val="0"/>
              </a:spcAft>
            </a:pPr>
            <a:r>
              <a:rPr lang="en-US" sz="1200" b="1" noProof="0" dirty="0" smtClean="0">
                <a:solidFill>
                  <a:srgbClr val="000000"/>
                </a:solidFill>
                <a:effectLst/>
                <a:latin typeface="Cambria"/>
                <a:ea typeface="Times New Roman"/>
                <a:cs typeface="Times New Roman"/>
              </a:rPr>
              <a:t> </a:t>
            </a:r>
            <a:r>
              <a:rPr lang="en-US" sz="1200" noProof="0" dirty="0" smtClean="0">
                <a:solidFill>
                  <a:srgbClr val="000000"/>
                </a:solidFill>
                <a:effectLst/>
                <a:latin typeface="Cambria"/>
                <a:ea typeface="Times New Roman"/>
                <a:cs typeface="Times New Roman"/>
              </a:rPr>
              <a:t>Reports on:</a:t>
            </a:r>
          </a:p>
          <a:p>
            <a:pPr marL="914400">
              <a:lnSpc>
                <a:spcPct val="115000"/>
              </a:lnSpc>
              <a:spcAft>
                <a:spcPts val="0"/>
              </a:spcAft>
            </a:pPr>
            <a:r>
              <a:rPr lang="en-US" sz="1200" noProof="0" dirty="0" smtClean="0">
                <a:solidFill>
                  <a:srgbClr val="000000"/>
                </a:solidFill>
                <a:effectLst/>
                <a:latin typeface="Cambria"/>
                <a:ea typeface="Times New Roman"/>
                <a:cs typeface="Times New Roman"/>
              </a:rPr>
              <a:t>Fleet Location Report, Fleet Utilization Report, Fuel Usage and MPG Report, Geo-Fence Violation Report, Greenhouse Emissions Report, Landmark Reports, Odd-Hours Report, Speed Violations Report, Smog Check Report, Stop Detail and Idle Time Report</a:t>
            </a:r>
            <a:endParaRPr lang="en-US" sz="1200" noProof="0" dirty="0">
              <a:solidFill>
                <a:srgbClr val="000000"/>
              </a:solidFill>
              <a:effectLst/>
              <a:latin typeface="Cambria"/>
              <a:ea typeface="Times New Roman"/>
              <a:cs typeface="Times New Roman"/>
            </a:endParaRPr>
          </a:p>
        </p:txBody>
      </p:sp>
      <p:sp>
        <p:nvSpPr>
          <p:cNvPr id="4" name="Slide Number Placeholder 3"/>
          <p:cNvSpPr>
            <a:spLocks noGrp="1"/>
          </p:cNvSpPr>
          <p:nvPr>
            <p:ph type="sldNum" sz="quarter" idx="10"/>
          </p:nvPr>
        </p:nvSpPr>
        <p:spPr>
          <a:xfrm>
            <a:off x="3884613" y="8829967"/>
            <a:ext cx="2971800" cy="464820"/>
          </a:xfrm>
          <a:prstGeom prst="rect">
            <a:avLst/>
          </a:prstGeom>
        </p:spPr>
        <p:txBody>
          <a:bodyPr/>
          <a:lstStyle/>
          <a:p>
            <a:pPr>
              <a:defRPr/>
            </a:pPr>
            <a:fld id="{FAEFF861-0F98-40B0-B695-D8A06EC10A32}" type="slidenum">
              <a:rPr lang="en-US" smtClean="0"/>
              <a:pPr>
                <a:defRPr/>
              </a:pPr>
              <a:t>13</a:t>
            </a:fld>
            <a:endParaRPr lang="en-US" dirty="0"/>
          </a:p>
        </p:txBody>
      </p:sp>
    </p:spTree>
    <p:extLst>
      <p:ext uri="{BB962C8B-B14F-4D97-AF65-F5344CB8AC3E}">
        <p14:creationId xmlns:p14="http://schemas.microsoft.com/office/powerpoint/2010/main" xmlns="" val="3528979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000"/>
              </a:spcBef>
              <a:spcAft>
                <a:spcPts val="0"/>
              </a:spcAft>
            </a:pPr>
            <a:r>
              <a:rPr lang="en-US" sz="1600" b="1" noProof="0" dirty="0" smtClean="0">
                <a:solidFill>
                  <a:srgbClr val="1F497D"/>
                </a:solidFill>
                <a:effectLst/>
                <a:latin typeface="Cambria"/>
                <a:ea typeface="Times New Roman"/>
                <a:cs typeface="Times New Roman"/>
              </a:rPr>
              <a:t>Integrations</a:t>
            </a:r>
          </a:p>
          <a:p>
            <a:pPr>
              <a:lnSpc>
                <a:spcPct val="115000"/>
              </a:lnSpc>
              <a:spcAft>
                <a:spcPts val="0"/>
              </a:spcAft>
            </a:pPr>
            <a:r>
              <a:rPr lang="en-US" sz="1200" b="1" noProof="0" dirty="0" smtClean="0">
                <a:solidFill>
                  <a:srgbClr val="000000"/>
                </a:solidFill>
                <a:effectLst/>
                <a:latin typeface="Cambria"/>
                <a:ea typeface="Times New Roman"/>
                <a:cs typeface="Times New Roman"/>
              </a:rPr>
              <a:t>1. </a:t>
            </a:r>
            <a:r>
              <a:rPr lang="en-US" sz="1200" b="0" noProof="0" dirty="0" smtClean="0">
                <a:solidFill>
                  <a:srgbClr val="000000"/>
                </a:solidFill>
                <a:effectLst/>
                <a:latin typeface="Cambria"/>
                <a:ea typeface="Times New Roman"/>
                <a:cs typeface="Times New Roman"/>
              </a:rPr>
              <a:t>Networkfleet integrates with other systems, including ESRI and Asset Works - making things easier for those using these platforms</a:t>
            </a:r>
          </a:p>
          <a:p>
            <a:pPr>
              <a:lnSpc>
                <a:spcPct val="115000"/>
              </a:lnSpc>
              <a:spcAft>
                <a:spcPts val="0"/>
              </a:spcAft>
            </a:pPr>
            <a:r>
              <a:rPr lang="en-US" sz="1200" b="1" noProof="0" dirty="0" smtClean="0">
                <a:solidFill>
                  <a:srgbClr val="000000"/>
                </a:solidFill>
                <a:effectLst/>
                <a:latin typeface="Cambria"/>
                <a:ea typeface="Times New Roman"/>
                <a:cs typeface="Times New Roman"/>
              </a:rPr>
              <a:t>2. </a:t>
            </a:r>
            <a:r>
              <a:rPr lang="en-US" sz="1200" noProof="0" dirty="0" smtClean="0">
                <a:solidFill>
                  <a:srgbClr val="000000"/>
                </a:solidFill>
                <a:effectLst/>
                <a:latin typeface="Cambria"/>
                <a:ea typeface="Times New Roman"/>
                <a:cs typeface="Times New Roman"/>
              </a:rPr>
              <a:t>Networkfleet integrates with Asset Works; allows maintenance to be scheduled using actual live data from vehicle diagnostics</a:t>
            </a:r>
            <a:r>
              <a:rPr lang="en-US" sz="900" noProof="0" dirty="0" smtClean="0">
                <a:solidFill>
                  <a:srgbClr val="000000"/>
                </a:solidFill>
                <a:effectLst/>
                <a:latin typeface="Cambria"/>
                <a:ea typeface="Times New Roman"/>
                <a:cs typeface="Times New Roman"/>
              </a:rPr>
              <a:t> </a:t>
            </a:r>
            <a:endParaRPr lang="en-US" sz="1200" noProof="0" dirty="0" smtClean="0">
              <a:solidFill>
                <a:srgbClr val="000000"/>
              </a:solidFill>
              <a:effectLst/>
              <a:latin typeface="Cambria"/>
              <a:ea typeface="Times New Roman"/>
              <a:cs typeface="Times New Roman"/>
            </a:endParaRPr>
          </a:p>
          <a:p>
            <a:pPr marL="0" marR="0" indent="0" algn="l" defTabSz="457200" rtl="0" eaLnBrk="0" fontAlgn="base" latinLnBrk="0" hangingPunct="0">
              <a:lnSpc>
                <a:spcPct val="115000"/>
              </a:lnSpc>
              <a:spcBef>
                <a:spcPct val="30000"/>
              </a:spcBef>
              <a:spcAft>
                <a:spcPts val="0"/>
              </a:spcAft>
              <a:buClrTx/>
              <a:buSzTx/>
              <a:buFontTx/>
              <a:buNone/>
              <a:tabLst/>
              <a:defRPr/>
            </a:pPr>
            <a:r>
              <a:rPr lang="en-US" sz="1200" b="1" noProof="0" dirty="0" smtClean="0">
                <a:solidFill>
                  <a:srgbClr val="000000"/>
                </a:solidFill>
                <a:effectLst/>
                <a:latin typeface="Cambria"/>
                <a:ea typeface="Times New Roman"/>
                <a:cs typeface="Times New Roman"/>
              </a:rPr>
              <a:t>3.</a:t>
            </a:r>
            <a:r>
              <a:rPr lang="en-US" sz="1200" b="1" baseline="0" noProof="0" dirty="0" smtClean="0">
                <a:solidFill>
                  <a:srgbClr val="000000"/>
                </a:solidFill>
                <a:effectLst/>
                <a:latin typeface="Cambria"/>
                <a:ea typeface="Times New Roman"/>
                <a:cs typeface="Times New Roman"/>
              </a:rPr>
              <a:t> </a:t>
            </a:r>
            <a:r>
              <a:rPr lang="en-US" sz="1200" noProof="0" dirty="0" smtClean="0">
                <a:solidFill>
                  <a:srgbClr val="000000"/>
                </a:solidFill>
                <a:effectLst/>
                <a:latin typeface="Cambria"/>
                <a:ea typeface="Times New Roman"/>
                <a:cs typeface="Times New Roman"/>
              </a:rPr>
              <a:t>Networkfleet integrates with ESRI, allowing fleet managers to take advantage of </a:t>
            </a:r>
            <a:r>
              <a:rPr lang="en-US" sz="1200" kern="1200" noProof="0" dirty="0" smtClean="0">
                <a:solidFill>
                  <a:schemeClr val="bg1"/>
                </a:solidFill>
                <a:effectLst>
                  <a:outerShdw blurRad="177800" algn="ctr" rotWithShape="0">
                    <a:prstClr val="black"/>
                  </a:outerShdw>
                </a:effectLst>
                <a:latin typeface="+mn-lt"/>
                <a:ea typeface="ＭＳ Ｐゴシック" charset="-128"/>
                <a:cs typeface="ＭＳ Ｐゴシック"/>
              </a:rPr>
              <a:t>Geographic</a:t>
            </a:r>
            <a:r>
              <a:rPr lang="en-US" sz="1200" kern="1200" baseline="0" noProof="0" dirty="0" smtClean="0">
                <a:solidFill>
                  <a:schemeClr val="bg1"/>
                </a:solidFill>
                <a:effectLst>
                  <a:outerShdw blurRad="177800" algn="ctr" rotWithShape="0">
                    <a:prstClr val="black"/>
                  </a:outerShdw>
                </a:effectLst>
                <a:latin typeface="+mn-lt"/>
                <a:ea typeface="ＭＳ Ｐゴシック" charset="-128"/>
                <a:cs typeface="ＭＳ Ｐゴシック"/>
              </a:rPr>
              <a:t> </a:t>
            </a:r>
            <a:r>
              <a:rPr lang="en-US" sz="1200" kern="1200" noProof="0" dirty="0" smtClean="0">
                <a:solidFill>
                  <a:schemeClr val="bg1"/>
                </a:solidFill>
                <a:effectLst>
                  <a:outerShdw blurRad="177800" algn="ctr" rotWithShape="0">
                    <a:prstClr val="black"/>
                  </a:outerShdw>
                </a:effectLst>
                <a:latin typeface="+mn-lt"/>
                <a:ea typeface="ＭＳ Ｐゴシック" charset="-128"/>
                <a:cs typeface="ＭＳ Ｐゴシック"/>
              </a:rPr>
              <a:t>information</a:t>
            </a:r>
            <a:r>
              <a:rPr lang="en-US" sz="1200" kern="1200" baseline="0" noProof="0" dirty="0" smtClean="0">
                <a:solidFill>
                  <a:schemeClr val="bg1"/>
                </a:solidFill>
                <a:effectLst>
                  <a:outerShdw blurRad="177800" algn="ctr" rotWithShape="0">
                    <a:prstClr val="black"/>
                  </a:outerShdw>
                </a:effectLst>
                <a:latin typeface="+mn-lt"/>
                <a:ea typeface="ＭＳ Ｐゴシック" charset="-128"/>
                <a:cs typeface="ＭＳ Ｐゴシック"/>
              </a:rPr>
              <a:t> </a:t>
            </a:r>
            <a:r>
              <a:rPr lang="en-US" sz="1200" kern="1200" noProof="0" dirty="0" smtClean="0">
                <a:solidFill>
                  <a:schemeClr val="bg1"/>
                </a:solidFill>
                <a:effectLst>
                  <a:outerShdw blurRad="177800" algn="ctr" rotWithShape="0">
                    <a:prstClr val="black"/>
                  </a:outerShdw>
                </a:effectLst>
                <a:latin typeface="+mn-lt"/>
                <a:ea typeface="ＭＳ Ｐゴシック" charset="-128"/>
                <a:cs typeface="ＭＳ Ｐゴシック"/>
              </a:rPr>
              <a:t>systems</a:t>
            </a:r>
          </a:p>
          <a:p>
            <a:pPr marL="0" marR="0" indent="0" algn="l" defTabSz="457200" rtl="0" eaLnBrk="0" fontAlgn="base" latinLnBrk="0" hangingPunct="0">
              <a:lnSpc>
                <a:spcPct val="115000"/>
              </a:lnSpc>
              <a:spcBef>
                <a:spcPct val="30000"/>
              </a:spcBef>
              <a:spcAft>
                <a:spcPts val="0"/>
              </a:spcAft>
              <a:buClrTx/>
              <a:buSzTx/>
              <a:buFontTx/>
              <a:buNone/>
              <a:tabLst/>
              <a:defRPr/>
            </a:pPr>
            <a:endParaRPr lang="en-US" sz="1200" noProof="0" dirty="0" smtClean="0">
              <a:solidFill>
                <a:srgbClr val="000000"/>
              </a:solidFill>
              <a:effectLst/>
              <a:latin typeface="Cambria"/>
              <a:ea typeface="Times New Roman"/>
              <a:cs typeface="Times New Roman"/>
            </a:endParaRPr>
          </a:p>
        </p:txBody>
      </p:sp>
      <p:sp>
        <p:nvSpPr>
          <p:cNvPr id="4" name="Slide Number Placeholder 3"/>
          <p:cNvSpPr>
            <a:spLocks noGrp="1"/>
          </p:cNvSpPr>
          <p:nvPr>
            <p:ph type="sldNum" sz="quarter" idx="10"/>
          </p:nvPr>
        </p:nvSpPr>
        <p:spPr>
          <a:xfrm>
            <a:off x="3884613" y="8829967"/>
            <a:ext cx="2971800" cy="464820"/>
          </a:xfrm>
          <a:prstGeom prst="rect">
            <a:avLst/>
          </a:prstGeom>
        </p:spPr>
        <p:txBody>
          <a:bodyPr/>
          <a:lstStyle/>
          <a:p>
            <a:pPr>
              <a:defRPr/>
            </a:pPr>
            <a:fld id="{FAEFF861-0F98-40B0-B695-D8A06EC10A32}" type="slidenum">
              <a:rPr lang="en-US" smtClean="0"/>
              <a:pPr>
                <a:defRPr/>
              </a:pPr>
              <a:t>14</a:t>
            </a:fld>
            <a:endParaRPr lang="en-US" dirty="0"/>
          </a:p>
        </p:txBody>
      </p:sp>
    </p:spTree>
    <p:extLst>
      <p:ext uri="{BB962C8B-B14F-4D97-AF65-F5344CB8AC3E}">
        <p14:creationId xmlns:p14="http://schemas.microsoft.com/office/powerpoint/2010/main" xmlns="" val="3382362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000"/>
              </a:spcBef>
              <a:spcAft>
                <a:spcPts val="0"/>
              </a:spcAft>
            </a:pPr>
            <a:r>
              <a:rPr lang="en-US" sz="1600" b="1" noProof="0" dirty="0" smtClean="0">
                <a:solidFill>
                  <a:srgbClr val="1F497D"/>
                </a:solidFill>
                <a:effectLst/>
                <a:latin typeface="Cambria"/>
                <a:ea typeface="Times New Roman"/>
                <a:cs typeface="Times New Roman"/>
              </a:rPr>
              <a:t>Future-Proof</a:t>
            </a:r>
          </a:p>
          <a:p>
            <a:pPr marL="0" marR="0" indent="0" algn="l" defTabSz="914400" rtl="0" eaLnBrk="0" fontAlgn="base" latinLnBrk="0" hangingPunct="0">
              <a:lnSpc>
                <a:spcPct val="115000"/>
              </a:lnSpc>
              <a:spcBef>
                <a:spcPts val="900"/>
              </a:spcBef>
              <a:spcAft>
                <a:spcPts val="0"/>
              </a:spcAft>
              <a:buClrTx/>
              <a:buSzTx/>
              <a:buFontTx/>
              <a:buNone/>
              <a:tabLst/>
              <a:defRPr/>
            </a:pPr>
            <a:r>
              <a:rPr lang="en-US" sz="1200" b="1" noProof="0" dirty="0" smtClean="0">
                <a:solidFill>
                  <a:srgbClr val="000000"/>
                </a:solidFill>
                <a:effectLst/>
                <a:latin typeface="Cambria"/>
                <a:ea typeface="Times New Roman"/>
                <a:cs typeface="Times New Roman"/>
              </a:rPr>
              <a:t>0. </a:t>
            </a:r>
            <a:r>
              <a:rPr lang="en-US" sz="1200" b="0" noProof="0" dirty="0" smtClean="0">
                <a:solidFill>
                  <a:srgbClr val="000000"/>
                </a:solidFill>
                <a:effectLst/>
                <a:latin typeface="Cambria"/>
                <a:ea typeface="Times New Roman"/>
                <a:cs typeface="Times New Roman"/>
              </a:rPr>
              <a:t>With Verizon backing, Networkfleet has the ability to scale significantly, and to invest to ensure that the product remains superior, which e</a:t>
            </a:r>
            <a:r>
              <a:rPr lang="en-US" sz="1200" noProof="0" dirty="0" smtClean="0">
                <a:solidFill>
                  <a:srgbClr val="000000"/>
                </a:solidFill>
                <a:effectLst/>
                <a:latin typeface="Cambria"/>
                <a:ea typeface="Times New Roman"/>
                <a:cs typeface="Times New Roman"/>
              </a:rPr>
              <a:t>nsures that Networkfleet's product roadmap is not only exciting now, but will continue to develop in line with your requirements and industry best-practice</a:t>
            </a:r>
          </a:p>
          <a:p>
            <a:pPr>
              <a:lnSpc>
                <a:spcPct val="115000"/>
              </a:lnSpc>
              <a:spcAft>
                <a:spcPts val="0"/>
              </a:spcAft>
            </a:pPr>
            <a:endParaRPr lang="en-US" sz="1200" b="0" noProof="0" dirty="0" smtClean="0">
              <a:solidFill>
                <a:srgbClr val="000000"/>
              </a:solidFill>
              <a:effectLst/>
              <a:latin typeface="Cambria"/>
              <a:ea typeface="Times New Roman"/>
              <a:cs typeface="Times New Roman"/>
            </a:endParaRPr>
          </a:p>
          <a:p>
            <a:pPr>
              <a:lnSpc>
                <a:spcPct val="115000"/>
              </a:lnSpc>
              <a:spcAft>
                <a:spcPts val="0"/>
              </a:spcAft>
            </a:pPr>
            <a:r>
              <a:rPr lang="en-US" sz="1200" i="1" noProof="0" dirty="0" smtClean="0">
                <a:solidFill>
                  <a:srgbClr val="000000"/>
                </a:solidFill>
                <a:effectLst/>
                <a:latin typeface="Cambria"/>
                <a:ea typeface="Times New Roman"/>
                <a:cs typeface="Times New Roman"/>
              </a:rPr>
              <a:t>[Able to grow with customers as required</a:t>
            </a:r>
          </a:p>
          <a:p>
            <a:pPr>
              <a:lnSpc>
                <a:spcPct val="115000"/>
              </a:lnSpc>
              <a:spcAft>
                <a:spcPts val="0"/>
              </a:spcAft>
            </a:pPr>
            <a:r>
              <a:rPr lang="en-US" sz="1200" i="1" noProof="0" dirty="0" smtClean="0">
                <a:solidFill>
                  <a:srgbClr val="000000"/>
                </a:solidFill>
                <a:effectLst/>
                <a:latin typeface="Cambria"/>
                <a:ea typeface="Times New Roman"/>
                <a:cs typeface="Times New Roman"/>
              </a:rPr>
              <a:t>Able to invest in product development, engineering</a:t>
            </a:r>
          </a:p>
          <a:p>
            <a:pPr>
              <a:lnSpc>
                <a:spcPct val="115000"/>
              </a:lnSpc>
              <a:spcAft>
                <a:spcPts val="0"/>
              </a:spcAft>
            </a:pPr>
            <a:r>
              <a:rPr lang="en-US" sz="1200" i="1" noProof="0" dirty="0" smtClean="0">
                <a:solidFill>
                  <a:srgbClr val="000000"/>
                </a:solidFill>
                <a:effectLst/>
                <a:latin typeface="Cambria"/>
                <a:ea typeface="Times New Roman"/>
                <a:cs typeface="Times New Roman"/>
              </a:rPr>
              <a:t>Able to develop new ways for systems and data to be integrated</a:t>
            </a:r>
          </a:p>
          <a:p>
            <a:pPr>
              <a:lnSpc>
                <a:spcPct val="115000"/>
              </a:lnSpc>
              <a:spcAft>
                <a:spcPts val="0"/>
              </a:spcAft>
            </a:pPr>
            <a:r>
              <a:rPr lang="en-US" sz="1200" i="1" noProof="0" dirty="0" smtClean="0">
                <a:solidFill>
                  <a:srgbClr val="000000"/>
                </a:solidFill>
                <a:effectLst/>
                <a:latin typeface="Cambria"/>
                <a:ea typeface="Times New Roman"/>
                <a:cs typeface="Times New Roman"/>
              </a:rPr>
              <a:t>Customers get the security of selecting a supplier that is well-funded and that will be able to continue to grow]</a:t>
            </a:r>
          </a:p>
          <a:p>
            <a:endParaRPr lang="en-US" noProof="0" dirty="0"/>
          </a:p>
        </p:txBody>
      </p:sp>
      <p:sp>
        <p:nvSpPr>
          <p:cNvPr id="4" name="Slide Number Placeholder 3"/>
          <p:cNvSpPr>
            <a:spLocks noGrp="1"/>
          </p:cNvSpPr>
          <p:nvPr>
            <p:ph type="sldNum" sz="quarter" idx="10"/>
          </p:nvPr>
        </p:nvSpPr>
        <p:spPr>
          <a:xfrm>
            <a:off x="3884613" y="8829967"/>
            <a:ext cx="2971800" cy="464820"/>
          </a:xfrm>
          <a:prstGeom prst="rect">
            <a:avLst/>
          </a:prstGeom>
        </p:spPr>
        <p:txBody>
          <a:bodyPr/>
          <a:lstStyle/>
          <a:p>
            <a:pPr>
              <a:defRPr/>
            </a:pPr>
            <a:fld id="{FAEFF861-0F98-40B0-B695-D8A06EC10A32}" type="slidenum">
              <a:rPr lang="en-US" smtClean="0"/>
              <a:pPr>
                <a:defRPr/>
              </a:pPr>
              <a:t>15</a:t>
            </a:fld>
            <a:endParaRPr lang="en-US" dirty="0"/>
          </a:p>
        </p:txBody>
      </p:sp>
    </p:spTree>
    <p:extLst>
      <p:ext uri="{BB962C8B-B14F-4D97-AF65-F5344CB8AC3E}">
        <p14:creationId xmlns:p14="http://schemas.microsoft.com/office/powerpoint/2010/main" xmlns="" val="307327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900" b="1" kern="1200" dirty="0" smtClean="0">
                <a:solidFill>
                  <a:schemeClr val="tx1"/>
                </a:solidFill>
                <a:effectLst/>
                <a:latin typeface="Arial" pitchFamily="34" charset="0"/>
                <a:ea typeface="ＭＳ Ｐゴシック" charset="-128"/>
                <a:cs typeface="Arial" pitchFamily="34" charset="0"/>
              </a:rPr>
              <a:t>BACKGROUND:</a:t>
            </a:r>
          </a:p>
          <a:p>
            <a:pPr marL="171450" indent="-171450">
              <a:buFont typeface="Arial" pitchFamily="34" charset="0"/>
              <a:buChar char="•"/>
            </a:pPr>
            <a:r>
              <a:rPr lang="en-US" sz="900" b="0" kern="1200" dirty="0" smtClean="0">
                <a:solidFill>
                  <a:schemeClr val="tx1"/>
                </a:solidFill>
                <a:effectLst/>
                <a:latin typeface="Arial" pitchFamily="34" charset="0"/>
                <a:ea typeface="ＭＳ Ｐゴシック" charset="-128"/>
                <a:cs typeface="Arial" pitchFamily="34" charset="0"/>
              </a:rPr>
              <a:t>Founded</a:t>
            </a:r>
            <a:r>
              <a:rPr lang="en-US" sz="900" b="0" kern="1200" baseline="0" dirty="0" smtClean="0">
                <a:solidFill>
                  <a:schemeClr val="tx1"/>
                </a:solidFill>
                <a:effectLst/>
                <a:latin typeface="Arial" pitchFamily="34" charset="0"/>
                <a:ea typeface="ＭＳ Ｐゴシック" charset="-128"/>
                <a:cs typeface="Arial" pitchFamily="34" charset="0"/>
              </a:rPr>
              <a:t> in 1999 via a MIT contest.  The founder won, took the money as pursued the dream of startup.</a:t>
            </a:r>
          </a:p>
          <a:p>
            <a:pPr marL="171450" indent="-171450">
              <a:buFont typeface="Arial" pitchFamily="34" charset="0"/>
              <a:buChar char="•"/>
            </a:pPr>
            <a:r>
              <a:rPr lang="en-US" sz="900" b="0" kern="1200" baseline="0" dirty="0" smtClean="0">
                <a:solidFill>
                  <a:schemeClr val="tx1"/>
                </a:solidFill>
                <a:effectLst/>
                <a:latin typeface="Arial" pitchFamily="34" charset="0"/>
                <a:ea typeface="ＭＳ Ｐゴシック" charset="-128"/>
                <a:cs typeface="Arial" pitchFamily="34" charset="0"/>
              </a:rPr>
              <a:t>Back then product was consumer facing...track your teen, monitor your car.</a:t>
            </a:r>
          </a:p>
          <a:p>
            <a:pPr marL="171450" indent="-171450">
              <a:buFont typeface="Arial" pitchFamily="34" charset="0"/>
              <a:buChar char="•"/>
            </a:pPr>
            <a:r>
              <a:rPr lang="en-US" sz="900" b="0" kern="1200" baseline="0" dirty="0" smtClean="0">
                <a:solidFill>
                  <a:schemeClr val="tx1"/>
                </a:solidFill>
                <a:effectLst/>
                <a:latin typeface="Arial" pitchFamily="34" charset="0"/>
                <a:ea typeface="ＭＳ Ｐゴシック" charset="-128"/>
                <a:cs typeface="Arial" pitchFamily="34" charset="0"/>
              </a:rPr>
              <a:t>In 2002, R&amp;R purchased Networkcar.</a:t>
            </a:r>
          </a:p>
          <a:p>
            <a:pPr marL="171450" indent="-171450">
              <a:buFont typeface="Arial" pitchFamily="34" charset="0"/>
              <a:buChar char="•"/>
            </a:pPr>
            <a:r>
              <a:rPr lang="en-US" sz="900" b="0" kern="1200" baseline="0" dirty="0" smtClean="0">
                <a:solidFill>
                  <a:schemeClr val="tx1"/>
                </a:solidFill>
                <a:effectLst/>
                <a:latin typeface="Arial" pitchFamily="34" charset="0"/>
                <a:ea typeface="ＭＳ Ｐゴシック" charset="-128"/>
                <a:cs typeface="Arial" pitchFamily="34" charset="0"/>
              </a:rPr>
              <a:t>R&amp;R is in the automotive ecosystem, they support auto dealerships. </a:t>
            </a:r>
          </a:p>
          <a:p>
            <a:pPr marL="171450" indent="-171450">
              <a:buFont typeface="Arial" pitchFamily="34" charset="0"/>
              <a:buChar char="•"/>
            </a:pPr>
            <a:r>
              <a:rPr lang="en-US" sz="900" b="0" kern="1200" baseline="0" dirty="0" smtClean="0">
                <a:solidFill>
                  <a:schemeClr val="tx1"/>
                </a:solidFill>
                <a:effectLst/>
                <a:latin typeface="Arial" pitchFamily="34" charset="0"/>
                <a:ea typeface="ＭＳ Ｐゴシック" charset="-128"/>
                <a:cs typeface="Arial" pitchFamily="34" charset="0"/>
              </a:rPr>
              <a:t>R&amp;R sold the NWC solution as part of the aftermarket sale.</a:t>
            </a:r>
          </a:p>
          <a:p>
            <a:pPr marL="171450" indent="-171450">
              <a:buFont typeface="Arial" pitchFamily="34" charset="0"/>
              <a:buChar char="•"/>
            </a:pPr>
            <a:r>
              <a:rPr lang="en-US" sz="900" b="0" kern="1200" baseline="0" dirty="0" smtClean="0">
                <a:solidFill>
                  <a:schemeClr val="tx1"/>
                </a:solidFill>
                <a:effectLst/>
                <a:latin typeface="Arial" pitchFamily="34" charset="0"/>
                <a:ea typeface="ＭＳ Ｐゴシック" charset="-128"/>
                <a:cs typeface="Arial" pitchFamily="34" charset="0"/>
              </a:rPr>
              <a:t>In about 2003-2004, a customer approached Networkcar who had a business and a fleet of vehicles and inquired about building a fleet application.</a:t>
            </a:r>
          </a:p>
          <a:p>
            <a:pPr marL="171450" indent="-171450">
              <a:buFont typeface="Arial" pitchFamily="34" charset="0"/>
              <a:buChar char="•"/>
            </a:pPr>
            <a:r>
              <a:rPr lang="en-US" sz="900" b="0" kern="1200" baseline="0" dirty="0" smtClean="0">
                <a:solidFill>
                  <a:schemeClr val="tx1"/>
                </a:solidFill>
                <a:effectLst/>
                <a:latin typeface="Arial" pitchFamily="34" charset="0"/>
                <a:ea typeface="ＭＳ Ｐゴシック" charset="-128"/>
                <a:cs typeface="Arial" pitchFamily="34" charset="0"/>
              </a:rPr>
              <a:t>NWC built the fleet application and that let to Networkcar becoming what is it today...a commercial fleet application. </a:t>
            </a:r>
          </a:p>
          <a:p>
            <a:pPr marL="171450" indent="-171450">
              <a:buFont typeface="Arial" pitchFamily="34" charset="0"/>
              <a:buChar char="•"/>
            </a:pPr>
            <a:r>
              <a:rPr lang="en-US" sz="900" b="0" kern="1200" baseline="0" dirty="0" smtClean="0">
                <a:solidFill>
                  <a:schemeClr val="tx1"/>
                </a:solidFill>
                <a:effectLst/>
                <a:latin typeface="Arial" pitchFamily="34" charset="0"/>
                <a:ea typeface="ＭＳ Ｐゴシック" charset="-128"/>
                <a:cs typeface="Arial" pitchFamily="34" charset="0"/>
              </a:rPr>
              <a:t>In August of 2006, HTI purchased NWC to leverage the IP to build out it’s telematics platform, as EG described.</a:t>
            </a:r>
          </a:p>
          <a:p>
            <a:pPr marL="171450" indent="-171450">
              <a:buFont typeface="Arial" pitchFamily="34" charset="0"/>
              <a:buChar char="•"/>
            </a:pPr>
            <a:r>
              <a:rPr lang="en-US" sz="900" b="0" kern="1200" baseline="0" dirty="0" smtClean="0">
                <a:solidFill>
                  <a:schemeClr val="tx1"/>
                </a:solidFill>
                <a:effectLst/>
                <a:latin typeface="Arial" pitchFamily="34" charset="0"/>
                <a:ea typeface="ＭＳ Ｐゴシック" charset="-128"/>
                <a:cs typeface="Arial" pitchFamily="34" charset="0"/>
              </a:rPr>
              <a:t>In July of 2012, VZ purchased HTI and it’s 4 business units.</a:t>
            </a:r>
          </a:p>
          <a:p>
            <a:pPr marL="171450" marR="0" lvl="1" indent="-171450" algn="l" defTabSz="914400" rtl="0" eaLnBrk="0" fontAlgn="base" latinLnBrk="0" hangingPunct="0">
              <a:lnSpc>
                <a:spcPct val="100000"/>
              </a:lnSpc>
              <a:spcBef>
                <a:spcPts val="900"/>
              </a:spcBef>
              <a:spcAft>
                <a:spcPts val="100"/>
              </a:spcAft>
              <a:buClrTx/>
              <a:buSzTx/>
              <a:buFont typeface="Arial" pitchFamily="34" charset="0"/>
              <a:buChar char="•"/>
              <a:tabLst/>
              <a:defRPr/>
            </a:pPr>
            <a:r>
              <a:rPr lang="en-US" sz="900" b="0" kern="1200" baseline="0" dirty="0" smtClean="0">
                <a:solidFill>
                  <a:schemeClr val="tx1"/>
                </a:solidFill>
                <a:effectLst/>
                <a:latin typeface="Arial" pitchFamily="34" charset="0"/>
                <a:ea typeface="ＭＳ Ｐゴシック" charset="-128"/>
                <a:cs typeface="Arial" pitchFamily="34" charset="0"/>
              </a:rPr>
              <a:t>NWF is based out of San Diego and has received it’s fair share of awards such as the 2012 Telematics Update Winner of Best </a:t>
            </a:r>
            <a:r>
              <a:rPr lang="en-US" sz="900" kern="1200" dirty="0" smtClean="0">
                <a:solidFill>
                  <a:schemeClr val="tx1"/>
                </a:solidFill>
                <a:effectLst/>
                <a:latin typeface="Arial" pitchFamily="34" charset="0"/>
                <a:ea typeface="ＭＳ Ｐゴシック" charset="-128"/>
                <a:cs typeface="Arial" pitchFamily="34" charset="0"/>
              </a:rPr>
              <a:t>Telematics Service or Solution for Commercial Vehicle</a:t>
            </a:r>
          </a:p>
          <a:p>
            <a:pPr marL="171450" marR="0" lvl="1" indent="-171450" algn="l" defTabSz="914400" rtl="0" eaLnBrk="0" fontAlgn="base" latinLnBrk="0" hangingPunct="0">
              <a:lnSpc>
                <a:spcPct val="100000"/>
              </a:lnSpc>
              <a:spcBef>
                <a:spcPts val="900"/>
              </a:spcBef>
              <a:spcAft>
                <a:spcPts val="100"/>
              </a:spcAft>
              <a:buClrTx/>
              <a:buSzTx/>
              <a:buFont typeface="Arial" pitchFamily="34" charset="0"/>
              <a:buChar char="•"/>
              <a:tabLst/>
              <a:defRPr/>
            </a:pPr>
            <a:r>
              <a:rPr lang="en-US" sz="900" kern="1200" dirty="0" smtClean="0">
                <a:solidFill>
                  <a:schemeClr val="tx1"/>
                </a:solidFill>
                <a:effectLst/>
                <a:latin typeface="Arial" pitchFamily="34" charset="0"/>
                <a:ea typeface="ＭＳ Ｐゴシック" charset="-128"/>
                <a:cs typeface="Arial" pitchFamily="34" charset="0"/>
              </a:rPr>
              <a:t>HTI</a:t>
            </a:r>
            <a:r>
              <a:rPr lang="en-US" sz="900" kern="1200" baseline="0" dirty="0" smtClean="0">
                <a:solidFill>
                  <a:schemeClr val="tx1"/>
                </a:solidFill>
                <a:effectLst/>
                <a:latin typeface="Arial" pitchFamily="34" charset="0"/>
                <a:ea typeface="ＭＳ Ｐゴシック" charset="-128"/>
                <a:cs typeface="Arial" pitchFamily="34" charset="0"/>
              </a:rPr>
              <a:t> also won for </a:t>
            </a:r>
            <a:r>
              <a:rPr lang="en-US" sz="900" kern="1200" dirty="0" smtClean="0">
                <a:solidFill>
                  <a:schemeClr val="tx1"/>
                </a:solidFill>
                <a:effectLst/>
                <a:latin typeface="Arial" pitchFamily="34" charset="0"/>
                <a:ea typeface="ＭＳ Ｐゴシック" charset="-128"/>
                <a:cs typeface="Arial" pitchFamily="34" charset="0"/>
              </a:rPr>
              <a:t>Best Telematics Service Provider Award</a:t>
            </a:r>
          </a:p>
          <a:p>
            <a:pPr marL="171450" marR="0" lvl="1" indent="-171450" algn="l" defTabSz="914400" rtl="0" eaLnBrk="0" fontAlgn="base" latinLnBrk="0" hangingPunct="0">
              <a:lnSpc>
                <a:spcPct val="100000"/>
              </a:lnSpc>
              <a:spcBef>
                <a:spcPts val="900"/>
              </a:spcBef>
              <a:spcAft>
                <a:spcPts val="100"/>
              </a:spcAft>
              <a:buClrTx/>
              <a:buSzTx/>
              <a:buFont typeface="Arial" pitchFamily="34" charset="0"/>
              <a:buChar char="•"/>
              <a:tabLst/>
              <a:defRPr/>
            </a:pPr>
            <a:endParaRPr lang="en-US" sz="900" kern="1200" dirty="0" smtClean="0">
              <a:solidFill>
                <a:schemeClr val="tx1"/>
              </a:solidFill>
              <a:effectLst/>
              <a:latin typeface="Arial" pitchFamily="34" charset="0"/>
              <a:ea typeface="ＭＳ Ｐゴシック" charset="-128"/>
              <a:cs typeface="Arial" pitchFamily="34" charset="0"/>
            </a:endParaRPr>
          </a:p>
          <a:p>
            <a:pPr marL="0" indent="0">
              <a:buFont typeface="Arial" pitchFamily="34" charset="0"/>
              <a:buNone/>
            </a:pPr>
            <a:r>
              <a:rPr lang="en-US" sz="900" b="1" kern="1200" dirty="0" smtClean="0">
                <a:solidFill>
                  <a:schemeClr val="tx1"/>
                </a:solidFill>
                <a:effectLst/>
                <a:latin typeface="Arial" pitchFamily="34" charset="0"/>
                <a:ea typeface="ＭＳ Ｐゴシック" charset="-128"/>
                <a:cs typeface="Arial" pitchFamily="34" charset="0"/>
              </a:rPr>
              <a:t>AWARDS:</a:t>
            </a:r>
          </a:p>
          <a:p>
            <a:pPr marL="285750" lvl="1" indent="-171450">
              <a:buFont typeface="Arial" pitchFamily="34" charset="0"/>
              <a:buChar char="•"/>
            </a:pPr>
            <a:r>
              <a:rPr lang="en-US" sz="900" kern="1200" dirty="0" smtClean="0">
                <a:solidFill>
                  <a:schemeClr val="tx1"/>
                </a:solidFill>
                <a:effectLst/>
                <a:latin typeface="Arial" pitchFamily="34" charset="0"/>
                <a:ea typeface="ＭＳ Ｐゴシック" charset="-128"/>
                <a:cs typeface="Arial" pitchFamily="34" charset="0"/>
              </a:rPr>
              <a:t>Networkfleet  - 2012 Winner - Telematics Update Awards, Best Telematics Service or Solution for Commercial Vehicle</a:t>
            </a:r>
          </a:p>
          <a:p>
            <a:pPr marL="285750" lvl="1" indent="-171450">
              <a:buFont typeface="Arial" pitchFamily="34" charset="0"/>
              <a:buChar char="•"/>
            </a:pPr>
            <a:r>
              <a:rPr lang="en-US" sz="900" kern="1200" dirty="0" smtClean="0">
                <a:solidFill>
                  <a:schemeClr val="tx1"/>
                </a:solidFill>
                <a:effectLst/>
                <a:latin typeface="Arial" pitchFamily="34" charset="0"/>
                <a:ea typeface="ＭＳ Ｐゴシック" charset="-128"/>
                <a:cs typeface="Arial" pitchFamily="34" charset="0"/>
              </a:rPr>
              <a:t>HTI -  Best Telematics Service Provider Award</a:t>
            </a:r>
          </a:p>
          <a:p>
            <a:pPr marL="285750" lvl="1" indent="-171450">
              <a:buFont typeface="Arial" pitchFamily="34" charset="0"/>
              <a:buChar char="•"/>
            </a:pPr>
            <a:r>
              <a:rPr lang="en-US" sz="900" u="sng" kern="1200" dirty="0" smtClean="0">
                <a:solidFill>
                  <a:schemeClr val="tx1"/>
                </a:solidFill>
                <a:effectLst/>
                <a:latin typeface="Arial" pitchFamily="34" charset="0"/>
                <a:ea typeface="ＭＳ Ｐゴシック" charset="-128"/>
                <a:cs typeface="Arial" pitchFamily="34" charset="0"/>
                <a:hlinkClick r:id="rId3"/>
              </a:rPr>
              <a:t>http://analysis.telematicsupdate.com/other/telematics-update-awards-2012-winners-announced</a:t>
            </a:r>
            <a:r>
              <a:rPr lang="en-US" sz="900" kern="1200" dirty="0" smtClean="0">
                <a:solidFill>
                  <a:schemeClr val="tx1"/>
                </a:solidFill>
                <a:effectLst/>
                <a:latin typeface="Arial" pitchFamily="34" charset="0"/>
                <a:ea typeface="ＭＳ Ｐゴシック" charset="-128"/>
                <a:cs typeface="Arial" pitchFamily="34" charset="0"/>
              </a:rPr>
              <a:t>   </a:t>
            </a:r>
          </a:p>
          <a:p>
            <a:endParaRPr lang="en-US" dirty="0"/>
          </a:p>
        </p:txBody>
      </p:sp>
    </p:spTree>
    <p:extLst>
      <p:ext uri="{BB962C8B-B14F-4D97-AF65-F5344CB8AC3E}">
        <p14:creationId xmlns:p14="http://schemas.microsoft.com/office/powerpoint/2010/main" xmlns="" val="205499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Now that you can see the benefits, its these benefits you communicate</a:t>
            </a:r>
            <a:r>
              <a:rPr lang="en-US" baseline="0" dirty="0" smtClean="0"/>
              <a:t> to your employees and here is how….</a:t>
            </a:r>
            <a:endParaRPr lang="en-US" dirty="0"/>
          </a:p>
        </p:txBody>
      </p:sp>
      <p:sp>
        <p:nvSpPr>
          <p:cNvPr id="4" name="Slide Number Placeholder 3"/>
          <p:cNvSpPr>
            <a:spLocks noGrp="1"/>
          </p:cNvSpPr>
          <p:nvPr>
            <p:ph type="sldNum" sz="quarter" idx="10"/>
          </p:nvPr>
        </p:nvSpPr>
        <p:spPr>
          <a:xfrm>
            <a:off x="3884613" y="8829967"/>
            <a:ext cx="2971800" cy="464820"/>
          </a:xfrm>
          <a:prstGeom prst="rect">
            <a:avLst/>
          </a:prstGeom>
        </p:spPr>
        <p:txBody>
          <a:bodyPr/>
          <a:lstStyle/>
          <a:p>
            <a:fld id="{39732F4B-0258-41A1-9FC6-84ADF7DEF7F2}" type="slidenum">
              <a:rPr lang="en-US" smtClean="0"/>
              <a:pPr/>
              <a:t>4</a:t>
            </a:fld>
            <a:endParaRPr lang="en-US" dirty="0"/>
          </a:p>
        </p:txBody>
      </p:sp>
    </p:spTree>
    <p:extLst>
      <p:ext uri="{BB962C8B-B14F-4D97-AF65-F5344CB8AC3E}">
        <p14:creationId xmlns:p14="http://schemas.microsoft.com/office/powerpoint/2010/main" xmlns="" val="69946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Chart fades up 2 secs after click</a:t>
            </a:r>
            <a:endParaRPr lang="en-US" dirty="0"/>
          </a:p>
        </p:txBody>
      </p:sp>
      <p:sp>
        <p:nvSpPr>
          <p:cNvPr id="4" name="Slide Number Placeholder 3"/>
          <p:cNvSpPr>
            <a:spLocks noGrp="1"/>
          </p:cNvSpPr>
          <p:nvPr>
            <p:ph type="sldNum" sz="quarter" idx="10"/>
          </p:nvPr>
        </p:nvSpPr>
        <p:spPr>
          <a:xfrm>
            <a:off x="3884028" y="8829675"/>
            <a:ext cx="2972421" cy="465138"/>
          </a:xfrm>
          <a:prstGeom prst="rect">
            <a:avLst/>
          </a:prstGeom>
        </p:spPr>
        <p:txBody>
          <a:bodyPr/>
          <a:lstStyle/>
          <a:p>
            <a:pPr>
              <a:defRPr/>
            </a:pPr>
            <a:fld id="{8B4DD286-9D91-47B8-AB36-ACF49B0B49B5}" type="slidenum">
              <a:rPr lang="en-US" smtClean="0"/>
              <a:pPr>
                <a:defRPr/>
              </a:pPr>
              <a:t>6</a:t>
            </a:fld>
            <a:endParaRPr lang="en-US" dirty="0"/>
          </a:p>
        </p:txBody>
      </p:sp>
    </p:spTree>
    <p:extLst>
      <p:ext uri="{BB962C8B-B14F-4D97-AF65-F5344CB8AC3E}">
        <p14:creationId xmlns:p14="http://schemas.microsoft.com/office/powerpoint/2010/main" xmlns="" val="38980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115000"/>
              </a:lnSpc>
              <a:spcAft>
                <a:spcPts val="1000"/>
              </a:spcAft>
            </a:pPr>
            <a:r>
              <a:rPr lang="en-US" sz="1200" b="1" noProof="0" dirty="0" smtClean="0">
                <a:effectLst/>
                <a:latin typeface="Calibri" panose="020F0502020204030204" pitchFamily="34" charset="0"/>
                <a:ea typeface="Calibri" panose="020F0502020204030204" pitchFamily="34" charset="0"/>
                <a:cs typeface="Times New Roman" panose="02020603050405020304" pitchFamily="18" charset="0"/>
              </a:rPr>
              <a:t>Introduction</a:t>
            </a:r>
            <a:endParaRPr lang="en-US" sz="120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200" b="1" noProof="0" dirty="0" smtClean="0">
                <a:effectLst/>
                <a:latin typeface="Calibri" panose="020F0502020204030204" pitchFamily="34" charset="0"/>
                <a:ea typeface="Calibri" panose="020F0502020204030204" pitchFamily="34" charset="0"/>
                <a:cs typeface="Times New Roman" panose="02020603050405020304" pitchFamily="18" charset="0"/>
              </a:rPr>
              <a:t>Fleet Challenges</a:t>
            </a:r>
            <a:endParaRPr lang="en-US" sz="120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200" b="1" noProof="0" dirty="0" smtClean="0">
                <a:effectLst/>
                <a:latin typeface="Calibri" panose="020F0502020204030204" pitchFamily="34" charset="0"/>
                <a:ea typeface="Calibri" panose="020F0502020204030204" pitchFamily="34" charset="0"/>
                <a:cs typeface="Times New Roman" panose="02020603050405020304" pitchFamily="18" charset="0"/>
              </a:rPr>
              <a:t>0. </a:t>
            </a:r>
            <a:r>
              <a:rPr lang="en-US" sz="1200" noProof="0" dirty="0" smtClean="0">
                <a:effectLst/>
                <a:latin typeface="Calibri" panose="020F0502020204030204" pitchFamily="34" charset="0"/>
                <a:ea typeface="Calibri" panose="020F0502020204030204" pitchFamily="34" charset="0"/>
                <a:cs typeface="Times New Roman" panose="02020603050405020304" pitchFamily="18" charset="0"/>
              </a:rPr>
              <a:t>Managing a fleet is difficult. </a:t>
            </a:r>
          </a:p>
          <a:p>
            <a:pPr>
              <a:lnSpc>
                <a:spcPct val="115000"/>
              </a:lnSpc>
              <a:spcAft>
                <a:spcPts val="1000"/>
              </a:spcAft>
            </a:pPr>
            <a:r>
              <a:rPr lang="en-US" sz="1200" b="1" noProof="0" dirty="0" smtClean="0">
                <a:effectLst/>
                <a:latin typeface="Calibri" panose="020F0502020204030204" pitchFamily="34" charset="0"/>
                <a:ea typeface="Calibri" panose="020F0502020204030204" pitchFamily="34" charset="0"/>
                <a:cs typeface="Times New Roman" panose="02020603050405020304" pitchFamily="18" charset="0"/>
              </a:rPr>
              <a:t>1. </a:t>
            </a:r>
            <a:r>
              <a:rPr lang="en-US" sz="1200" noProof="0" dirty="0" smtClean="0">
                <a:effectLst/>
                <a:latin typeface="Calibri" panose="020F0502020204030204" pitchFamily="34" charset="0"/>
                <a:ea typeface="Calibri" panose="020F0502020204030204" pitchFamily="34" charset="0"/>
                <a:cs typeface="Times New Roman" panose="02020603050405020304" pitchFamily="18" charset="0"/>
              </a:rPr>
              <a:t>Cost pressures, regulations, environmental standards, safety and liability concerns are challenging to manage when prices are rising; and there’s pressure to keep vehicles on the road. </a:t>
            </a:r>
          </a:p>
          <a:p>
            <a:pPr>
              <a:lnSpc>
                <a:spcPct val="115000"/>
              </a:lnSpc>
              <a:spcAft>
                <a:spcPts val="1000"/>
              </a:spcAft>
            </a:pPr>
            <a:r>
              <a:rPr lang="en-US" sz="1200" b="1" noProof="0" dirty="0" smtClean="0">
                <a:effectLst/>
                <a:latin typeface="Calibri" panose="020F0502020204030204" pitchFamily="34" charset="0"/>
                <a:ea typeface="Calibri" panose="020F0502020204030204" pitchFamily="34" charset="0"/>
                <a:cs typeface="Times New Roman" panose="02020603050405020304" pitchFamily="18" charset="0"/>
              </a:rPr>
              <a:t>2. </a:t>
            </a:r>
            <a:r>
              <a:rPr lang="en-US" sz="1200" noProof="0" dirty="0" smtClean="0">
                <a:effectLst/>
                <a:latin typeface="Calibri" panose="020F0502020204030204" pitchFamily="34" charset="0"/>
                <a:ea typeface="Calibri" panose="020F0502020204030204" pitchFamily="34" charset="0"/>
                <a:cs typeface="Times New Roman" panose="02020603050405020304" pitchFamily="18" charset="0"/>
              </a:rPr>
              <a:t>Without deep insight into your fleet, you are trying to save dollars, and manage drivers with little insight into what actually happens when vehicles are driven</a:t>
            </a:r>
          </a:p>
          <a:p>
            <a:pPr>
              <a:lnSpc>
                <a:spcPct val="115000"/>
              </a:lnSpc>
              <a:spcAft>
                <a:spcPts val="1000"/>
              </a:spcAft>
            </a:pPr>
            <a:r>
              <a:rPr lang="en-US" sz="1200" b="1" noProof="0" dirty="0" smtClean="0">
                <a:effectLst/>
                <a:latin typeface="Calibri" panose="020F0502020204030204" pitchFamily="34" charset="0"/>
                <a:ea typeface="Calibri" panose="020F0502020204030204" pitchFamily="34" charset="0"/>
                <a:cs typeface="Times New Roman" panose="02020603050405020304" pitchFamily="18" charset="0"/>
              </a:rPr>
              <a:t>3. </a:t>
            </a:r>
            <a:r>
              <a:rPr lang="en-US" sz="1200" b="0" noProof="0" dirty="0" smtClean="0">
                <a:effectLst/>
                <a:latin typeface="Calibri" panose="020F0502020204030204" pitchFamily="34" charset="0"/>
                <a:ea typeface="Calibri" panose="020F0502020204030204" pitchFamily="34" charset="0"/>
                <a:cs typeface="Times New Roman" panose="02020603050405020304" pitchFamily="18" charset="0"/>
              </a:rPr>
              <a:t>But with accurate</a:t>
            </a:r>
            <a:r>
              <a:rPr lang="en-US" sz="1200" b="0" baseline="0" noProof="0" dirty="0" smtClean="0">
                <a:effectLst/>
                <a:latin typeface="Calibri" panose="020F0502020204030204" pitchFamily="34" charset="0"/>
                <a:ea typeface="Calibri" panose="020F0502020204030204" pitchFamily="34" charset="0"/>
                <a:cs typeface="Times New Roman" panose="02020603050405020304" pitchFamily="18" charset="0"/>
              </a:rPr>
              <a:t> fleet information you can make the decisions that allow you to reduce the cost of your fleet, lower the environmental impact, improve the safety of your drivers and ensure your fleet is compliant.</a:t>
            </a:r>
            <a:endParaRPr lang="en-US" sz="1200" b="1"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a:xfrm>
            <a:off x="3884613" y="8829967"/>
            <a:ext cx="2971800" cy="464820"/>
          </a:xfrm>
          <a:prstGeom prst="rect">
            <a:avLst/>
          </a:prstGeom>
        </p:spPr>
        <p:txBody>
          <a:bodyPr/>
          <a:lstStyle/>
          <a:p>
            <a:pPr>
              <a:defRPr/>
            </a:pPr>
            <a:fld id="{FAEFF861-0F98-40B0-B695-D8A06EC10A32}"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xmlns="" val="2375196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000"/>
              </a:spcBef>
              <a:spcAft>
                <a:spcPts val="0"/>
              </a:spcAft>
            </a:pPr>
            <a:r>
              <a:rPr lang="en-US" sz="1600" b="1" noProof="0" dirty="0" smtClean="0">
                <a:solidFill>
                  <a:srgbClr val="1F497D"/>
                </a:solidFill>
                <a:effectLst/>
                <a:latin typeface="Cambria"/>
                <a:ea typeface="Times New Roman"/>
                <a:cs typeface="Times New Roman"/>
              </a:rPr>
              <a:t>Vehicle Location Mapping</a:t>
            </a:r>
          </a:p>
          <a:p>
            <a:pPr>
              <a:lnSpc>
                <a:spcPct val="115000"/>
              </a:lnSpc>
              <a:spcAft>
                <a:spcPts val="0"/>
              </a:spcAft>
            </a:pPr>
            <a:r>
              <a:rPr lang="en-US" sz="1200" b="1" noProof="0" dirty="0" smtClean="0">
                <a:solidFill>
                  <a:srgbClr val="000000"/>
                </a:solidFill>
                <a:effectLst/>
                <a:latin typeface="Cambria"/>
                <a:ea typeface="Times New Roman"/>
                <a:cs typeface="Times New Roman"/>
              </a:rPr>
              <a:t>0. </a:t>
            </a:r>
            <a:r>
              <a:rPr lang="en-US" sz="1200" b="0" noProof="0" dirty="0" smtClean="0">
                <a:solidFill>
                  <a:srgbClr val="000000"/>
                </a:solidFill>
                <a:effectLst/>
                <a:latin typeface="Cambria"/>
                <a:ea typeface="Times New Roman"/>
                <a:cs typeface="Times New Roman"/>
              </a:rPr>
              <a:t>With Networkfleet, it's easy to see where fleet vehicles are, and where they have been</a:t>
            </a:r>
          </a:p>
          <a:p>
            <a:pPr>
              <a:lnSpc>
                <a:spcPct val="115000"/>
              </a:lnSpc>
              <a:spcAft>
                <a:spcPts val="0"/>
              </a:spcAft>
            </a:pPr>
            <a:r>
              <a:rPr lang="en-US" sz="1200" b="1" noProof="0" dirty="0" smtClean="0">
                <a:solidFill>
                  <a:srgbClr val="000000"/>
                </a:solidFill>
                <a:effectLst/>
                <a:latin typeface="Cambria"/>
                <a:ea typeface="Times New Roman"/>
                <a:cs typeface="Times New Roman"/>
              </a:rPr>
              <a:t>1. </a:t>
            </a:r>
            <a:r>
              <a:rPr lang="en-US" sz="1200" b="0" noProof="0" dirty="0" smtClean="0">
                <a:solidFill>
                  <a:srgbClr val="000000"/>
                </a:solidFill>
                <a:effectLst/>
                <a:latin typeface="Cambria"/>
                <a:ea typeface="Times New Roman"/>
                <a:cs typeface="Times New Roman"/>
              </a:rPr>
              <a:t>In</a:t>
            </a:r>
            <a:r>
              <a:rPr lang="en-US" sz="1200" b="1" noProof="0" dirty="0" smtClean="0">
                <a:solidFill>
                  <a:srgbClr val="000000"/>
                </a:solidFill>
                <a:effectLst/>
                <a:latin typeface="Cambria"/>
                <a:ea typeface="Times New Roman"/>
                <a:cs typeface="Times New Roman"/>
              </a:rPr>
              <a:t> </a:t>
            </a:r>
            <a:r>
              <a:rPr lang="en-US" sz="1200" b="0" noProof="0" dirty="0" smtClean="0">
                <a:solidFill>
                  <a:srgbClr val="000000"/>
                </a:solidFill>
                <a:effectLst/>
                <a:latin typeface="Cambria"/>
                <a:ea typeface="Times New Roman"/>
                <a:cs typeface="Times New Roman"/>
              </a:rPr>
              <a:t>r</a:t>
            </a:r>
            <a:r>
              <a:rPr lang="en-US" sz="1200" noProof="0" dirty="0" smtClean="0">
                <a:solidFill>
                  <a:srgbClr val="000000"/>
                </a:solidFill>
                <a:effectLst/>
                <a:latin typeface="Cambria"/>
                <a:ea typeface="Times New Roman"/>
                <a:cs typeface="Times New Roman"/>
              </a:rPr>
              <a:t>eal-time and historic GPS location</a:t>
            </a:r>
          </a:p>
          <a:p>
            <a:pPr>
              <a:lnSpc>
                <a:spcPct val="115000"/>
              </a:lnSpc>
              <a:spcAft>
                <a:spcPts val="0"/>
              </a:spcAft>
            </a:pPr>
            <a:r>
              <a:rPr lang="en-US" sz="1200" b="1" noProof="0" dirty="0" smtClean="0">
                <a:solidFill>
                  <a:srgbClr val="000000"/>
                </a:solidFill>
                <a:effectLst/>
                <a:latin typeface="Cambria"/>
                <a:ea typeface="Times New Roman"/>
                <a:cs typeface="Times New Roman"/>
              </a:rPr>
              <a:t>2. </a:t>
            </a:r>
            <a:r>
              <a:rPr lang="en-US" sz="1200" noProof="0" dirty="0" smtClean="0">
                <a:solidFill>
                  <a:srgbClr val="000000"/>
                </a:solidFill>
                <a:effectLst/>
                <a:latin typeface="Cambria"/>
                <a:ea typeface="Times New Roman"/>
                <a:cs typeface="Times New Roman"/>
              </a:rPr>
              <a:t>With vehicle updates happening every 2 minutes</a:t>
            </a:r>
          </a:p>
          <a:p>
            <a:pPr>
              <a:lnSpc>
                <a:spcPct val="115000"/>
              </a:lnSpc>
              <a:spcAft>
                <a:spcPts val="0"/>
              </a:spcAft>
            </a:pPr>
            <a:r>
              <a:rPr lang="en-US" sz="1200" b="1" noProof="0" dirty="0" smtClean="0">
                <a:solidFill>
                  <a:srgbClr val="000000"/>
                </a:solidFill>
                <a:effectLst/>
                <a:latin typeface="Cambria"/>
                <a:ea typeface="Times New Roman"/>
                <a:cs typeface="Times New Roman"/>
              </a:rPr>
              <a:t>3. </a:t>
            </a:r>
            <a:r>
              <a:rPr lang="en-US" sz="1200" b="0" noProof="0" dirty="0" smtClean="0">
                <a:solidFill>
                  <a:srgbClr val="000000"/>
                </a:solidFill>
                <a:effectLst/>
                <a:latin typeface="Cambria"/>
                <a:ea typeface="Times New Roman"/>
                <a:cs typeface="Times New Roman"/>
              </a:rPr>
              <a:t>This makes it e</a:t>
            </a:r>
            <a:r>
              <a:rPr lang="en-US" sz="1200" noProof="0" dirty="0" smtClean="0">
                <a:solidFill>
                  <a:srgbClr val="000000"/>
                </a:solidFill>
                <a:effectLst/>
                <a:latin typeface="Cambria"/>
                <a:ea typeface="Times New Roman"/>
                <a:cs typeface="Times New Roman"/>
              </a:rPr>
              <a:t>asy to find vehicles closest to any given location</a:t>
            </a:r>
          </a:p>
          <a:p>
            <a:pPr>
              <a:lnSpc>
                <a:spcPct val="115000"/>
              </a:lnSpc>
              <a:spcAft>
                <a:spcPts val="0"/>
              </a:spcAft>
            </a:pPr>
            <a:r>
              <a:rPr lang="en-US" sz="1200" b="1" noProof="0" dirty="0" smtClean="0">
                <a:solidFill>
                  <a:srgbClr val="000000"/>
                </a:solidFill>
                <a:effectLst/>
                <a:latin typeface="Cambria"/>
                <a:ea typeface="Times New Roman"/>
                <a:cs typeface="Times New Roman"/>
              </a:rPr>
              <a:t>4. </a:t>
            </a:r>
            <a:r>
              <a:rPr lang="en-US" sz="1200" b="0" noProof="0" dirty="0" smtClean="0">
                <a:solidFill>
                  <a:srgbClr val="000000"/>
                </a:solidFill>
                <a:effectLst/>
                <a:latin typeface="Cambria"/>
                <a:ea typeface="Times New Roman"/>
                <a:cs typeface="Times New Roman"/>
              </a:rPr>
              <a:t>And to provide d</a:t>
            </a:r>
            <a:r>
              <a:rPr lang="en-US" sz="1200" noProof="0" dirty="0" smtClean="0">
                <a:solidFill>
                  <a:srgbClr val="000000"/>
                </a:solidFill>
                <a:effectLst/>
                <a:latin typeface="Cambria"/>
                <a:ea typeface="Times New Roman"/>
                <a:cs typeface="Times New Roman"/>
              </a:rPr>
              <a:t>riving directions from anywhere</a:t>
            </a:r>
            <a:r>
              <a:rPr lang="en-US" sz="1200" baseline="0" noProof="0" dirty="0" smtClean="0">
                <a:solidFill>
                  <a:srgbClr val="000000"/>
                </a:solidFill>
                <a:effectLst/>
                <a:latin typeface="Cambria"/>
                <a:ea typeface="Times New Roman"/>
                <a:cs typeface="Times New Roman"/>
              </a:rPr>
              <a:t> with </a:t>
            </a:r>
            <a:r>
              <a:rPr lang="en-US" sz="1200" noProof="0" dirty="0" smtClean="0">
                <a:solidFill>
                  <a:srgbClr val="000000"/>
                </a:solidFill>
                <a:effectLst/>
                <a:latin typeface="Cambria"/>
                <a:ea typeface="Times New Roman"/>
                <a:cs typeface="Times New Roman"/>
              </a:rPr>
              <a:t>Seamless coverage of North America </a:t>
            </a:r>
            <a:r>
              <a:rPr lang="en-US" sz="1200" i="1" noProof="0" dirty="0" smtClean="0">
                <a:solidFill>
                  <a:srgbClr val="000000"/>
                </a:solidFill>
                <a:effectLst/>
                <a:latin typeface="Cambria"/>
                <a:ea typeface="Times New Roman"/>
                <a:cs typeface="Times New Roman"/>
              </a:rPr>
              <a:t>[maps cover US and Canada]</a:t>
            </a:r>
          </a:p>
          <a:p>
            <a:endParaRPr lang="en-US" noProof="0" dirty="0"/>
          </a:p>
        </p:txBody>
      </p:sp>
      <p:sp>
        <p:nvSpPr>
          <p:cNvPr id="4" name="Slide Number Placeholder 3"/>
          <p:cNvSpPr>
            <a:spLocks noGrp="1"/>
          </p:cNvSpPr>
          <p:nvPr>
            <p:ph type="sldNum" sz="quarter" idx="10"/>
          </p:nvPr>
        </p:nvSpPr>
        <p:spPr>
          <a:xfrm>
            <a:off x="3884613" y="8829967"/>
            <a:ext cx="2971800" cy="464820"/>
          </a:xfrm>
          <a:prstGeom prst="rect">
            <a:avLst/>
          </a:prstGeom>
        </p:spPr>
        <p:txBody>
          <a:bodyPr/>
          <a:lstStyle/>
          <a:p>
            <a:pPr>
              <a:defRPr/>
            </a:pPr>
            <a:fld id="{FAEFF861-0F98-40B0-B695-D8A06EC10A32}" type="slidenum">
              <a:rPr lang="en-US" smtClean="0"/>
              <a:pPr>
                <a:defRPr/>
              </a:pPr>
              <a:t>8</a:t>
            </a:fld>
            <a:endParaRPr lang="en-US" dirty="0"/>
          </a:p>
        </p:txBody>
      </p:sp>
    </p:spTree>
    <p:extLst>
      <p:ext uri="{BB962C8B-B14F-4D97-AF65-F5344CB8AC3E}">
        <p14:creationId xmlns:p14="http://schemas.microsoft.com/office/powerpoint/2010/main" xmlns="" val="262403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000"/>
              </a:spcBef>
              <a:spcAft>
                <a:spcPts val="0"/>
              </a:spcAft>
            </a:pPr>
            <a:r>
              <a:rPr lang="en-US" sz="1600" b="1" noProof="0" dirty="0" smtClean="0">
                <a:solidFill>
                  <a:srgbClr val="1F497D"/>
                </a:solidFill>
                <a:effectLst/>
                <a:latin typeface="Cambria"/>
                <a:ea typeface="Times New Roman"/>
                <a:cs typeface="Times New Roman"/>
              </a:rPr>
              <a:t>Remote Vehicle Diagnostics</a:t>
            </a:r>
          </a:p>
          <a:p>
            <a:pPr>
              <a:lnSpc>
                <a:spcPct val="115000"/>
              </a:lnSpc>
              <a:spcAft>
                <a:spcPts val="0"/>
              </a:spcAft>
            </a:pPr>
            <a:r>
              <a:rPr lang="en-US" sz="1200" b="1" noProof="0" dirty="0" smtClean="0">
                <a:solidFill>
                  <a:srgbClr val="000000"/>
                </a:solidFill>
                <a:effectLst/>
                <a:latin typeface="Cambria"/>
                <a:ea typeface="Times New Roman"/>
                <a:cs typeface="Times New Roman"/>
              </a:rPr>
              <a:t>0. </a:t>
            </a:r>
            <a:r>
              <a:rPr lang="en-US" sz="1200" b="0" noProof="0" dirty="0" smtClean="0">
                <a:solidFill>
                  <a:srgbClr val="000000"/>
                </a:solidFill>
                <a:effectLst/>
                <a:latin typeface="Cambria"/>
                <a:ea typeface="Times New Roman"/>
                <a:cs typeface="Times New Roman"/>
              </a:rPr>
              <a:t>With the</a:t>
            </a:r>
            <a:r>
              <a:rPr lang="en-US" sz="1200" b="0" baseline="0" noProof="0" dirty="0" smtClean="0">
                <a:solidFill>
                  <a:srgbClr val="000000"/>
                </a:solidFill>
                <a:effectLst/>
                <a:latin typeface="Cambria"/>
                <a:ea typeface="Times New Roman"/>
                <a:cs typeface="Times New Roman"/>
              </a:rPr>
              <a:t> </a:t>
            </a:r>
            <a:r>
              <a:rPr lang="en-US" sz="1200" b="0" noProof="0" dirty="0" smtClean="0">
                <a:solidFill>
                  <a:srgbClr val="000000"/>
                </a:solidFill>
                <a:effectLst/>
                <a:latin typeface="Cambria"/>
                <a:ea typeface="Times New Roman"/>
                <a:cs typeface="Times New Roman"/>
              </a:rPr>
              <a:t>Networkfleet telematics</a:t>
            </a:r>
            <a:r>
              <a:rPr lang="en-US" sz="1200" b="0" baseline="0" noProof="0" dirty="0" smtClean="0">
                <a:solidFill>
                  <a:srgbClr val="000000"/>
                </a:solidFill>
                <a:effectLst/>
                <a:latin typeface="Cambria"/>
                <a:ea typeface="Times New Roman"/>
                <a:cs typeface="Times New Roman"/>
              </a:rPr>
              <a:t> solution you get access to:</a:t>
            </a:r>
            <a:r>
              <a:rPr lang="en-US" sz="1200" b="0" noProof="0" dirty="0" smtClean="0">
                <a:solidFill>
                  <a:srgbClr val="000000"/>
                </a:solidFill>
                <a:effectLst/>
                <a:latin typeface="Cambria"/>
                <a:ea typeface="Times New Roman"/>
                <a:cs typeface="Times New Roman"/>
              </a:rPr>
              <a:t> </a:t>
            </a:r>
          </a:p>
          <a:p>
            <a:pPr marL="0" indent="0">
              <a:lnSpc>
                <a:spcPct val="115000"/>
              </a:lnSpc>
              <a:spcAft>
                <a:spcPts val="0"/>
              </a:spcAft>
              <a:buNone/>
            </a:pPr>
            <a:r>
              <a:rPr lang="en-US" sz="1200" b="1" noProof="0" dirty="0" smtClean="0">
                <a:solidFill>
                  <a:srgbClr val="000000"/>
                </a:solidFill>
                <a:effectLst/>
                <a:latin typeface="Cambria"/>
                <a:ea typeface="Times New Roman"/>
                <a:cs typeface="Times New Roman"/>
              </a:rPr>
              <a:t>1. </a:t>
            </a:r>
            <a:r>
              <a:rPr lang="en-US" sz="1200" b="0" noProof="0" dirty="0" smtClean="0">
                <a:solidFill>
                  <a:srgbClr val="000000"/>
                </a:solidFill>
                <a:effectLst/>
                <a:latin typeface="Cambria"/>
                <a:ea typeface="Times New Roman"/>
                <a:cs typeface="Times New Roman"/>
              </a:rPr>
              <a:t>Remote vehicle diagnostics, </a:t>
            </a:r>
          </a:p>
          <a:p>
            <a:pPr marL="0" indent="0">
              <a:lnSpc>
                <a:spcPct val="115000"/>
              </a:lnSpc>
              <a:spcAft>
                <a:spcPts val="0"/>
              </a:spcAft>
              <a:buNone/>
            </a:pPr>
            <a:r>
              <a:rPr lang="en-US" sz="1200" b="1" noProof="0" dirty="0" smtClean="0">
                <a:solidFill>
                  <a:srgbClr val="000000"/>
                </a:solidFill>
                <a:effectLst/>
                <a:latin typeface="Cambria"/>
                <a:ea typeface="Times New Roman"/>
                <a:cs typeface="Times New Roman"/>
              </a:rPr>
              <a:t>2. </a:t>
            </a:r>
            <a:r>
              <a:rPr lang="en-US" sz="1200" b="0" noProof="0" dirty="0" smtClean="0">
                <a:solidFill>
                  <a:srgbClr val="000000"/>
                </a:solidFill>
                <a:effectLst/>
                <a:latin typeface="Cambria"/>
                <a:ea typeface="Times New Roman"/>
                <a:cs typeface="Times New Roman"/>
              </a:rPr>
              <a:t>Which provide diagnostic</a:t>
            </a:r>
            <a:r>
              <a:rPr lang="en-US" sz="1200" b="0" baseline="0" noProof="0" dirty="0" smtClean="0">
                <a:solidFill>
                  <a:srgbClr val="000000"/>
                </a:solidFill>
                <a:effectLst/>
                <a:latin typeface="Cambria"/>
                <a:ea typeface="Times New Roman"/>
                <a:cs typeface="Times New Roman"/>
              </a:rPr>
              <a:t> information concerning the vehicle</a:t>
            </a:r>
          </a:p>
          <a:p>
            <a:pPr marL="0" indent="0">
              <a:lnSpc>
                <a:spcPct val="115000"/>
              </a:lnSpc>
              <a:spcAft>
                <a:spcPts val="0"/>
              </a:spcAft>
              <a:buNone/>
            </a:pPr>
            <a:r>
              <a:rPr lang="en-US" sz="1200" b="1" baseline="0" noProof="0" dirty="0" smtClean="0">
                <a:solidFill>
                  <a:srgbClr val="000000"/>
                </a:solidFill>
                <a:effectLst/>
                <a:latin typeface="Cambria"/>
                <a:ea typeface="Times New Roman"/>
                <a:cs typeface="Times New Roman"/>
              </a:rPr>
              <a:t>3. </a:t>
            </a:r>
            <a:r>
              <a:rPr lang="en-US" sz="1200" b="0" baseline="0" noProof="0" dirty="0" smtClean="0">
                <a:solidFill>
                  <a:srgbClr val="000000"/>
                </a:solidFill>
                <a:effectLst/>
                <a:latin typeface="Cambria"/>
                <a:ea typeface="Times New Roman"/>
                <a:cs typeface="Times New Roman"/>
              </a:rPr>
              <a:t>This information is communicated through the secure wireless network</a:t>
            </a:r>
            <a:endParaRPr lang="en-US" sz="1200" b="0" noProof="0" dirty="0" smtClean="0">
              <a:solidFill>
                <a:srgbClr val="000000"/>
              </a:solidFill>
              <a:effectLst/>
              <a:latin typeface="Cambria"/>
              <a:ea typeface="Times New Roman"/>
              <a:cs typeface="Times New Roman"/>
            </a:endParaRPr>
          </a:p>
          <a:p>
            <a:pPr marL="0" indent="0">
              <a:lnSpc>
                <a:spcPct val="115000"/>
              </a:lnSpc>
              <a:spcAft>
                <a:spcPts val="0"/>
              </a:spcAft>
              <a:buNone/>
            </a:pPr>
            <a:r>
              <a:rPr lang="en-US" sz="1200" b="1" noProof="0" dirty="0" smtClean="0">
                <a:solidFill>
                  <a:srgbClr val="000000"/>
                </a:solidFill>
                <a:effectLst/>
                <a:latin typeface="Cambria"/>
                <a:ea typeface="Times New Roman"/>
                <a:cs typeface="Times New Roman"/>
              </a:rPr>
              <a:t>4.</a:t>
            </a:r>
            <a:r>
              <a:rPr lang="en-US" sz="1200" b="1" baseline="0" noProof="0" dirty="0" smtClean="0">
                <a:solidFill>
                  <a:srgbClr val="000000"/>
                </a:solidFill>
                <a:effectLst/>
                <a:latin typeface="Cambria"/>
                <a:ea typeface="Times New Roman"/>
                <a:cs typeface="Times New Roman"/>
              </a:rPr>
              <a:t> </a:t>
            </a:r>
            <a:r>
              <a:rPr lang="en-US" sz="1200" b="0" noProof="0" dirty="0" smtClean="0">
                <a:solidFill>
                  <a:srgbClr val="000000"/>
                </a:solidFill>
                <a:effectLst/>
                <a:latin typeface="Cambria"/>
                <a:ea typeface="Times New Roman"/>
                <a:cs typeface="Times New Roman"/>
              </a:rPr>
              <a:t>So you can proactively address vehicle problems before they create operational issues</a:t>
            </a:r>
          </a:p>
          <a:p>
            <a:pPr marL="914400">
              <a:lnSpc>
                <a:spcPct val="115000"/>
              </a:lnSpc>
              <a:spcAft>
                <a:spcPts val="0"/>
              </a:spcAft>
            </a:pPr>
            <a:endParaRPr lang="en-US" sz="1200" noProof="0" dirty="0" smtClean="0">
              <a:solidFill>
                <a:srgbClr val="000000"/>
              </a:solidFill>
              <a:effectLst/>
              <a:latin typeface="Cambria"/>
              <a:ea typeface="Times New Roman"/>
              <a:cs typeface="Times New Roman"/>
            </a:endParaRPr>
          </a:p>
          <a:p>
            <a:pPr marL="914400">
              <a:lnSpc>
                <a:spcPct val="115000"/>
              </a:lnSpc>
              <a:spcAft>
                <a:spcPts val="0"/>
              </a:spcAft>
            </a:pPr>
            <a:r>
              <a:rPr lang="en-US" sz="1200" i="1" noProof="0" dirty="0" smtClean="0">
                <a:solidFill>
                  <a:srgbClr val="000000"/>
                </a:solidFill>
                <a:effectLst/>
                <a:latin typeface="Cambria"/>
                <a:ea typeface="Times New Roman"/>
                <a:cs typeface="Times New Roman"/>
              </a:rPr>
              <a:t>[Proactively address vehicle problems</a:t>
            </a:r>
          </a:p>
          <a:p>
            <a:pPr marL="914400">
              <a:lnSpc>
                <a:spcPct val="115000"/>
              </a:lnSpc>
              <a:spcAft>
                <a:spcPts val="0"/>
              </a:spcAft>
            </a:pPr>
            <a:r>
              <a:rPr lang="en-US" sz="1200" i="1" noProof="0" dirty="0" smtClean="0">
                <a:solidFill>
                  <a:srgbClr val="000000"/>
                </a:solidFill>
                <a:effectLst/>
                <a:latin typeface="Cambria"/>
                <a:ea typeface="Times New Roman"/>
                <a:cs typeface="Times New Roman"/>
              </a:rPr>
              <a:t>Identify problems early</a:t>
            </a:r>
          </a:p>
          <a:p>
            <a:pPr>
              <a:lnSpc>
                <a:spcPct val="115000"/>
              </a:lnSpc>
              <a:spcAft>
                <a:spcPts val="0"/>
              </a:spcAft>
            </a:pPr>
            <a:r>
              <a:rPr lang="en-US" sz="1200" i="1" noProof="0" dirty="0" smtClean="0">
                <a:solidFill>
                  <a:srgbClr val="000000"/>
                </a:solidFill>
                <a:effectLst/>
                <a:latin typeface="Cambria"/>
                <a:ea typeface="Times New Roman"/>
                <a:cs typeface="Times New Roman"/>
              </a:rPr>
              <a:t>This helps fleet vehicles to be maintained for less, to last longer (cost savings), and to run more reliably (customer service and safety).</a:t>
            </a:r>
          </a:p>
          <a:p>
            <a:pPr>
              <a:lnSpc>
                <a:spcPct val="115000"/>
              </a:lnSpc>
              <a:spcAft>
                <a:spcPts val="0"/>
              </a:spcAft>
            </a:pPr>
            <a:r>
              <a:rPr lang="en-US" sz="1200" i="1" noProof="0" dirty="0" smtClean="0">
                <a:solidFill>
                  <a:srgbClr val="000000"/>
                </a:solidFill>
                <a:effectLst/>
                <a:latin typeface="Cambria"/>
                <a:ea typeface="Times New Roman"/>
                <a:cs typeface="Times New Roman"/>
              </a:rPr>
              <a:t>Remote vehicle diagnostics (5500 product line only)</a:t>
            </a:r>
          </a:p>
          <a:p>
            <a:pPr marL="914400">
              <a:lnSpc>
                <a:spcPct val="115000"/>
              </a:lnSpc>
              <a:spcAft>
                <a:spcPts val="0"/>
              </a:spcAft>
            </a:pPr>
            <a:r>
              <a:rPr lang="en-US" sz="1200" i="1" noProof="0" dirty="0" smtClean="0">
                <a:solidFill>
                  <a:srgbClr val="000000"/>
                </a:solidFill>
                <a:effectLst/>
                <a:latin typeface="Cambria"/>
                <a:ea typeface="Times New Roman"/>
                <a:cs typeface="Times New Roman"/>
              </a:rPr>
              <a:t>Patented diagnostic technology from light to heavy duty units</a:t>
            </a:r>
          </a:p>
          <a:p>
            <a:pPr marL="914400">
              <a:lnSpc>
                <a:spcPct val="115000"/>
              </a:lnSpc>
              <a:spcAft>
                <a:spcPts val="0"/>
              </a:spcAft>
            </a:pPr>
            <a:r>
              <a:rPr lang="en-US" sz="1200" i="1" noProof="0" dirty="0" smtClean="0">
                <a:solidFill>
                  <a:srgbClr val="000000"/>
                </a:solidFill>
                <a:effectLst/>
                <a:latin typeface="Cambria"/>
                <a:ea typeface="Times New Roman"/>
                <a:cs typeface="Times New Roman"/>
              </a:rPr>
              <a:t>DTC alerts via email</a:t>
            </a:r>
          </a:p>
          <a:p>
            <a:pPr marL="914400">
              <a:lnSpc>
                <a:spcPct val="115000"/>
              </a:lnSpc>
              <a:spcAft>
                <a:spcPts val="0"/>
              </a:spcAft>
            </a:pPr>
            <a:r>
              <a:rPr lang="en-US" sz="1200" i="1" noProof="0" dirty="0" smtClean="0">
                <a:solidFill>
                  <a:srgbClr val="000000"/>
                </a:solidFill>
                <a:effectLst/>
                <a:latin typeface="Cambria"/>
                <a:ea typeface="Times New Roman"/>
                <a:cs typeface="Times New Roman"/>
              </a:rPr>
              <a:t>Scheduled maintenance reminders</a:t>
            </a:r>
          </a:p>
          <a:p>
            <a:pPr marL="914400">
              <a:lnSpc>
                <a:spcPct val="115000"/>
              </a:lnSpc>
              <a:spcAft>
                <a:spcPts val="0"/>
              </a:spcAft>
            </a:pPr>
            <a:r>
              <a:rPr lang="en-US" sz="1200" i="1" noProof="0" dirty="0" smtClean="0">
                <a:solidFill>
                  <a:srgbClr val="000000"/>
                </a:solidFill>
                <a:effectLst/>
                <a:latin typeface="Cambria"/>
                <a:ea typeface="Times New Roman"/>
                <a:cs typeface="Times New Roman"/>
              </a:rPr>
              <a:t>Recall information from National Highway Transportation and Safety Administration]</a:t>
            </a:r>
          </a:p>
          <a:p>
            <a:endParaRPr lang="en-US" noProof="0" dirty="0"/>
          </a:p>
        </p:txBody>
      </p:sp>
      <p:sp>
        <p:nvSpPr>
          <p:cNvPr id="4" name="Slide Number Placeholder 3"/>
          <p:cNvSpPr>
            <a:spLocks noGrp="1"/>
          </p:cNvSpPr>
          <p:nvPr>
            <p:ph type="sldNum" sz="quarter" idx="10"/>
          </p:nvPr>
        </p:nvSpPr>
        <p:spPr>
          <a:xfrm>
            <a:off x="3884613" y="8829967"/>
            <a:ext cx="2971800" cy="464820"/>
          </a:xfrm>
          <a:prstGeom prst="rect">
            <a:avLst/>
          </a:prstGeom>
        </p:spPr>
        <p:txBody>
          <a:bodyPr/>
          <a:lstStyle/>
          <a:p>
            <a:pPr>
              <a:defRPr/>
            </a:pPr>
            <a:fld id="{FAEFF861-0F98-40B0-B695-D8A06EC10A32}" type="slidenum">
              <a:rPr lang="en-US" smtClean="0"/>
              <a:pPr>
                <a:defRPr/>
              </a:pPr>
              <a:t>9</a:t>
            </a:fld>
            <a:endParaRPr lang="en-US" dirty="0"/>
          </a:p>
        </p:txBody>
      </p:sp>
    </p:spTree>
    <p:extLst>
      <p:ext uri="{BB962C8B-B14F-4D97-AF65-F5344CB8AC3E}">
        <p14:creationId xmlns:p14="http://schemas.microsoft.com/office/powerpoint/2010/main" xmlns="" val="4022054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smtClean="0"/>
              <a:t>Why Networkfleet?</a:t>
            </a:r>
            <a:r>
              <a:rPr lang="en-US" noProof="0" dirty="0" smtClean="0"/>
              <a:t>  </a:t>
            </a:r>
            <a:endParaRPr lang="en-US" b="1" noProof="0" dirty="0" smtClean="0"/>
          </a:p>
          <a:p>
            <a:r>
              <a:rPr lang="en-US" b="1" noProof="0" dirty="0" smtClean="0"/>
              <a:t> </a:t>
            </a:r>
          </a:p>
          <a:p>
            <a:pPr lvl="0"/>
            <a:r>
              <a:rPr lang="en-US" sz="900" b="1" kern="1200" dirty="0" smtClean="0">
                <a:solidFill>
                  <a:schemeClr val="tx1"/>
                </a:solidFill>
                <a:effectLst/>
                <a:latin typeface="Arial" pitchFamily="34" charset="0"/>
                <a:ea typeface="ＭＳ Ｐゴシック" charset="-128"/>
                <a:cs typeface="Arial" pitchFamily="34" charset="0"/>
              </a:rPr>
              <a:t>1. </a:t>
            </a:r>
            <a:r>
              <a:rPr lang="en-US" sz="900" kern="1200" dirty="0" smtClean="0">
                <a:solidFill>
                  <a:schemeClr val="tx1"/>
                </a:solidFill>
                <a:effectLst/>
                <a:latin typeface="Arial" pitchFamily="34" charset="0"/>
                <a:ea typeface="ＭＳ Ｐゴシック" charset="-128"/>
                <a:cs typeface="Arial" pitchFamily="34" charset="0"/>
              </a:rPr>
              <a:t>Customer Support - we’ll ensure you get return on your investment by supporting your implementation from start to finish and offering regular trainings to keep you abreast of the latest new features.</a:t>
            </a:r>
            <a:endParaRPr lang="en-GB" sz="900" kern="1200" dirty="0" smtClean="0">
              <a:solidFill>
                <a:schemeClr val="tx1"/>
              </a:solidFill>
              <a:effectLst/>
              <a:latin typeface="Arial" pitchFamily="34" charset="0"/>
              <a:ea typeface="ＭＳ Ｐゴシック" charset="-128"/>
              <a:cs typeface="Arial" pitchFamily="34" charset="0"/>
            </a:endParaRPr>
          </a:p>
          <a:p>
            <a:r>
              <a:rPr lang="en-US" sz="900" kern="1200" dirty="0" smtClean="0">
                <a:solidFill>
                  <a:schemeClr val="tx1"/>
                </a:solidFill>
                <a:effectLst/>
                <a:latin typeface="Arial" pitchFamily="34" charset="0"/>
                <a:ea typeface="ＭＳ Ｐゴシック" charset="-128"/>
                <a:cs typeface="Arial" pitchFamily="34" charset="0"/>
              </a:rPr>
              <a:t>  </a:t>
            </a:r>
            <a:endParaRPr lang="en-GB" sz="900" kern="1200" dirty="0" smtClean="0">
              <a:solidFill>
                <a:schemeClr val="tx1"/>
              </a:solidFill>
              <a:effectLst/>
              <a:latin typeface="Arial" pitchFamily="34" charset="0"/>
              <a:ea typeface="ＭＳ Ｐゴシック" charset="-128"/>
              <a:cs typeface="Arial" pitchFamily="34" charset="0"/>
            </a:endParaRPr>
          </a:p>
          <a:p>
            <a:pPr lvl="0"/>
            <a:r>
              <a:rPr lang="en-US" sz="900" b="1" kern="1200" dirty="0" smtClean="0">
                <a:solidFill>
                  <a:schemeClr val="tx1"/>
                </a:solidFill>
                <a:effectLst/>
                <a:latin typeface="Arial" pitchFamily="34" charset="0"/>
                <a:ea typeface="ＭＳ Ｐゴシック" charset="-128"/>
                <a:cs typeface="Arial" pitchFamily="34" charset="0"/>
              </a:rPr>
              <a:t>2. </a:t>
            </a:r>
            <a:r>
              <a:rPr lang="en-US" sz="900" kern="1200" dirty="0" smtClean="0">
                <a:solidFill>
                  <a:schemeClr val="tx1"/>
                </a:solidFill>
                <a:effectLst/>
                <a:latin typeface="Arial" pitchFamily="34" charset="0"/>
                <a:ea typeface="ＭＳ Ｐゴシック" charset="-128"/>
                <a:cs typeface="Arial" pitchFamily="34" charset="0"/>
              </a:rPr>
              <a:t>Ease of Use – our web-based application provides secure access to your fleet 24/7, reports available are comprehensive, our solution can be integrated with third party applications, and get FREE Roadside Assistance for every vehicle in your fleet.</a:t>
            </a:r>
            <a:endParaRPr lang="en-GB" sz="900" kern="1200" dirty="0" smtClean="0">
              <a:solidFill>
                <a:schemeClr val="tx1"/>
              </a:solidFill>
              <a:effectLst/>
              <a:latin typeface="Arial" pitchFamily="34" charset="0"/>
              <a:ea typeface="ＭＳ Ｐゴシック" charset="-128"/>
              <a:cs typeface="Arial" pitchFamily="34" charset="0"/>
            </a:endParaRPr>
          </a:p>
          <a:p>
            <a:r>
              <a:rPr lang="en-US" sz="900" kern="1200" dirty="0" smtClean="0">
                <a:solidFill>
                  <a:schemeClr val="tx1"/>
                </a:solidFill>
                <a:effectLst/>
                <a:latin typeface="Arial" pitchFamily="34" charset="0"/>
                <a:ea typeface="ＭＳ Ｐゴシック" charset="-128"/>
                <a:cs typeface="Arial" pitchFamily="34" charset="0"/>
              </a:rPr>
              <a:t> </a:t>
            </a:r>
            <a:endParaRPr lang="en-GB" sz="900" kern="1200" dirty="0" smtClean="0">
              <a:solidFill>
                <a:schemeClr val="tx1"/>
              </a:solidFill>
              <a:effectLst/>
              <a:latin typeface="Arial" pitchFamily="34" charset="0"/>
              <a:ea typeface="ＭＳ Ｐゴシック" charset="-128"/>
              <a:cs typeface="Arial" pitchFamily="34" charset="0"/>
            </a:endParaRPr>
          </a:p>
          <a:p>
            <a:pPr lvl="0"/>
            <a:r>
              <a:rPr lang="en-US" sz="900" b="1" kern="1200" dirty="0" smtClean="0">
                <a:solidFill>
                  <a:schemeClr val="tx1"/>
                </a:solidFill>
                <a:effectLst/>
                <a:latin typeface="Arial" pitchFamily="34" charset="0"/>
                <a:ea typeface="ＭＳ Ｐゴシック" charset="-128"/>
                <a:cs typeface="Arial" pitchFamily="34" charset="0"/>
              </a:rPr>
              <a:t>3. </a:t>
            </a:r>
            <a:r>
              <a:rPr lang="en-US" sz="900" kern="1200" dirty="0" smtClean="0">
                <a:solidFill>
                  <a:schemeClr val="tx1"/>
                </a:solidFill>
                <a:effectLst/>
                <a:latin typeface="Arial" pitchFamily="34" charset="0"/>
                <a:ea typeface="ＭＳ Ｐゴシック" charset="-128"/>
                <a:cs typeface="Arial" pitchFamily="34" charset="0"/>
              </a:rPr>
              <a:t>Innovative Technology – get precise engine diagnostics, exact speed and idle time, Miles per Gallon, and Reduce Your Carbon Footprint.</a:t>
            </a:r>
            <a:endParaRPr lang="en-GB" sz="900" kern="1200" dirty="0">
              <a:solidFill>
                <a:schemeClr val="tx1"/>
              </a:solidFill>
              <a:effectLst/>
              <a:latin typeface="Arial" pitchFamily="34" charset="0"/>
              <a:ea typeface="ＭＳ Ｐゴシック" charset="-128"/>
              <a:cs typeface="Arial" pitchFamily="34" charset="0"/>
            </a:endParaRPr>
          </a:p>
        </p:txBody>
      </p:sp>
      <p:sp>
        <p:nvSpPr>
          <p:cNvPr id="4" name="Slide Number Placeholder 3"/>
          <p:cNvSpPr>
            <a:spLocks noGrp="1"/>
          </p:cNvSpPr>
          <p:nvPr>
            <p:ph type="sldNum" sz="quarter" idx="10"/>
          </p:nvPr>
        </p:nvSpPr>
        <p:spPr>
          <a:xfrm>
            <a:off x="3884613" y="8829967"/>
            <a:ext cx="2971800" cy="464820"/>
          </a:xfrm>
          <a:prstGeom prst="rect">
            <a:avLst/>
          </a:prstGeom>
        </p:spPr>
        <p:txBody>
          <a:bodyPr/>
          <a:lstStyle/>
          <a:p>
            <a:pPr>
              <a:defRPr/>
            </a:pPr>
            <a:fld id="{FAEFF861-0F98-40B0-B695-D8A06EC10A32}" type="slidenum">
              <a:rPr lang="en-US" smtClean="0"/>
              <a:pPr>
                <a:defRPr/>
              </a:pPr>
              <a:t>10</a:t>
            </a:fld>
            <a:endParaRPr lang="en-US" dirty="0"/>
          </a:p>
        </p:txBody>
      </p:sp>
    </p:spTree>
    <p:extLst>
      <p:ext uri="{BB962C8B-B14F-4D97-AF65-F5344CB8AC3E}">
        <p14:creationId xmlns:p14="http://schemas.microsoft.com/office/powerpoint/2010/main" xmlns="" val="2764371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000"/>
              </a:spcBef>
              <a:spcAft>
                <a:spcPts val="0"/>
              </a:spcAft>
            </a:pPr>
            <a:r>
              <a:rPr lang="en-US" sz="1600" b="1" noProof="0" dirty="0" smtClean="0">
                <a:solidFill>
                  <a:srgbClr val="1F497D"/>
                </a:solidFill>
                <a:effectLst/>
                <a:latin typeface="Cambria"/>
                <a:ea typeface="Times New Roman"/>
                <a:cs typeface="Times New Roman"/>
              </a:rPr>
              <a:t>Roadside Assistance</a:t>
            </a:r>
          </a:p>
          <a:p>
            <a:pPr>
              <a:lnSpc>
                <a:spcPct val="115000"/>
              </a:lnSpc>
              <a:spcAft>
                <a:spcPts val="0"/>
              </a:spcAft>
            </a:pPr>
            <a:r>
              <a:rPr lang="en-US" sz="1200" b="1" noProof="0" dirty="0" smtClean="0">
                <a:solidFill>
                  <a:srgbClr val="000000"/>
                </a:solidFill>
                <a:effectLst/>
                <a:latin typeface="Cambria"/>
                <a:ea typeface="Times New Roman"/>
                <a:cs typeface="Times New Roman"/>
              </a:rPr>
              <a:t>0. </a:t>
            </a:r>
            <a:r>
              <a:rPr lang="en-US" sz="1200" b="0" noProof="0" dirty="0" smtClean="0">
                <a:solidFill>
                  <a:srgbClr val="000000"/>
                </a:solidFill>
                <a:effectLst/>
                <a:latin typeface="Cambria"/>
                <a:ea typeface="Times New Roman"/>
                <a:cs typeface="Times New Roman"/>
              </a:rPr>
              <a:t>As well as vehicle diagnostics, Networkfleet also provides complimentary roadside assistance</a:t>
            </a:r>
          </a:p>
          <a:p>
            <a:pPr marL="0" marR="0" indent="0" algn="l" defTabSz="914400" rtl="0" eaLnBrk="0" fontAlgn="base" latinLnBrk="0" hangingPunct="0">
              <a:lnSpc>
                <a:spcPct val="115000"/>
              </a:lnSpc>
              <a:spcBef>
                <a:spcPts val="900"/>
              </a:spcBef>
              <a:spcAft>
                <a:spcPts val="0"/>
              </a:spcAft>
              <a:buClrTx/>
              <a:buSzTx/>
              <a:buFontTx/>
              <a:buNone/>
              <a:tabLst/>
              <a:defRPr/>
            </a:pPr>
            <a:r>
              <a:rPr lang="en-US" sz="1200" b="1" noProof="0" dirty="0" smtClean="0">
                <a:solidFill>
                  <a:srgbClr val="000000"/>
                </a:solidFill>
                <a:effectLst/>
                <a:latin typeface="Cambria"/>
                <a:ea typeface="Times New Roman"/>
                <a:cs typeface="Times New Roman"/>
              </a:rPr>
              <a:t>1. </a:t>
            </a:r>
            <a:r>
              <a:rPr lang="en-US" sz="1200" b="0" noProof="0" dirty="0" smtClean="0">
                <a:solidFill>
                  <a:srgbClr val="000000"/>
                </a:solidFill>
                <a:effectLst/>
                <a:latin typeface="Cambria"/>
                <a:ea typeface="Times New Roman"/>
                <a:cs typeface="Times New Roman"/>
              </a:rPr>
              <a:t>When a driver encounters</a:t>
            </a:r>
            <a:r>
              <a:rPr lang="en-US" sz="1200" b="0" baseline="0" noProof="0" dirty="0" smtClean="0">
                <a:solidFill>
                  <a:srgbClr val="000000"/>
                </a:solidFill>
                <a:effectLst/>
                <a:latin typeface="Cambria"/>
                <a:ea typeface="Times New Roman"/>
                <a:cs typeface="Times New Roman"/>
              </a:rPr>
              <a:t> a problem such as requiring [choose two or three - </a:t>
            </a:r>
            <a:r>
              <a:rPr lang="en-US" sz="1200" b="0" noProof="0" dirty="0" smtClean="0">
                <a:solidFill>
                  <a:srgbClr val="000000"/>
                </a:solidFill>
                <a:effectLst/>
                <a:latin typeface="Cambria"/>
                <a:ea typeface="Times New Roman"/>
                <a:cs typeface="Times New Roman"/>
              </a:rPr>
              <a:t>Towing</a:t>
            </a:r>
            <a:r>
              <a:rPr lang="en-US" sz="1200" noProof="0" dirty="0" smtClean="0">
                <a:solidFill>
                  <a:srgbClr val="000000"/>
                </a:solidFill>
                <a:effectLst/>
                <a:latin typeface="Cambria"/>
                <a:ea typeface="Times New Roman"/>
                <a:cs typeface="Times New Roman"/>
              </a:rPr>
              <a:t>, locksmith service, battery boost, flat repair, fuel delivery, winch or roadside assistance]</a:t>
            </a:r>
          </a:p>
          <a:p>
            <a:pPr marL="0" indent="0">
              <a:lnSpc>
                <a:spcPct val="115000"/>
              </a:lnSpc>
              <a:spcAft>
                <a:spcPts val="0"/>
              </a:spcAft>
              <a:buNone/>
            </a:pPr>
            <a:r>
              <a:rPr lang="en-US" sz="1200" b="1" noProof="0" dirty="0" smtClean="0">
                <a:solidFill>
                  <a:srgbClr val="000000"/>
                </a:solidFill>
                <a:effectLst/>
                <a:latin typeface="Cambria"/>
                <a:ea typeface="Times New Roman"/>
                <a:cs typeface="Times New Roman"/>
              </a:rPr>
              <a:t>2.</a:t>
            </a:r>
            <a:r>
              <a:rPr lang="en-US" sz="1200" b="1" baseline="0" noProof="0" dirty="0" smtClean="0">
                <a:solidFill>
                  <a:srgbClr val="000000"/>
                </a:solidFill>
                <a:effectLst/>
                <a:latin typeface="Cambria"/>
                <a:ea typeface="Times New Roman"/>
                <a:cs typeface="Times New Roman"/>
              </a:rPr>
              <a:t> </a:t>
            </a:r>
            <a:r>
              <a:rPr lang="en-US" sz="1200" noProof="0" dirty="0" smtClean="0">
                <a:solidFill>
                  <a:srgbClr val="000000"/>
                </a:solidFill>
                <a:effectLst/>
                <a:latin typeface="Cambria"/>
                <a:ea typeface="Times New Roman"/>
                <a:cs typeface="Times New Roman"/>
              </a:rPr>
              <a:t>The vehicle diagnostics and GPS tracking make things far easier for drivers; so if a vehicle does have problems, at least things are as easy as possible for those driving them</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noProof="0" dirty="0" smtClean="0">
                <a:solidFill>
                  <a:srgbClr val="000000"/>
                </a:solidFill>
                <a:effectLst/>
                <a:latin typeface="Cambria"/>
                <a:ea typeface="Times New Roman"/>
                <a:cs typeface="Times New Roman"/>
              </a:rPr>
              <a:t>3. </a:t>
            </a:r>
            <a:r>
              <a:rPr lang="en-US" sz="1200" noProof="0" dirty="0" smtClean="0">
                <a:solidFill>
                  <a:srgbClr val="000000"/>
                </a:solidFill>
                <a:effectLst/>
                <a:latin typeface="Cambria"/>
                <a:ea typeface="Times New Roman"/>
                <a:cs typeface="Times New Roman"/>
              </a:rPr>
              <a:t>The diagnostic</a:t>
            </a:r>
            <a:r>
              <a:rPr lang="en-US" sz="1200" baseline="0" noProof="0" dirty="0" smtClean="0">
                <a:solidFill>
                  <a:srgbClr val="000000"/>
                </a:solidFill>
                <a:effectLst/>
                <a:latin typeface="Cambria"/>
                <a:ea typeface="Times New Roman"/>
                <a:cs typeface="Times New Roman"/>
              </a:rPr>
              <a:t> and location information is communicated wirelessly.</a:t>
            </a:r>
            <a:endParaRPr lang="en-US" sz="1200" noProof="0" dirty="0" smtClean="0">
              <a:solidFill>
                <a:srgbClr val="000000"/>
              </a:solidFill>
              <a:effectLst/>
              <a:latin typeface="Cambria"/>
              <a:ea typeface="Times New Roman"/>
              <a:cs typeface="Times New Roman"/>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noProof="0" dirty="0" smtClean="0">
                <a:solidFill>
                  <a:srgbClr val="000000"/>
                </a:solidFill>
                <a:effectLst/>
                <a:latin typeface="Cambria"/>
                <a:ea typeface="Times New Roman"/>
                <a:cs typeface="Times New Roman"/>
              </a:rPr>
              <a:t>4.</a:t>
            </a:r>
            <a:r>
              <a:rPr lang="en-US" sz="1200" b="1" baseline="0" noProof="0" dirty="0" smtClean="0">
                <a:solidFill>
                  <a:srgbClr val="000000"/>
                </a:solidFill>
                <a:effectLst/>
                <a:latin typeface="Cambria"/>
                <a:ea typeface="Times New Roman"/>
                <a:cs typeface="Times New Roman"/>
              </a:rPr>
              <a:t> </a:t>
            </a:r>
            <a:r>
              <a:rPr lang="en-US" sz="1200" b="0" baseline="0" noProof="0" dirty="0" smtClean="0">
                <a:solidFill>
                  <a:srgbClr val="000000"/>
                </a:solidFill>
                <a:effectLst/>
                <a:latin typeface="Cambria"/>
                <a:ea typeface="Times New Roman"/>
                <a:cs typeface="Times New Roman"/>
              </a:rPr>
              <a:t> Making it really easy for you to dispatch support and resolve the issue</a:t>
            </a:r>
            <a:endParaRPr lang="en-US" sz="1200" b="1" noProof="0" dirty="0" smtClean="0">
              <a:solidFill>
                <a:srgbClr val="000000"/>
              </a:solidFill>
              <a:effectLst/>
              <a:latin typeface="Cambria"/>
              <a:ea typeface="Times New Roman"/>
              <a:cs typeface="Times New Roman"/>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noProof="0" dirty="0" smtClean="0">
                <a:solidFill>
                  <a:srgbClr val="000000"/>
                </a:solidFill>
                <a:effectLst/>
                <a:latin typeface="Cambria"/>
                <a:ea typeface="Times New Roman"/>
                <a:cs typeface="Times New Roman"/>
              </a:rPr>
              <a:t>5. </a:t>
            </a:r>
            <a:r>
              <a:rPr lang="en-US" sz="1200" b="0" noProof="0" dirty="0" smtClean="0">
                <a:solidFill>
                  <a:srgbClr val="000000"/>
                </a:solidFill>
                <a:effectLst/>
                <a:latin typeface="Cambria"/>
                <a:ea typeface="Times New Roman"/>
                <a:cs typeface="Times New Roman"/>
              </a:rPr>
              <a:t>As part of the service Networkfleet</a:t>
            </a:r>
            <a:r>
              <a:rPr lang="en-US" sz="1200" b="0" baseline="0" noProof="0" dirty="0" smtClean="0">
                <a:solidFill>
                  <a:srgbClr val="000000"/>
                </a:solidFill>
                <a:effectLst/>
                <a:latin typeface="Cambria"/>
                <a:ea typeface="Times New Roman"/>
                <a:cs typeface="Times New Roman"/>
              </a:rPr>
              <a:t> provides </a:t>
            </a:r>
            <a:r>
              <a:rPr lang="en-US" sz="1200" b="0" noProof="0" dirty="0" smtClean="0">
                <a:solidFill>
                  <a:srgbClr val="000000"/>
                </a:solidFill>
                <a:effectLst/>
                <a:latin typeface="Cambria"/>
                <a:ea typeface="Times New Roman"/>
                <a:cs typeface="Times New Roman"/>
              </a:rPr>
              <a:t>4</a:t>
            </a:r>
            <a:r>
              <a:rPr lang="en-US" sz="1200" b="0" baseline="0" noProof="0" dirty="0" smtClean="0">
                <a:solidFill>
                  <a:srgbClr val="000000"/>
                </a:solidFill>
                <a:effectLst/>
                <a:latin typeface="Cambria"/>
                <a:ea typeface="Times New Roman"/>
                <a:cs typeface="Times New Roman"/>
              </a:rPr>
              <a:t> </a:t>
            </a:r>
            <a:r>
              <a:rPr lang="en-US" sz="1200" b="0" noProof="0" dirty="0" smtClean="0">
                <a:solidFill>
                  <a:srgbClr val="000000"/>
                </a:solidFill>
                <a:effectLst/>
                <a:latin typeface="Cambria"/>
                <a:ea typeface="Times New Roman"/>
                <a:cs typeface="Times New Roman"/>
              </a:rPr>
              <a:t>calls per calendar year per vehicle - complimentary</a:t>
            </a:r>
          </a:p>
          <a:p>
            <a:endParaRPr lang="en-US" noProof="0" dirty="0"/>
          </a:p>
        </p:txBody>
      </p:sp>
      <p:sp>
        <p:nvSpPr>
          <p:cNvPr id="4" name="Slide Number Placeholder 3"/>
          <p:cNvSpPr>
            <a:spLocks noGrp="1"/>
          </p:cNvSpPr>
          <p:nvPr>
            <p:ph type="sldNum" sz="quarter" idx="10"/>
          </p:nvPr>
        </p:nvSpPr>
        <p:spPr>
          <a:xfrm>
            <a:off x="3884613" y="8829967"/>
            <a:ext cx="2971800" cy="464820"/>
          </a:xfrm>
          <a:prstGeom prst="rect">
            <a:avLst/>
          </a:prstGeom>
        </p:spPr>
        <p:txBody>
          <a:bodyPr/>
          <a:lstStyle/>
          <a:p>
            <a:pPr>
              <a:defRPr/>
            </a:pPr>
            <a:fld id="{FAEFF861-0F98-40B0-B695-D8A06EC10A32}" type="slidenum">
              <a:rPr lang="en-US" smtClean="0"/>
              <a:pPr>
                <a:defRPr/>
              </a:pPr>
              <a:t>11</a:t>
            </a:fld>
            <a:endParaRPr lang="en-US" dirty="0"/>
          </a:p>
        </p:txBody>
      </p:sp>
    </p:spTree>
    <p:extLst>
      <p:ext uri="{BB962C8B-B14F-4D97-AF65-F5344CB8AC3E}">
        <p14:creationId xmlns:p14="http://schemas.microsoft.com/office/powerpoint/2010/main" xmlns="" val="1803377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48475"/>
          </a:xfrm>
          <a:prstGeom prst="rect">
            <a:avLst/>
          </a:prstGeom>
          <a:solidFill>
            <a:srgbClr val="E3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9"/>
          <p:cNvPicPr>
            <a:picLocks noChangeAspect="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3960813" y="954088"/>
            <a:ext cx="1222375" cy="67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228600" y="6594475"/>
            <a:ext cx="914400" cy="134938"/>
          </a:xfrm>
          <a:prstGeom prst="rect">
            <a:avLst/>
          </a:prstGeom>
          <a:noFill/>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600" dirty="0" smtClean="0">
                <a:ea typeface="ＭＳ Ｐゴシック" charset="-128"/>
              </a:rPr>
              <a:t>PTEXXXXX XX/13</a:t>
            </a:r>
            <a:endParaRPr lang="en-US" sz="800" dirty="0" smtClean="0">
              <a:ea typeface="ＭＳ Ｐゴシック" charset="-128"/>
            </a:endParaRPr>
          </a:p>
        </p:txBody>
      </p:sp>
      <p:cxnSp>
        <p:nvCxnSpPr>
          <p:cNvPr id="7" name="Straight Connector 6"/>
          <p:cNvCxnSpPr/>
          <p:nvPr/>
        </p:nvCxnSpPr>
        <p:spPr>
          <a:xfrm>
            <a:off x="919163" y="2366963"/>
            <a:ext cx="7297737" cy="15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8" name="Group 8"/>
          <p:cNvGrpSpPr>
            <a:grpSpLocks/>
          </p:cNvGrpSpPr>
          <p:nvPr/>
        </p:nvGrpSpPr>
        <p:grpSpPr bwMode="auto">
          <a:xfrm>
            <a:off x="919163" y="3795713"/>
            <a:ext cx="7291387" cy="141287"/>
            <a:chOff x="919355" y="3795444"/>
            <a:chExt cx="7291195" cy="141289"/>
          </a:xfrm>
        </p:grpSpPr>
        <p:cxnSp>
          <p:nvCxnSpPr>
            <p:cNvPr id="9" name="Straight Connector 8"/>
            <p:cNvCxnSpPr/>
            <p:nvPr/>
          </p:nvCxnSpPr>
          <p:spPr>
            <a:xfrm>
              <a:off x="919355" y="3795444"/>
              <a:ext cx="3498758" cy="15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900700" y="3795444"/>
              <a:ext cx="3309850" cy="15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4370486" y="3839896"/>
              <a:ext cx="141289" cy="52386"/>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4459387" y="3795444"/>
              <a:ext cx="444488" cy="14128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228600" y="6681788"/>
            <a:ext cx="8093075" cy="166687"/>
          </a:xfrm>
          <a:prstGeom prst="rect">
            <a:avLst/>
          </a:prstGeom>
          <a:noFill/>
        </p:spPr>
        <p:txBody>
          <a:bodyPr wrap="none" lIns="0" tIns="0" rIns="0" bIns="0"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600" dirty="0" smtClean="0">
                <a:ea typeface="ＭＳ Ｐゴシック" charset="-128"/>
              </a:rPr>
              <a:t>Confidential and proprietary materials for authorized Verizon personnel and outside agencies only. Use, disclosure or distribution of this material is not permitted to any unauthorized persons or third parties except by written agreement.</a:t>
            </a:r>
            <a:endParaRPr lang="en-US" sz="800" dirty="0" smtClean="0">
              <a:ea typeface="ＭＳ Ｐゴシック" charset="-128"/>
            </a:endParaRPr>
          </a:p>
        </p:txBody>
      </p:sp>
      <p:sp>
        <p:nvSpPr>
          <p:cNvPr id="2" name="Title 1"/>
          <p:cNvSpPr>
            <a:spLocks noGrp="1"/>
          </p:cNvSpPr>
          <p:nvPr>
            <p:ph type="ctrTitle"/>
          </p:nvPr>
        </p:nvSpPr>
        <p:spPr>
          <a:xfrm>
            <a:off x="905932" y="2367797"/>
            <a:ext cx="7323668" cy="1429235"/>
          </a:xfrm>
          <a:noFill/>
          <a:ln>
            <a:noFill/>
          </a:ln>
        </p:spPr>
        <p:txBody>
          <a:bodyPr tIns="45720" bIns="45720" anchor="ctr"/>
          <a:lstStyle>
            <a:lvl1pPr algn="ctr">
              <a:defRPr sz="24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05932" y="5246688"/>
            <a:ext cx="4367108" cy="1028700"/>
          </a:xfrm>
        </p:spPr>
        <p:txBody>
          <a:bodyPr/>
          <a:lstStyle>
            <a:lvl1pPr marL="0" indent="0" algn="l">
              <a:spcBef>
                <a:spcPts val="0"/>
              </a:spcBef>
              <a:spcAft>
                <a:spcPts val="0"/>
              </a:spcAft>
              <a:buNone/>
              <a:defRPr sz="1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1425419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228600" y="1363663"/>
            <a:ext cx="8686800" cy="5202237"/>
          </a:xfrm>
          <a:noFill/>
          <a:ln w="9525">
            <a:noFill/>
            <a:miter lim="800000"/>
            <a:headEnd/>
            <a:tailEnd/>
          </a:ln>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7804053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xmlns="" val="1349266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lstStyle>
            <a:lvl1pPr>
              <a:defRPr lang="en-US" sz="2200"/>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228600" y="1363664"/>
            <a:ext cx="4114800" cy="5202236"/>
          </a:xfrm>
          <a:noFill/>
          <a:ln w="9525">
            <a:noFill/>
            <a:miter lim="800000"/>
            <a:headEnd/>
            <a:tailEnd/>
          </a:ln>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363664"/>
            <a:ext cx="4114799" cy="5202236"/>
          </a:xfrm>
          <a:noFill/>
          <a:ln w="9525">
            <a:noFill/>
            <a:miter lim="800000"/>
            <a:headEnd/>
            <a:tailEnd/>
          </a:ln>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9985269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317752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Cover">
    <p:spTree>
      <p:nvGrpSpPr>
        <p:cNvPr id="1" name=""/>
        <p:cNvGrpSpPr/>
        <p:nvPr/>
      </p:nvGrpSpPr>
      <p:grpSpPr>
        <a:xfrm>
          <a:off x="0" y="0"/>
          <a:ext cx="0" cy="0"/>
          <a:chOff x="0" y="0"/>
          <a:chExt cx="0" cy="0"/>
        </a:xfrm>
      </p:grpSpPr>
      <p:grpSp>
        <p:nvGrpSpPr>
          <p:cNvPr id="4" name="Group 12"/>
          <p:cNvGrpSpPr>
            <a:grpSpLocks/>
          </p:cNvGrpSpPr>
          <p:nvPr/>
        </p:nvGrpSpPr>
        <p:grpSpPr bwMode="auto">
          <a:xfrm>
            <a:off x="919163" y="2368550"/>
            <a:ext cx="7297737" cy="1570038"/>
            <a:chOff x="919163" y="1411288"/>
            <a:chExt cx="7297737" cy="1570037"/>
          </a:xfrm>
        </p:grpSpPr>
        <p:cxnSp>
          <p:nvCxnSpPr>
            <p:cNvPr id="6" name="Straight Connector 5"/>
            <p:cNvCxnSpPr/>
            <p:nvPr/>
          </p:nvCxnSpPr>
          <p:spPr>
            <a:xfrm>
              <a:off x="919163" y="1411288"/>
              <a:ext cx="7297737"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7" name="Group 8"/>
            <p:cNvGrpSpPr>
              <a:grpSpLocks/>
            </p:cNvGrpSpPr>
            <p:nvPr/>
          </p:nvGrpSpPr>
          <p:grpSpPr bwMode="auto">
            <a:xfrm>
              <a:off x="919163" y="2840037"/>
              <a:ext cx="7291387" cy="141288"/>
              <a:chOff x="919355" y="3795389"/>
              <a:chExt cx="7291195" cy="141288"/>
            </a:xfrm>
          </p:grpSpPr>
          <p:cxnSp>
            <p:nvCxnSpPr>
              <p:cNvPr id="8" name="Straight Connector 7"/>
              <p:cNvCxnSpPr/>
              <p:nvPr/>
            </p:nvCxnSpPr>
            <p:spPr>
              <a:xfrm>
                <a:off x="919355" y="3795389"/>
                <a:ext cx="3498758"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00700" y="3795389"/>
                <a:ext cx="330985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4370487" y="3839840"/>
                <a:ext cx="141288" cy="5238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459387" y="3795389"/>
                <a:ext cx="444488" cy="1412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12" name="Rectangle 11"/>
          <p:cNvSpPr/>
          <p:nvPr/>
        </p:nvSpPr>
        <p:spPr>
          <a:xfrm flipV="1">
            <a:off x="127000" y="979488"/>
            <a:ext cx="7467600" cy="15875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919163" y="2369385"/>
            <a:ext cx="7291387" cy="1428750"/>
          </a:xfrm>
        </p:spPr>
        <p:txBody>
          <a:bodyPr tIns="45720" bIns="45720" anchor="ctr"/>
          <a:lstStyle>
            <a:lvl1pPr algn="ctr">
              <a:defRPr/>
            </a:lvl1pPr>
          </a:lstStyle>
          <a:p>
            <a:r>
              <a:rPr lang="en-US" smtClean="0"/>
              <a:t>Click to edit Master title style</a:t>
            </a:r>
            <a:endParaRPr lang="en-US" dirty="0"/>
          </a:p>
        </p:txBody>
      </p:sp>
      <p:sp>
        <p:nvSpPr>
          <p:cNvPr id="5" name="Subtitle 2"/>
          <p:cNvSpPr>
            <a:spLocks noGrp="1"/>
          </p:cNvSpPr>
          <p:nvPr>
            <p:ph type="subTitle" idx="1"/>
          </p:nvPr>
        </p:nvSpPr>
        <p:spPr>
          <a:xfrm>
            <a:off x="919162" y="5246688"/>
            <a:ext cx="4353877" cy="1028700"/>
          </a:xfrm>
        </p:spPr>
        <p:txBody>
          <a:bodyPr/>
          <a:lstStyle>
            <a:lvl1pPr marL="0" indent="0" algn="l">
              <a:spcBef>
                <a:spcPts val="0"/>
              </a:spcBef>
              <a:buNone/>
              <a:defRPr sz="1400" b="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29411698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5_Section Slide">
    <p:spTree>
      <p:nvGrpSpPr>
        <p:cNvPr id="1" name=""/>
        <p:cNvGrpSpPr/>
        <p:nvPr/>
      </p:nvGrpSpPr>
      <p:grpSpPr>
        <a:xfrm>
          <a:off x="0" y="0"/>
          <a:ext cx="0" cy="0"/>
          <a:chOff x="0" y="0"/>
          <a:chExt cx="0" cy="0"/>
        </a:xfrm>
      </p:grpSpPr>
      <p:sp>
        <p:nvSpPr>
          <p:cNvPr id="20" name="Round Same Side Corner Rectangle 19"/>
          <p:cNvSpPr/>
          <p:nvPr userDrawn="1"/>
        </p:nvSpPr>
        <p:spPr>
          <a:xfrm>
            <a:off x="5029200" y="1600200"/>
            <a:ext cx="2438400" cy="609600"/>
          </a:xfrm>
          <a:prstGeom prst="round2SameRect">
            <a:avLst>
              <a:gd name="adj1" fmla="val 500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dirty="0">
              <a:solidFill>
                <a:prstClr val="white"/>
              </a:solidFill>
            </a:endParaRPr>
          </a:p>
        </p:txBody>
      </p:sp>
      <p:sp>
        <p:nvSpPr>
          <p:cNvPr id="15" name="Title 1"/>
          <p:cNvSpPr>
            <a:spLocks noGrp="1"/>
          </p:cNvSpPr>
          <p:nvPr>
            <p:ph type="title" hasCustomPrompt="1"/>
          </p:nvPr>
        </p:nvSpPr>
        <p:spPr>
          <a:xfrm>
            <a:off x="153650" y="200571"/>
            <a:ext cx="6199002" cy="473075"/>
          </a:xfrm>
          <a:prstGeom prst="rect">
            <a:avLst/>
          </a:prstGeom>
        </p:spPr>
        <p:txBody>
          <a:bodyPr/>
          <a:lstStyle>
            <a:lvl1pPr algn="l" defTabSz="457200" rtl="0" eaLnBrk="0" fontAlgn="base" hangingPunct="0">
              <a:spcBef>
                <a:spcPct val="0"/>
              </a:spcBef>
              <a:spcAft>
                <a:spcPct val="0"/>
              </a:spcAft>
              <a:defRPr lang="en-US" sz="2600" b="1" i="0" kern="1200" spc="30" baseline="0" dirty="0" smtClean="0">
                <a:ln>
                  <a:noFill/>
                </a:ln>
                <a:gradFill flip="none" rotWithShape="1">
                  <a:gsLst>
                    <a:gs pos="0">
                      <a:schemeClr val="bg1"/>
                    </a:gs>
                    <a:gs pos="100000">
                      <a:schemeClr val="bg1">
                        <a:lumMod val="85000"/>
                      </a:schemeClr>
                    </a:gs>
                  </a:gsLst>
                  <a:lin ang="5400000" scaled="1"/>
                  <a:tileRect/>
                </a:gradFill>
                <a:effectLst>
                  <a:outerShdw blurRad="241300" algn="ctr" rotWithShape="0">
                    <a:prstClr val="black">
                      <a:alpha val="40000"/>
                    </a:prstClr>
                  </a:outerShdw>
                </a:effectLst>
                <a:latin typeface=""/>
                <a:ea typeface="ＭＳ Ｐゴシック" charset="-128"/>
                <a:cs typeface="ＭＳ Ｐゴシック"/>
              </a:defRPr>
            </a:lvl1pPr>
          </a:lstStyle>
          <a:p>
            <a:r>
              <a:rPr lang="en-US" dirty="0" smtClean="0"/>
              <a:t> </a:t>
            </a:r>
          </a:p>
        </p:txBody>
      </p:sp>
    </p:spTree>
    <p:extLst>
      <p:ext uri="{BB962C8B-B14F-4D97-AF65-F5344CB8AC3E}">
        <p14:creationId xmlns:p14="http://schemas.microsoft.com/office/powerpoint/2010/main" xmlns="" val="18847700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81000" y="1752600"/>
            <a:ext cx="51816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5"/>
          </p:nvPr>
        </p:nvSpPr>
        <p:spPr>
          <a:xfrm>
            <a:off x="3124200" y="647700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6"/>
          </p:nvPr>
        </p:nvSpPr>
        <p:spPr>
          <a:xfrm>
            <a:off x="6553200" y="6477000"/>
            <a:ext cx="2133600" cy="365125"/>
          </a:xfrm>
          <a:prstGeom prst="rect">
            <a:avLst/>
          </a:prstGeom>
        </p:spPr>
        <p:txBody>
          <a:bodyPr/>
          <a:lstStyle>
            <a:lvl1pPr>
              <a:defRPr/>
            </a:lvl1pPr>
          </a:lstStyle>
          <a:p>
            <a:fld id="{8C0A0285-A590-FD4B-BC65-803CD0B1E948}" type="slidenum">
              <a:rPr lang="en-US"/>
              <a:pPr/>
              <a:t>‹#›</a:t>
            </a:fld>
            <a:endParaRPr lang="en-US" dirty="0"/>
          </a:p>
        </p:txBody>
      </p:sp>
    </p:spTree>
    <p:extLst>
      <p:ext uri="{BB962C8B-B14F-4D97-AF65-F5344CB8AC3E}">
        <p14:creationId xmlns:p14="http://schemas.microsoft.com/office/powerpoint/2010/main" xmlns="" val="3671285089"/>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8781989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6691313"/>
            <a:ext cx="9144000" cy="166687"/>
          </a:xfrm>
          <a:prstGeom prst="rect">
            <a:avLst/>
          </a:prstGeom>
          <a:solidFill>
            <a:srgbClr val="E3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7" name="Title Placeholder 1"/>
          <p:cNvSpPr>
            <a:spLocks noGrp="1"/>
          </p:cNvSpPr>
          <p:nvPr>
            <p:ph type="title"/>
          </p:nvPr>
        </p:nvSpPr>
        <p:spPr bwMode="auto">
          <a:xfrm>
            <a:off x="228600" y="152400"/>
            <a:ext cx="7297738"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228600" y="1363663"/>
            <a:ext cx="8686800" cy="520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cxnSp>
        <p:nvCxnSpPr>
          <p:cNvPr id="9" name="Straight Connector 8"/>
          <p:cNvCxnSpPr/>
          <p:nvPr/>
        </p:nvCxnSpPr>
        <p:spPr>
          <a:xfrm flipV="1">
            <a:off x="228600" y="1057275"/>
            <a:ext cx="7297738" cy="4763"/>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21" r:id="rId1"/>
    <p:sldLayoutId id="2147484117" r:id="rId2"/>
    <p:sldLayoutId id="2147484118" r:id="rId3"/>
    <p:sldLayoutId id="2147484119" r:id="rId4"/>
    <p:sldLayoutId id="2147484120" r:id="rId5"/>
    <p:sldLayoutId id="2147484122" r:id="rId6"/>
    <p:sldLayoutId id="2147484123" r:id="rId7"/>
    <p:sldLayoutId id="2147484126" r:id="rId8"/>
    <p:sldLayoutId id="2147484127" r:id="rId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p:txStyles>
    <p:titleStyle>
      <a:lvl1pPr algn="l" rtl="0" fontAlgn="base">
        <a:spcBef>
          <a:spcPct val="0"/>
        </a:spcBef>
        <a:spcAft>
          <a:spcPct val="0"/>
        </a:spcAft>
        <a:defRPr sz="2200" kern="1200">
          <a:solidFill>
            <a:schemeClr val="accent1"/>
          </a:solidFill>
          <a:latin typeface="Arial" pitchFamily="34" charset="0"/>
          <a:ea typeface="ＭＳ Ｐゴシック" charset="-128"/>
          <a:cs typeface="Arial" pitchFamily="34" charset="0"/>
        </a:defRPr>
      </a:lvl1pPr>
      <a:lvl2pPr algn="l" rtl="0" fontAlgn="base">
        <a:spcBef>
          <a:spcPct val="0"/>
        </a:spcBef>
        <a:spcAft>
          <a:spcPct val="0"/>
        </a:spcAft>
        <a:defRPr sz="2200">
          <a:solidFill>
            <a:schemeClr val="accent1"/>
          </a:solidFill>
          <a:latin typeface="Arial" charset="0"/>
          <a:ea typeface="ＭＳ Ｐゴシック" charset="-128"/>
          <a:cs typeface="Arial" charset="0"/>
        </a:defRPr>
      </a:lvl2pPr>
      <a:lvl3pPr algn="l" rtl="0" fontAlgn="base">
        <a:spcBef>
          <a:spcPct val="0"/>
        </a:spcBef>
        <a:spcAft>
          <a:spcPct val="0"/>
        </a:spcAft>
        <a:defRPr sz="2200">
          <a:solidFill>
            <a:schemeClr val="accent1"/>
          </a:solidFill>
          <a:latin typeface="Arial" charset="0"/>
          <a:ea typeface="ＭＳ Ｐゴシック" charset="-128"/>
          <a:cs typeface="Arial" charset="0"/>
        </a:defRPr>
      </a:lvl3pPr>
      <a:lvl4pPr algn="l" rtl="0" fontAlgn="base">
        <a:spcBef>
          <a:spcPct val="0"/>
        </a:spcBef>
        <a:spcAft>
          <a:spcPct val="0"/>
        </a:spcAft>
        <a:defRPr sz="2200">
          <a:solidFill>
            <a:schemeClr val="accent1"/>
          </a:solidFill>
          <a:latin typeface="Arial" charset="0"/>
          <a:ea typeface="ＭＳ Ｐゴシック" charset="-128"/>
          <a:cs typeface="Arial" charset="0"/>
        </a:defRPr>
      </a:lvl4pPr>
      <a:lvl5pPr algn="l" rtl="0" fontAlgn="base">
        <a:spcBef>
          <a:spcPct val="0"/>
        </a:spcBef>
        <a:spcAft>
          <a:spcPct val="0"/>
        </a:spcAft>
        <a:defRPr sz="2200">
          <a:solidFill>
            <a:schemeClr val="accent1"/>
          </a:solidFill>
          <a:latin typeface="Arial" charset="0"/>
          <a:ea typeface="ＭＳ Ｐゴシック" charset="-128"/>
          <a:cs typeface="Arial" charset="0"/>
        </a:defRPr>
      </a:lvl5pPr>
      <a:lvl6pPr marL="457200" algn="r" rtl="0" eaLnBrk="1" fontAlgn="base" hangingPunct="1">
        <a:spcBef>
          <a:spcPct val="0"/>
        </a:spcBef>
        <a:spcAft>
          <a:spcPct val="0"/>
        </a:spcAft>
        <a:defRPr sz="2800">
          <a:solidFill>
            <a:schemeClr val="bg1"/>
          </a:solidFill>
          <a:latin typeface="Arial" charset="0"/>
          <a:cs typeface="Arial" charset="0"/>
        </a:defRPr>
      </a:lvl6pPr>
      <a:lvl7pPr marL="914400" algn="r" rtl="0" eaLnBrk="1" fontAlgn="base" hangingPunct="1">
        <a:spcBef>
          <a:spcPct val="0"/>
        </a:spcBef>
        <a:spcAft>
          <a:spcPct val="0"/>
        </a:spcAft>
        <a:defRPr sz="2800">
          <a:solidFill>
            <a:schemeClr val="bg1"/>
          </a:solidFill>
          <a:latin typeface="Arial" charset="0"/>
          <a:cs typeface="Arial" charset="0"/>
        </a:defRPr>
      </a:lvl7pPr>
      <a:lvl8pPr marL="1371600" algn="r" rtl="0" eaLnBrk="1" fontAlgn="base" hangingPunct="1">
        <a:spcBef>
          <a:spcPct val="0"/>
        </a:spcBef>
        <a:spcAft>
          <a:spcPct val="0"/>
        </a:spcAft>
        <a:defRPr sz="2800">
          <a:solidFill>
            <a:schemeClr val="bg1"/>
          </a:solidFill>
          <a:latin typeface="Arial" charset="0"/>
          <a:cs typeface="Arial" charset="0"/>
        </a:defRPr>
      </a:lvl8pPr>
      <a:lvl9pPr marL="1828800" algn="r" rtl="0" eaLnBrk="1" fontAlgn="base" hangingPunct="1">
        <a:spcBef>
          <a:spcPct val="0"/>
        </a:spcBef>
        <a:spcAft>
          <a:spcPct val="0"/>
        </a:spcAft>
        <a:defRPr sz="2800">
          <a:solidFill>
            <a:schemeClr val="bg1"/>
          </a:solidFill>
          <a:latin typeface="Arial" charset="0"/>
          <a:cs typeface="Arial" charset="0"/>
        </a:defRPr>
      </a:lvl9pPr>
    </p:titleStyle>
    <p:bodyStyle>
      <a:lvl1pPr marL="233363" indent="-233363" algn="l" rtl="0" fontAlgn="base">
        <a:spcBef>
          <a:spcPts val="800"/>
        </a:spcBef>
        <a:spcAft>
          <a:spcPts val="100"/>
        </a:spcAft>
        <a:buClr>
          <a:srgbClr val="404040"/>
        </a:buClr>
        <a:buFont typeface="Arial" charset="0"/>
        <a:buChar char="•"/>
        <a:defRPr lang="en-US" sz="2000" kern="1200" dirty="0">
          <a:solidFill>
            <a:srgbClr val="404040"/>
          </a:solidFill>
          <a:latin typeface="Arial" pitchFamily="34" charset="0"/>
          <a:ea typeface="ＭＳ Ｐゴシック" charset="-128"/>
          <a:cs typeface="Arial" pitchFamily="34" charset="0"/>
        </a:defRPr>
      </a:lvl1pPr>
      <a:lvl2pPr marL="457200" indent="-223838" algn="l" rtl="0" fontAlgn="base">
        <a:spcBef>
          <a:spcPct val="0"/>
        </a:spcBef>
        <a:spcAft>
          <a:spcPts val="100"/>
        </a:spcAft>
        <a:buClr>
          <a:srgbClr val="404040"/>
        </a:buClr>
        <a:buFont typeface="Arial" charset="0"/>
        <a:buChar char="–"/>
        <a:defRPr lang="en-US" kern="1200" dirty="0">
          <a:solidFill>
            <a:srgbClr val="404040"/>
          </a:solidFill>
          <a:latin typeface="Arial" pitchFamily="34" charset="0"/>
          <a:ea typeface="ＭＳ Ｐゴシック" charset="-128"/>
          <a:cs typeface="Arial" pitchFamily="34" charset="0"/>
        </a:defRPr>
      </a:lvl2pPr>
      <a:lvl3pPr marL="627063" indent="-169863" algn="l" rtl="0" fontAlgn="base">
        <a:spcBef>
          <a:spcPct val="0"/>
        </a:spcBef>
        <a:spcAft>
          <a:spcPts val="150"/>
        </a:spcAft>
        <a:buClr>
          <a:srgbClr val="404040"/>
        </a:buClr>
        <a:buFont typeface="Arial" charset="0"/>
        <a:buChar char="•"/>
        <a:defRPr lang="en-US" sz="1600" kern="1200" dirty="0">
          <a:solidFill>
            <a:srgbClr val="404040"/>
          </a:solidFill>
          <a:latin typeface="Arial" pitchFamily="34" charset="0"/>
          <a:ea typeface="ＭＳ Ｐゴシック" charset="-128"/>
          <a:cs typeface="Arial" pitchFamily="34" charset="0"/>
        </a:defRPr>
      </a:lvl3pPr>
      <a:lvl4pPr marL="796925" indent="-169863" algn="l" rtl="0" fontAlgn="base">
        <a:spcBef>
          <a:spcPct val="0"/>
        </a:spcBef>
        <a:spcAft>
          <a:spcPts val="150"/>
        </a:spcAft>
        <a:buClr>
          <a:srgbClr val="404040"/>
        </a:buClr>
        <a:buFont typeface="Arial" charset="0"/>
        <a:buChar char="–"/>
        <a:defRPr lang="en-US" sz="1400" kern="1200" dirty="0">
          <a:solidFill>
            <a:srgbClr val="404040"/>
          </a:solidFill>
          <a:latin typeface="Arial" pitchFamily="34" charset="0"/>
          <a:ea typeface="ＭＳ Ｐゴシック" charset="-128"/>
          <a:cs typeface="Arial" pitchFamily="34" charset="0"/>
        </a:defRPr>
      </a:lvl4pPr>
      <a:lvl5pPr marL="966788" indent="-169863" algn="l" rtl="0" fontAlgn="base">
        <a:spcBef>
          <a:spcPct val="0"/>
        </a:spcBef>
        <a:spcAft>
          <a:spcPts val="150"/>
        </a:spcAft>
        <a:buClr>
          <a:srgbClr val="404040"/>
        </a:buClr>
        <a:buFont typeface="Arial" charset="0"/>
        <a:buChar char="»"/>
        <a:defRPr lang="en-US" sz="1200" kern="1200" dirty="0">
          <a:solidFill>
            <a:srgbClr val="404040"/>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image" Target="../media/image11.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3.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5" name="Picture 2" descr="C:\Users\Vincent\Desktop\Verizon.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7953653" y="107075"/>
            <a:ext cx="936104" cy="51995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Vincent\Documents\1. BrightCarbon\7.0 Images\Shutterstock library\Photos\Transport\Road\shutterstock_74694805.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 y="0"/>
            <a:ext cx="9173751" cy="686345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 y="0"/>
            <a:ext cx="9173751" cy="4238171"/>
          </a:xfrm>
          <a:prstGeom prst="rect">
            <a:avLst/>
          </a:prstGeom>
          <a:gradFill>
            <a:gsLst>
              <a:gs pos="49000">
                <a:srgbClr val="FFFFFF">
                  <a:alpha val="86000"/>
                </a:srgbClr>
              </a:gs>
              <a:gs pos="0">
                <a:schemeClr val="bg1">
                  <a:alpha val="0"/>
                </a:schemeClr>
              </a:gs>
              <a:gs pos="100000">
                <a:schemeClr val="bg1">
                  <a:alpha val="76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8" name="Picture 2" descr="C:\Users\Vincent\Desktop\Verizon.pn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3452452" y="722435"/>
            <a:ext cx="2268844" cy="126023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1"/>
          <p:cNvSpPr txBox="1">
            <a:spLocks/>
          </p:cNvSpPr>
          <p:nvPr/>
        </p:nvSpPr>
        <p:spPr>
          <a:xfrm>
            <a:off x="457200" y="5089711"/>
            <a:ext cx="8229600" cy="1066800"/>
          </a:xfrm>
          <a:prstGeom prst="rect">
            <a:avLst/>
          </a:prstGeom>
        </p:spPr>
        <p:txBody>
          <a:bodyPr>
            <a:noAutofit/>
          </a:bodyPr>
          <a:lstStyle>
            <a:lvl1pPr algn="l" defTabSz="457200" rtl="0" eaLnBrk="0" fontAlgn="base" hangingPunct="0">
              <a:spcBef>
                <a:spcPct val="0"/>
              </a:spcBef>
              <a:spcAft>
                <a:spcPct val="0"/>
              </a:spcAft>
              <a:defRPr lang="en-US" sz="2600" b="1" i="0" kern="1200" spc="30" baseline="0" dirty="0" smtClean="0">
                <a:ln>
                  <a:noFill/>
                </a:ln>
                <a:gradFill flip="none" rotWithShape="1">
                  <a:gsLst>
                    <a:gs pos="0">
                      <a:schemeClr val="bg1"/>
                    </a:gs>
                    <a:gs pos="100000">
                      <a:schemeClr val="bg1">
                        <a:lumMod val="85000"/>
                      </a:schemeClr>
                    </a:gs>
                  </a:gsLst>
                  <a:lin ang="5400000" scaled="1"/>
                  <a:tileRect/>
                </a:gradFill>
                <a:effectLst>
                  <a:outerShdw blurRad="241300" algn="ctr" rotWithShape="0">
                    <a:prstClr val="black">
                      <a:alpha val="40000"/>
                    </a:prstClr>
                  </a:outerShdw>
                </a:effectLst>
                <a:latin typeface=""/>
                <a:ea typeface="ＭＳ Ｐゴシック"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ctr"/>
            <a:r>
              <a:rPr lang="en-GB" sz="6000" spc="0" dirty="0" smtClean="0">
                <a:gradFill flip="none" rotWithShape="1">
                  <a:gsLst>
                    <a:gs pos="0">
                      <a:schemeClr val="bg1">
                        <a:alpha val="75000"/>
                      </a:schemeClr>
                    </a:gs>
                    <a:gs pos="100000">
                      <a:schemeClr val="bg1">
                        <a:lumMod val="85000"/>
                        <a:alpha val="82000"/>
                      </a:schemeClr>
                    </a:gs>
                  </a:gsLst>
                  <a:lin ang="5400000" scaled="1"/>
                  <a:tileRect/>
                </a:gradFill>
                <a:effectLst/>
              </a:rPr>
              <a:t>Networkfleet</a:t>
            </a:r>
            <a:r>
              <a:rPr lang="en-GB" sz="4000" spc="0" baseline="70000" dirty="0" smtClean="0">
                <a:gradFill flip="none" rotWithShape="1">
                  <a:gsLst>
                    <a:gs pos="0">
                      <a:schemeClr val="bg1">
                        <a:alpha val="75000"/>
                      </a:schemeClr>
                    </a:gs>
                    <a:gs pos="100000">
                      <a:schemeClr val="bg1">
                        <a:lumMod val="85000"/>
                        <a:alpha val="82000"/>
                      </a:schemeClr>
                    </a:gs>
                  </a:gsLst>
                  <a:lin ang="5400000" scaled="1"/>
                  <a:tileRect/>
                </a:gradFill>
                <a:effectLst/>
                <a:latin typeface="Arial"/>
                <a:cs typeface="Arial"/>
              </a:rPr>
              <a:t>®</a:t>
            </a:r>
            <a:endParaRPr lang="en-GB" sz="4000" spc="0" baseline="70000" dirty="0">
              <a:gradFill flip="none" rotWithShape="1">
                <a:gsLst>
                  <a:gs pos="0">
                    <a:schemeClr val="bg1">
                      <a:alpha val="75000"/>
                    </a:schemeClr>
                  </a:gs>
                  <a:gs pos="100000">
                    <a:schemeClr val="bg1">
                      <a:lumMod val="85000"/>
                      <a:alpha val="82000"/>
                    </a:schemeClr>
                  </a:gs>
                </a:gsLst>
                <a:lin ang="5400000" scaled="1"/>
                <a:tileRect/>
              </a:gradFill>
              <a:effectLst/>
            </a:endParaRPr>
          </a:p>
        </p:txBody>
      </p:sp>
    </p:spTree>
    <p:extLst>
      <p:ext uri="{BB962C8B-B14F-4D97-AF65-F5344CB8AC3E}">
        <p14:creationId xmlns:p14="http://schemas.microsoft.com/office/powerpoint/2010/main" xmlns="" val="1391587325"/>
      </p:ext>
    </p:extLst>
  </p:cSld>
  <p:clrMapOvr>
    <a:masterClrMapping/>
  </p:clrMapOvr>
  <mc:AlternateContent xmlns:mc="http://schemas.openxmlformats.org/markup-compatibility/2006">
    <mc:Choice xmlns:p14="http://schemas.microsoft.com/office/powerpoint/2010/main" xmlns="" Requires="p14">
      <p:transition spd="med" p14:dur="700" advClick="0" advTm="300">
        <p:fade/>
      </p:transition>
    </mc:Choice>
    <mc:Fallback>
      <p:transition spd="med" advClick="0" advTm="3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Users\Vincent\Documents\1. BrightCarbon\7.0 Images\Shutterstock library\Photos\Transport\Road\shutterstock_74694805.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1" y="0"/>
            <a:ext cx="9173751" cy="6863454"/>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36"/>
          <p:cNvSpPr/>
          <p:nvPr/>
        </p:nvSpPr>
        <p:spPr>
          <a:xfrm>
            <a:off x="-1" y="0"/>
            <a:ext cx="9173751" cy="4238171"/>
          </a:xfrm>
          <a:prstGeom prst="rect">
            <a:avLst/>
          </a:prstGeom>
          <a:gradFill>
            <a:gsLst>
              <a:gs pos="60000">
                <a:srgbClr val="FFFFFF">
                  <a:alpha val="60000"/>
                </a:srgbClr>
              </a:gs>
              <a:gs pos="0">
                <a:schemeClr val="bg1">
                  <a:alpha val="0"/>
                </a:schemeClr>
              </a:gs>
              <a:gs pos="100000">
                <a:schemeClr val="bg1">
                  <a:alpha val="82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0" name="Oval 59"/>
          <p:cNvSpPr/>
          <p:nvPr/>
        </p:nvSpPr>
        <p:spPr>
          <a:xfrm>
            <a:off x="-291270" y="3892899"/>
            <a:ext cx="5148018" cy="287900"/>
          </a:xfrm>
          <a:prstGeom prst="ellipse">
            <a:avLst/>
          </a:prstGeom>
          <a:gradFill flip="none" rotWithShape="1">
            <a:gsLst>
              <a:gs pos="0">
                <a:schemeClr val="tx1">
                  <a:alpha val="35000"/>
                </a:schemeClr>
              </a:gs>
              <a:gs pos="100000">
                <a:schemeClr val="tx1">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1" name="Oval 60"/>
          <p:cNvSpPr/>
          <p:nvPr/>
        </p:nvSpPr>
        <p:spPr>
          <a:xfrm>
            <a:off x="4191000" y="3892899"/>
            <a:ext cx="5148018" cy="287900"/>
          </a:xfrm>
          <a:prstGeom prst="ellipse">
            <a:avLst/>
          </a:prstGeom>
          <a:gradFill flip="none" rotWithShape="1">
            <a:gsLst>
              <a:gs pos="0">
                <a:schemeClr val="tx1">
                  <a:alpha val="35000"/>
                </a:schemeClr>
              </a:gs>
              <a:gs pos="100000">
                <a:schemeClr val="tx1">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6" name="Picture 2" descr="C:\Users\Vincent\Desktop\Verizon.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3627017" y="199198"/>
            <a:ext cx="1859384" cy="103279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Group 13"/>
          <p:cNvGrpSpPr/>
          <p:nvPr/>
        </p:nvGrpSpPr>
        <p:grpSpPr>
          <a:xfrm>
            <a:off x="-1003300" y="1231990"/>
            <a:ext cx="4152903" cy="3642949"/>
            <a:chOff x="-1003300" y="1231990"/>
            <a:chExt cx="4152903" cy="3642949"/>
          </a:xfrm>
        </p:grpSpPr>
        <p:cxnSp>
          <p:nvCxnSpPr>
            <p:cNvPr id="10" name="Straight Connector 9"/>
            <p:cNvCxnSpPr/>
            <p:nvPr/>
          </p:nvCxnSpPr>
          <p:spPr>
            <a:xfrm>
              <a:off x="1905000" y="1231990"/>
              <a:ext cx="1244603" cy="3642949"/>
            </a:xfrm>
            <a:prstGeom prst="line">
              <a:avLst/>
            </a:prstGeom>
            <a:ln w="31750">
              <a:gradFill>
                <a:gsLst>
                  <a:gs pos="0">
                    <a:schemeClr val="bg2">
                      <a:alpha val="0"/>
                    </a:schemeClr>
                  </a:gs>
                  <a:gs pos="52000">
                    <a:srgbClr val="FFFFFF">
                      <a:alpha val="32000"/>
                    </a:srgbClr>
                  </a:gs>
                  <a:gs pos="100000">
                    <a:schemeClr val="bg2">
                      <a:alpha val="62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03300" y="1231990"/>
              <a:ext cx="1244603" cy="3642949"/>
            </a:xfrm>
            <a:prstGeom prst="line">
              <a:avLst/>
            </a:prstGeom>
            <a:ln w="31750">
              <a:gradFill>
                <a:gsLst>
                  <a:gs pos="0">
                    <a:schemeClr val="bg2">
                      <a:alpha val="0"/>
                    </a:schemeClr>
                  </a:gs>
                  <a:gs pos="52000">
                    <a:srgbClr val="FFFFFF">
                      <a:alpha val="32000"/>
                    </a:srgbClr>
                  </a:gs>
                  <a:gs pos="100000">
                    <a:schemeClr val="bg2">
                      <a:alpha val="62000"/>
                    </a:schemeClr>
                  </a:gs>
                </a:gsLst>
                <a:lin ang="5400000" scaled="0"/>
              </a:gra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732479" y="1926723"/>
            <a:ext cx="3867793" cy="2968348"/>
          </a:xfrm>
          <a:custGeom>
            <a:avLst/>
            <a:gdLst/>
            <a:ahLst/>
            <a:cxnLst/>
            <a:rect l="l" t="t" r="r" b="b"/>
            <a:pathLst>
              <a:path w="3867793" h="2968348">
                <a:moveTo>
                  <a:pt x="0" y="0"/>
                </a:moveTo>
                <a:lnTo>
                  <a:pt x="2870656" y="0"/>
                </a:lnTo>
                <a:lnTo>
                  <a:pt x="3867793" y="2968348"/>
                </a:lnTo>
                <a:lnTo>
                  <a:pt x="997138" y="2968348"/>
                </a:lnTo>
                <a:close/>
              </a:path>
            </a:pathLst>
          </a:custGeom>
          <a:gradFill flip="none" rotWithShape="1">
            <a:gsLst>
              <a:gs pos="69000">
                <a:srgbClr val="E30000">
                  <a:alpha val="0"/>
                </a:srgbClr>
              </a:gs>
              <a:gs pos="34000">
                <a:schemeClr val="accent6">
                  <a:alpha val="69000"/>
                </a:schemeClr>
              </a:gs>
              <a:gs pos="0">
                <a:schemeClr val="accent1">
                  <a:alpha val="87000"/>
                </a:schemeClr>
              </a:gs>
              <a:gs pos="100000">
                <a:schemeClr val="accent1">
                  <a:lumMod val="90000"/>
                  <a:lumOff val="10000"/>
                  <a:alpha val="0"/>
                </a:schemeClr>
              </a:gs>
            </a:gsLst>
            <a:lin ang="15600000" scaled="0"/>
            <a:tileRect/>
          </a:gradFill>
          <a:ln w="19050" cap="flat" cmpd="sng" algn="ctr">
            <a:gradFill flip="none" rotWithShape="1">
              <a:gsLst>
                <a:gs pos="80000">
                  <a:srgbClr val="840000">
                    <a:alpha val="0"/>
                  </a:srgbClr>
                </a:gs>
                <a:gs pos="0">
                  <a:schemeClr val="accent1">
                    <a:lumMod val="75000"/>
                  </a:schemeClr>
                </a:gs>
                <a:gs pos="100000">
                  <a:schemeClr val="accent1">
                    <a:lumMod val="75000"/>
                    <a:alpha val="0"/>
                  </a:schemeClr>
                </a:gs>
              </a:gsLst>
              <a:lin ang="16200000" scaled="1"/>
              <a:tileRect/>
            </a:gradFill>
            <a:prstDash val="solid"/>
            <a:round/>
            <a:headEnd type="none" w="med" len="med"/>
            <a:tailEnd type="none" w="med" len="med"/>
          </a:ln>
          <a:effectLst/>
          <a:scene3d>
            <a:camera prst="orthographicFront"/>
            <a:lightRig rig="soft" dir="t"/>
          </a:scene3d>
          <a:sp3d prstMaterial="plastic">
            <a:bevelT w="57150" h="44450"/>
            <a:contourClr>
              <a:schemeClr val="accent4"/>
            </a:contourClr>
          </a:sp3d>
        </p:spPr>
        <p:txBody>
          <a:bodyPr vert="horz" wrap="square" lIns="91440" tIns="45720" rIns="91440" bIns="45720" numCol="1" rtlCol="0" anchor="ctr" anchorCtr="0" compatLnSpc="1">
            <a:prstTxWarp prst="textNoShape">
              <a:avLst/>
            </a:prstTxWarp>
          </a:bodyPr>
          <a:lstStyle/>
          <a:p>
            <a:pPr algn="ctr"/>
            <a:endParaRPr lang="en-US" dirty="0">
              <a:solidFill>
                <a:schemeClr val="bg1"/>
              </a:solidFill>
              <a:effectLst>
                <a:outerShdw blurRad="177800" algn="ctr" rotWithShape="0">
                  <a:prstClr val="black"/>
                </a:outerShdw>
              </a:effectLst>
              <a:latin typeface="+mj-lt"/>
              <a:ea typeface="ＭＳ Ｐゴシック" charset="-128"/>
              <a:cs typeface="ＭＳ Ｐゴシック"/>
            </a:endParaRPr>
          </a:p>
        </p:txBody>
      </p:sp>
      <p:sp>
        <p:nvSpPr>
          <p:cNvPr id="55" name="TextBox 54"/>
          <p:cNvSpPr txBox="1"/>
          <p:nvPr/>
        </p:nvSpPr>
        <p:spPr>
          <a:xfrm>
            <a:off x="8340" y="3703745"/>
            <a:ext cx="2864026" cy="954107"/>
          </a:xfrm>
          <a:prstGeom prst="rect">
            <a:avLst/>
          </a:prstGeom>
          <a:noFill/>
        </p:spPr>
        <p:txBody>
          <a:bodyPr wrap="square" rtlCol="0">
            <a:spAutoFit/>
          </a:bodyPr>
          <a:lstStyle/>
          <a:p>
            <a:pPr algn="ctr"/>
            <a:r>
              <a:rPr lang="en-GB" sz="2800" dirty="0" smtClean="0">
                <a:solidFill>
                  <a:schemeClr val="bg1"/>
                </a:solidFill>
                <a:effectLst>
                  <a:outerShdw blurRad="63500" algn="ctr" rotWithShape="0">
                    <a:schemeClr val="bg1"/>
                  </a:outerShdw>
                </a:effectLst>
              </a:rPr>
              <a:t>Customer</a:t>
            </a:r>
            <a:br>
              <a:rPr lang="en-GB" sz="2800" dirty="0" smtClean="0">
                <a:solidFill>
                  <a:schemeClr val="bg1"/>
                </a:solidFill>
                <a:effectLst>
                  <a:outerShdw blurRad="63500" algn="ctr" rotWithShape="0">
                    <a:schemeClr val="bg1"/>
                  </a:outerShdw>
                </a:effectLst>
              </a:rPr>
            </a:br>
            <a:r>
              <a:rPr lang="en-GB" sz="2800" dirty="0" smtClean="0">
                <a:solidFill>
                  <a:schemeClr val="bg1"/>
                </a:solidFill>
                <a:effectLst>
                  <a:outerShdw blurRad="63500" algn="ctr" rotWithShape="0">
                    <a:schemeClr val="bg1"/>
                  </a:outerShdw>
                </a:effectLst>
              </a:rPr>
              <a:t>Support</a:t>
            </a:r>
            <a:endParaRPr lang="en-GB" sz="2800" dirty="0">
              <a:solidFill>
                <a:schemeClr val="bg1"/>
              </a:solidFill>
              <a:effectLst>
                <a:outerShdw blurRad="63500" algn="ctr" rotWithShape="0">
                  <a:schemeClr val="bg1"/>
                </a:outerShdw>
              </a:effectLst>
            </a:endParaRPr>
          </a:p>
        </p:txBody>
      </p:sp>
      <p:grpSp>
        <p:nvGrpSpPr>
          <p:cNvPr id="42" name="Group 41"/>
          <p:cNvGrpSpPr/>
          <p:nvPr/>
        </p:nvGrpSpPr>
        <p:grpSpPr>
          <a:xfrm>
            <a:off x="2062337" y="1231990"/>
            <a:ext cx="4152903" cy="3642949"/>
            <a:chOff x="-1003300" y="1231990"/>
            <a:chExt cx="4152903" cy="3642949"/>
          </a:xfrm>
        </p:grpSpPr>
        <p:cxnSp>
          <p:nvCxnSpPr>
            <p:cNvPr id="43" name="Straight Connector 42"/>
            <p:cNvCxnSpPr/>
            <p:nvPr/>
          </p:nvCxnSpPr>
          <p:spPr>
            <a:xfrm>
              <a:off x="1905000" y="1231990"/>
              <a:ext cx="1244603" cy="3642949"/>
            </a:xfrm>
            <a:prstGeom prst="line">
              <a:avLst/>
            </a:prstGeom>
            <a:ln w="31750">
              <a:gradFill>
                <a:gsLst>
                  <a:gs pos="0">
                    <a:schemeClr val="bg2">
                      <a:alpha val="0"/>
                    </a:schemeClr>
                  </a:gs>
                  <a:gs pos="52000">
                    <a:srgbClr val="FFFFFF">
                      <a:alpha val="32000"/>
                    </a:srgbClr>
                  </a:gs>
                  <a:gs pos="100000">
                    <a:schemeClr val="bg2">
                      <a:alpha val="62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03300" y="1231990"/>
              <a:ext cx="1244603" cy="3642949"/>
            </a:xfrm>
            <a:prstGeom prst="line">
              <a:avLst/>
            </a:prstGeom>
            <a:ln w="31750">
              <a:gradFill>
                <a:gsLst>
                  <a:gs pos="0">
                    <a:schemeClr val="bg2">
                      <a:alpha val="0"/>
                    </a:schemeClr>
                  </a:gs>
                  <a:gs pos="52000">
                    <a:srgbClr val="FFFFFF">
                      <a:alpha val="32000"/>
                    </a:srgbClr>
                  </a:gs>
                  <a:gs pos="100000">
                    <a:schemeClr val="bg2">
                      <a:alpha val="62000"/>
                    </a:schemeClr>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5128293" y="1231990"/>
            <a:ext cx="4152903" cy="3642949"/>
            <a:chOff x="-1003300" y="1231990"/>
            <a:chExt cx="4152903" cy="3642949"/>
          </a:xfrm>
        </p:grpSpPr>
        <p:cxnSp>
          <p:nvCxnSpPr>
            <p:cNvPr id="52" name="Straight Connector 51"/>
            <p:cNvCxnSpPr/>
            <p:nvPr/>
          </p:nvCxnSpPr>
          <p:spPr>
            <a:xfrm>
              <a:off x="1905000" y="1231990"/>
              <a:ext cx="1244603" cy="3642949"/>
            </a:xfrm>
            <a:prstGeom prst="line">
              <a:avLst/>
            </a:prstGeom>
            <a:ln w="31750">
              <a:gradFill>
                <a:gsLst>
                  <a:gs pos="0">
                    <a:schemeClr val="bg2">
                      <a:alpha val="0"/>
                    </a:schemeClr>
                  </a:gs>
                  <a:gs pos="52000">
                    <a:srgbClr val="FFFFFF">
                      <a:alpha val="32000"/>
                    </a:srgbClr>
                  </a:gs>
                  <a:gs pos="100000">
                    <a:schemeClr val="bg2">
                      <a:alpha val="62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003300" y="1231990"/>
              <a:ext cx="1244603" cy="3642949"/>
            </a:xfrm>
            <a:prstGeom prst="line">
              <a:avLst/>
            </a:prstGeom>
            <a:ln w="31750">
              <a:gradFill>
                <a:gsLst>
                  <a:gs pos="0">
                    <a:schemeClr val="bg2">
                      <a:alpha val="0"/>
                    </a:schemeClr>
                  </a:gs>
                  <a:gs pos="52000">
                    <a:srgbClr val="FFFFFF">
                      <a:alpha val="32000"/>
                    </a:srgbClr>
                  </a:gs>
                  <a:gs pos="100000">
                    <a:schemeClr val="bg2">
                      <a:alpha val="62000"/>
                    </a:schemeClr>
                  </a:gs>
                </a:gsLst>
                <a:lin ang="5400000" scaled="0"/>
              </a:gradFill>
            </a:ln>
          </p:spPr>
          <p:style>
            <a:lnRef idx="1">
              <a:schemeClr val="accent1"/>
            </a:lnRef>
            <a:fillRef idx="0">
              <a:schemeClr val="accent1"/>
            </a:fillRef>
            <a:effectRef idx="0">
              <a:schemeClr val="accent1"/>
            </a:effectRef>
            <a:fontRef idx="minor">
              <a:schemeClr val="tx1"/>
            </a:fontRef>
          </p:style>
        </p:cxnSp>
      </p:grpSp>
      <p:sp>
        <p:nvSpPr>
          <p:cNvPr id="35" name="Rectangle 2"/>
          <p:cNvSpPr/>
          <p:nvPr/>
        </p:nvSpPr>
        <p:spPr>
          <a:xfrm>
            <a:off x="2332842" y="1926723"/>
            <a:ext cx="3867793" cy="2968348"/>
          </a:xfrm>
          <a:custGeom>
            <a:avLst/>
            <a:gdLst/>
            <a:ahLst/>
            <a:cxnLst/>
            <a:rect l="l" t="t" r="r" b="b"/>
            <a:pathLst>
              <a:path w="3867793" h="2968348">
                <a:moveTo>
                  <a:pt x="0" y="0"/>
                </a:moveTo>
                <a:lnTo>
                  <a:pt x="2870656" y="0"/>
                </a:lnTo>
                <a:lnTo>
                  <a:pt x="3867793" y="2968348"/>
                </a:lnTo>
                <a:lnTo>
                  <a:pt x="997138" y="2968348"/>
                </a:lnTo>
                <a:close/>
              </a:path>
            </a:pathLst>
          </a:custGeom>
          <a:gradFill flip="none" rotWithShape="1">
            <a:gsLst>
              <a:gs pos="69000">
                <a:srgbClr val="E30000">
                  <a:alpha val="0"/>
                </a:srgbClr>
              </a:gs>
              <a:gs pos="34000">
                <a:schemeClr val="accent6">
                  <a:alpha val="69000"/>
                </a:schemeClr>
              </a:gs>
              <a:gs pos="0">
                <a:schemeClr val="accent1">
                  <a:alpha val="87000"/>
                </a:schemeClr>
              </a:gs>
              <a:gs pos="100000">
                <a:schemeClr val="accent1">
                  <a:lumMod val="90000"/>
                  <a:lumOff val="10000"/>
                  <a:alpha val="0"/>
                </a:schemeClr>
              </a:gs>
            </a:gsLst>
            <a:lin ang="15600000" scaled="0"/>
            <a:tileRect/>
          </a:gradFill>
          <a:ln w="19050" cap="flat" cmpd="sng" algn="ctr">
            <a:gradFill flip="none" rotWithShape="1">
              <a:gsLst>
                <a:gs pos="80000">
                  <a:srgbClr val="840000">
                    <a:alpha val="0"/>
                  </a:srgbClr>
                </a:gs>
                <a:gs pos="0">
                  <a:schemeClr val="accent1">
                    <a:lumMod val="75000"/>
                  </a:schemeClr>
                </a:gs>
                <a:gs pos="100000">
                  <a:schemeClr val="accent1">
                    <a:lumMod val="75000"/>
                    <a:alpha val="0"/>
                  </a:schemeClr>
                </a:gs>
              </a:gsLst>
              <a:lin ang="16200000" scaled="1"/>
              <a:tileRect/>
            </a:gradFill>
            <a:prstDash val="solid"/>
            <a:round/>
            <a:headEnd type="none" w="med" len="med"/>
            <a:tailEnd type="none" w="med" len="med"/>
          </a:ln>
          <a:effectLst/>
          <a:scene3d>
            <a:camera prst="orthographicFront"/>
            <a:lightRig rig="soft" dir="t"/>
          </a:scene3d>
          <a:sp3d prstMaterial="plastic">
            <a:bevelT w="57150" h="44450"/>
            <a:contourClr>
              <a:schemeClr val="accent4"/>
            </a:contourClr>
          </a:sp3d>
        </p:spPr>
        <p:txBody>
          <a:bodyPr vert="horz" wrap="square" lIns="91440" tIns="45720" rIns="91440" bIns="45720" numCol="1" rtlCol="0" anchor="ctr" anchorCtr="0" compatLnSpc="1">
            <a:prstTxWarp prst="textNoShape">
              <a:avLst/>
            </a:prstTxWarp>
          </a:bodyPr>
          <a:lstStyle/>
          <a:p>
            <a:pPr algn="ctr"/>
            <a:endParaRPr lang="en-US" dirty="0">
              <a:solidFill>
                <a:schemeClr val="bg1"/>
              </a:solidFill>
              <a:effectLst>
                <a:outerShdw blurRad="177800" algn="ctr" rotWithShape="0">
                  <a:prstClr val="black"/>
                </a:outerShdw>
              </a:effectLst>
              <a:latin typeface="+mj-lt"/>
              <a:ea typeface="ＭＳ Ｐゴシック" charset="-128"/>
              <a:cs typeface="ＭＳ Ｐゴシック"/>
            </a:endParaRPr>
          </a:p>
        </p:txBody>
      </p:sp>
      <p:sp>
        <p:nvSpPr>
          <p:cNvPr id="36" name="Rectangle 2"/>
          <p:cNvSpPr/>
          <p:nvPr/>
        </p:nvSpPr>
        <p:spPr>
          <a:xfrm>
            <a:off x="5398163" y="1926723"/>
            <a:ext cx="3867793" cy="2968348"/>
          </a:xfrm>
          <a:custGeom>
            <a:avLst/>
            <a:gdLst/>
            <a:ahLst/>
            <a:cxnLst/>
            <a:rect l="l" t="t" r="r" b="b"/>
            <a:pathLst>
              <a:path w="3867793" h="2968348">
                <a:moveTo>
                  <a:pt x="0" y="0"/>
                </a:moveTo>
                <a:lnTo>
                  <a:pt x="2870656" y="0"/>
                </a:lnTo>
                <a:lnTo>
                  <a:pt x="3867793" y="2968348"/>
                </a:lnTo>
                <a:lnTo>
                  <a:pt x="997138" y="2968348"/>
                </a:lnTo>
                <a:close/>
              </a:path>
            </a:pathLst>
          </a:custGeom>
          <a:gradFill flip="none" rotWithShape="1">
            <a:gsLst>
              <a:gs pos="69000">
                <a:srgbClr val="E30000">
                  <a:alpha val="0"/>
                </a:srgbClr>
              </a:gs>
              <a:gs pos="34000">
                <a:schemeClr val="accent6">
                  <a:alpha val="69000"/>
                </a:schemeClr>
              </a:gs>
              <a:gs pos="0">
                <a:schemeClr val="accent1">
                  <a:alpha val="87000"/>
                </a:schemeClr>
              </a:gs>
              <a:gs pos="100000">
                <a:schemeClr val="accent1">
                  <a:lumMod val="90000"/>
                  <a:lumOff val="10000"/>
                  <a:alpha val="0"/>
                </a:schemeClr>
              </a:gs>
            </a:gsLst>
            <a:lin ang="15600000" scaled="0"/>
            <a:tileRect/>
          </a:gradFill>
          <a:ln w="19050" cap="flat" cmpd="sng" algn="ctr">
            <a:gradFill flip="none" rotWithShape="1">
              <a:gsLst>
                <a:gs pos="80000">
                  <a:srgbClr val="840000">
                    <a:alpha val="0"/>
                  </a:srgbClr>
                </a:gs>
                <a:gs pos="0">
                  <a:schemeClr val="accent1">
                    <a:lumMod val="75000"/>
                  </a:schemeClr>
                </a:gs>
                <a:gs pos="100000">
                  <a:schemeClr val="accent1">
                    <a:lumMod val="75000"/>
                    <a:alpha val="0"/>
                  </a:schemeClr>
                </a:gs>
              </a:gsLst>
              <a:lin ang="16200000" scaled="1"/>
              <a:tileRect/>
            </a:gradFill>
            <a:prstDash val="solid"/>
            <a:round/>
            <a:headEnd type="none" w="med" len="med"/>
            <a:tailEnd type="none" w="med" len="med"/>
          </a:ln>
          <a:effectLst/>
          <a:scene3d>
            <a:camera prst="orthographicFront"/>
            <a:lightRig rig="soft" dir="t"/>
          </a:scene3d>
          <a:sp3d prstMaterial="plastic">
            <a:bevelT w="57150" h="44450"/>
            <a:contourClr>
              <a:schemeClr val="accent4"/>
            </a:contourClr>
          </a:sp3d>
        </p:spPr>
        <p:txBody>
          <a:bodyPr vert="horz" wrap="square" lIns="91440" tIns="45720" rIns="91440" bIns="45720" numCol="1" rtlCol="0" anchor="ctr" anchorCtr="0" compatLnSpc="1">
            <a:prstTxWarp prst="textNoShape">
              <a:avLst/>
            </a:prstTxWarp>
          </a:bodyPr>
          <a:lstStyle/>
          <a:p>
            <a:pPr algn="ctr"/>
            <a:endParaRPr lang="en-US" dirty="0">
              <a:solidFill>
                <a:schemeClr val="bg1"/>
              </a:solidFill>
              <a:effectLst>
                <a:outerShdw blurRad="177800" algn="ctr" rotWithShape="0">
                  <a:prstClr val="black"/>
                </a:outerShdw>
              </a:effectLst>
              <a:latin typeface="+mj-lt"/>
              <a:ea typeface="ＭＳ Ｐゴシック" charset="-128"/>
              <a:cs typeface="ＭＳ Ｐゴシック"/>
            </a:endParaRPr>
          </a:p>
        </p:txBody>
      </p:sp>
      <p:sp>
        <p:nvSpPr>
          <p:cNvPr id="56" name="TextBox 55"/>
          <p:cNvSpPr txBox="1"/>
          <p:nvPr/>
        </p:nvSpPr>
        <p:spPr>
          <a:xfrm>
            <a:off x="3222628" y="3703745"/>
            <a:ext cx="2587622" cy="954107"/>
          </a:xfrm>
          <a:prstGeom prst="rect">
            <a:avLst/>
          </a:prstGeom>
          <a:noFill/>
        </p:spPr>
        <p:txBody>
          <a:bodyPr wrap="square" rtlCol="0">
            <a:spAutoFit/>
          </a:bodyPr>
          <a:lstStyle/>
          <a:p>
            <a:pPr algn="ctr"/>
            <a:r>
              <a:rPr lang="en-GB" sz="2800" dirty="0" smtClean="0">
                <a:solidFill>
                  <a:schemeClr val="bg1"/>
                </a:solidFill>
                <a:effectLst>
                  <a:outerShdw blurRad="63500" algn="ctr" rotWithShape="0">
                    <a:schemeClr val="bg1"/>
                  </a:outerShdw>
                </a:effectLst>
              </a:rPr>
              <a:t>Ease</a:t>
            </a:r>
            <a:br>
              <a:rPr lang="en-GB" sz="2800" dirty="0" smtClean="0">
                <a:solidFill>
                  <a:schemeClr val="bg1"/>
                </a:solidFill>
                <a:effectLst>
                  <a:outerShdw blurRad="63500" algn="ctr" rotWithShape="0">
                    <a:schemeClr val="bg1"/>
                  </a:outerShdw>
                </a:effectLst>
              </a:rPr>
            </a:br>
            <a:r>
              <a:rPr lang="en-GB" sz="2800" dirty="0" smtClean="0">
                <a:solidFill>
                  <a:schemeClr val="bg1"/>
                </a:solidFill>
                <a:effectLst>
                  <a:outerShdw blurRad="63500" algn="ctr" rotWithShape="0">
                    <a:schemeClr val="bg1"/>
                  </a:outerShdw>
                </a:effectLst>
              </a:rPr>
              <a:t>of Use </a:t>
            </a:r>
            <a:endParaRPr lang="en-GB" sz="2800" dirty="0">
              <a:solidFill>
                <a:schemeClr val="bg1"/>
              </a:solidFill>
              <a:effectLst>
                <a:outerShdw blurRad="63500" algn="ctr" rotWithShape="0">
                  <a:schemeClr val="bg1"/>
                </a:outerShdw>
              </a:effectLst>
            </a:endParaRPr>
          </a:p>
        </p:txBody>
      </p:sp>
      <p:sp>
        <p:nvSpPr>
          <p:cNvPr id="57" name="TextBox 56"/>
          <p:cNvSpPr txBox="1"/>
          <p:nvPr/>
        </p:nvSpPr>
        <p:spPr>
          <a:xfrm>
            <a:off x="6213555" y="3703745"/>
            <a:ext cx="2768520" cy="954107"/>
          </a:xfrm>
          <a:prstGeom prst="rect">
            <a:avLst/>
          </a:prstGeom>
          <a:noFill/>
        </p:spPr>
        <p:txBody>
          <a:bodyPr wrap="square" rtlCol="0">
            <a:spAutoFit/>
          </a:bodyPr>
          <a:lstStyle/>
          <a:p>
            <a:pPr algn="ctr"/>
            <a:r>
              <a:rPr lang="en-GB" sz="2800" dirty="0" smtClean="0">
                <a:solidFill>
                  <a:schemeClr val="bg1"/>
                </a:solidFill>
                <a:effectLst>
                  <a:outerShdw blurRad="63500" algn="ctr" rotWithShape="0">
                    <a:schemeClr val="bg1"/>
                  </a:outerShdw>
                </a:effectLst>
              </a:rPr>
              <a:t>Innovative</a:t>
            </a:r>
            <a:br>
              <a:rPr lang="en-GB" sz="2800" dirty="0" smtClean="0">
                <a:solidFill>
                  <a:schemeClr val="bg1"/>
                </a:solidFill>
                <a:effectLst>
                  <a:outerShdw blurRad="63500" algn="ctr" rotWithShape="0">
                    <a:schemeClr val="bg1"/>
                  </a:outerShdw>
                </a:effectLst>
              </a:rPr>
            </a:br>
            <a:r>
              <a:rPr lang="en-GB" sz="2800" dirty="0" smtClean="0">
                <a:solidFill>
                  <a:schemeClr val="bg1"/>
                </a:solidFill>
                <a:effectLst>
                  <a:outerShdw blurRad="63500" algn="ctr" rotWithShape="0">
                    <a:schemeClr val="bg1"/>
                  </a:outerShdw>
                </a:effectLst>
              </a:rPr>
              <a:t>Technology</a:t>
            </a:r>
            <a:endParaRPr lang="en-GB" sz="2800" dirty="0">
              <a:solidFill>
                <a:schemeClr val="bg1"/>
              </a:solidFill>
              <a:effectLst>
                <a:outerShdw blurRad="63500" algn="ctr" rotWithShape="0">
                  <a:schemeClr val="bg1"/>
                </a:outerShdw>
              </a:effectLst>
            </a:endParaRPr>
          </a:p>
        </p:txBody>
      </p:sp>
      <p:sp>
        <p:nvSpPr>
          <p:cNvPr id="33" name="Oval 32"/>
          <p:cNvSpPr/>
          <p:nvPr/>
        </p:nvSpPr>
        <p:spPr>
          <a:xfrm>
            <a:off x="-291270" y="4991956"/>
            <a:ext cx="5148018" cy="287900"/>
          </a:xfrm>
          <a:prstGeom prst="ellipse">
            <a:avLst/>
          </a:prstGeom>
          <a:gradFill flip="none" rotWithShape="1">
            <a:gsLst>
              <a:gs pos="0">
                <a:schemeClr val="tx1">
                  <a:alpha val="35000"/>
                </a:schemeClr>
              </a:gs>
              <a:gs pos="100000">
                <a:schemeClr val="tx1">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 name="Oval 33"/>
          <p:cNvSpPr/>
          <p:nvPr/>
        </p:nvSpPr>
        <p:spPr>
          <a:xfrm>
            <a:off x="4191000" y="4991956"/>
            <a:ext cx="5148018" cy="287900"/>
          </a:xfrm>
          <a:prstGeom prst="ellipse">
            <a:avLst/>
          </a:prstGeom>
          <a:gradFill flip="none" rotWithShape="1">
            <a:gsLst>
              <a:gs pos="0">
                <a:schemeClr val="tx1">
                  <a:alpha val="35000"/>
                </a:schemeClr>
              </a:gs>
              <a:gs pos="100000">
                <a:schemeClr val="tx1">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59" name="Group 58"/>
          <p:cNvGrpSpPr/>
          <p:nvPr/>
        </p:nvGrpSpPr>
        <p:grpSpPr>
          <a:xfrm>
            <a:off x="0" y="4675492"/>
            <a:ext cx="9173750" cy="1293105"/>
            <a:chOff x="0" y="3113719"/>
            <a:chExt cx="9173750" cy="1046145"/>
          </a:xfrm>
        </p:grpSpPr>
        <p:sp>
          <p:nvSpPr>
            <p:cNvPr id="7" name="Rectangle 6"/>
            <p:cNvSpPr/>
            <p:nvPr/>
          </p:nvSpPr>
          <p:spPr>
            <a:xfrm>
              <a:off x="0" y="4007464"/>
              <a:ext cx="9144000" cy="152400"/>
            </a:xfrm>
            <a:prstGeom prst="rect">
              <a:avLst/>
            </a:prstGeom>
            <a:gradFill flip="none" rotWithShape="1">
              <a:gsLst>
                <a:gs pos="0">
                  <a:schemeClr val="tx1">
                    <a:alpha val="15000"/>
                  </a:schemeClr>
                </a:gs>
                <a:gs pos="100000">
                  <a:schemeClr val="tx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Rectangle 7"/>
            <p:cNvSpPr/>
            <p:nvPr/>
          </p:nvSpPr>
          <p:spPr>
            <a:xfrm rot="10800000">
              <a:off x="0" y="3113719"/>
              <a:ext cx="9144000" cy="152400"/>
            </a:xfrm>
            <a:prstGeom prst="rect">
              <a:avLst/>
            </a:prstGeom>
            <a:gradFill flip="none" rotWithShape="1">
              <a:gsLst>
                <a:gs pos="0">
                  <a:schemeClr val="tx1">
                    <a:alpha val="5000"/>
                  </a:schemeClr>
                </a:gs>
                <a:gs pos="100000">
                  <a:schemeClr val="tx1">
                    <a:alpha val="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 name="Rectangle 3"/>
            <p:cNvSpPr/>
            <p:nvPr/>
          </p:nvSpPr>
          <p:spPr>
            <a:xfrm>
              <a:off x="0" y="3259750"/>
              <a:ext cx="9173750" cy="7477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GB" dirty="0"/>
            </a:p>
          </p:txBody>
        </p:sp>
      </p:grpSp>
      <p:sp>
        <p:nvSpPr>
          <p:cNvPr id="39" name="Title 1"/>
          <p:cNvSpPr txBox="1">
            <a:spLocks/>
          </p:cNvSpPr>
          <p:nvPr/>
        </p:nvSpPr>
        <p:spPr>
          <a:xfrm>
            <a:off x="457200" y="4904374"/>
            <a:ext cx="8229600" cy="835341"/>
          </a:xfrm>
          <a:prstGeom prst="rect">
            <a:avLst/>
          </a:prstGeom>
        </p:spPr>
        <p:txBody>
          <a:bodyPr anchor="ctr">
            <a:noAutofit/>
          </a:bodyPr>
          <a:lstStyle>
            <a:lvl1pPr algn="l" defTabSz="457200" rtl="0" eaLnBrk="0" fontAlgn="base" hangingPunct="0">
              <a:spcBef>
                <a:spcPct val="0"/>
              </a:spcBef>
              <a:spcAft>
                <a:spcPct val="0"/>
              </a:spcAft>
              <a:defRPr lang="en-US" sz="2600" b="1" i="0" kern="1200" spc="30" baseline="0" dirty="0" smtClean="0">
                <a:ln>
                  <a:noFill/>
                </a:ln>
                <a:gradFill flip="none" rotWithShape="1">
                  <a:gsLst>
                    <a:gs pos="0">
                      <a:schemeClr val="bg1"/>
                    </a:gs>
                    <a:gs pos="100000">
                      <a:schemeClr val="bg1">
                        <a:lumMod val="85000"/>
                      </a:schemeClr>
                    </a:gs>
                  </a:gsLst>
                  <a:lin ang="5400000" scaled="1"/>
                  <a:tileRect/>
                </a:gradFill>
                <a:effectLst>
                  <a:outerShdw blurRad="241300" algn="ctr" rotWithShape="0">
                    <a:prstClr val="black">
                      <a:alpha val="40000"/>
                    </a:prstClr>
                  </a:outerShdw>
                </a:effectLst>
                <a:latin typeface=""/>
                <a:ea typeface="ＭＳ Ｐゴシック"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ctr"/>
            <a:r>
              <a:rPr lang="en-GB" sz="3600" b="0" spc="300" dirty="0" smtClean="0">
                <a:gradFill flip="none" rotWithShape="1">
                  <a:gsLst>
                    <a:gs pos="0">
                      <a:schemeClr val="tx2"/>
                    </a:gs>
                    <a:gs pos="100000">
                      <a:schemeClr val="bg1">
                        <a:lumMod val="75000"/>
                      </a:schemeClr>
                    </a:gs>
                  </a:gsLst>
                  <a:lin ang="5400000" scaled="1"/>
                  <a:tileRect/>
                </a:gradFill>
                <a:effectLst/>
              </a:rPr>
              <a:t>Networkfleet</a:t>
            </a:r>
            <a:endParaRPr lang="en-GB" sz="2400" b="0" spc="300" baseline="70000" dirty="0">
              <a:gradFill flip="none" rotWithShape="1">
                <a:gsLst>
                  <a:gs pos="0">
                    <a:schemeClr val="tx2"/>
                  </a:gs>
                  <a:gs pos="100000">
                    <a:schemeClr val="bg1">
                      <a:lumMod val="75000"/>
                    </a:schemeClr>
                  </a:gs>
                </a:gsLst>
                <a:lin ang="5400000" scaled="1"/>
                <a:tileRect/>
              </a:gradFill>
              <a:effectLst/>
            </a:endParaRPr>
          </a:p>
        </p:txBody>
      </p:sp>
    </p:spTree>
    <p:extLst>
      <p:ext uri="{BB962C8B-B14F-4D97-AF65-F5344CB8AC3E}">
        <p14:creationId xmlns:p14="http://schemas.microsoft.com/office/powerpoint/2010/main" xmlns="" val="1760039985"/>
      </p:ext>
    </p:extLst>
  </p:cSld>
  <p:clrMapOvr>
    <a:masterClrMapping/>
  </p:clrMapOvr>
  <p:transition spd="slow">
    <p:fade thruBlk="1"/>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2000">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14:bounceEnd="42000">
                                          <p:cBhvr additive="base">
                                            <p:cTn id="7" dur="1000" fill="hold"/>
                                            <p:tgtEl>
                                              <p:spTgt spid="59"/>
                                            </p:tgtEl>
                                            <p:attrNameLst>
                                              <p:attrName>ppt_x</p:attrName>
                                            </p:attrNameLst>
                                          </p:cBhvr>
                                          <p:tavLst>
                                            <p:tav tm="0">
                                              <p:val>
                                                <p:strVal val="#ppt_x"/>
                                              </p:val>
                                            </p:tav>
                                            <p:tav tm="100000">
                                              <p:val>
                                                <p:strVal val="#ppt_x"/>
                                              </p:val>
                                            </p:tav>
                                          </p:tavLst>
                                        </p:anim>
                                        <p:anim calcmode="lin" valueType="num" p14:bounceEnd="42000">
                                          <p:cBhvr additive="base">
                                            <p:cTn id="8" dur="1000" fill="hold"/>
                                            <p:tgtEl>
                                              <p:spTgt spid="59"/>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60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1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decel="4200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2" decel="4200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iterate type="lt">
                                        <p:tmPct val="2000"/>
                                      </p:iterate>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decel="4200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1+#ppt_w/2"/>
                                              </p:val>
                                            </p:tav>
                                            <p:tav tm="100000">
                                              <p:val>
                                                <p:strVal val="#ppt_x"/>
                                              </p:val>
                                            </p:tav>
                                          </p:tavLst>
                                        </p:anim>
                                        <p:anim calcmode="lin" valueType="num">
                                          <p:cBhvr additive="base">
                                            <p:cTn id="41" dur="500" fill="hold"/>
                                            <p:tgtEl>
                                              <p:spTgt spid="35"/>
                                            </p:tgtEl>
                                            <p:attrNameLst>
                                              <p:attrName>ppt_y</p:attrName>
                                            </p:attrNameLst>
                                          </p:cBhvr>
                                          <p:tavLst>
                                            <p:tav tm="0">
                                              <p:val>
                                                <p:strVal val="#ppt_y"/>
                                              </p:val>
                                            </p:tav>
                                            <p:tav tm="100000">
                                              <p:val>
                                                <p:strVal val="#ppt_y"/>
                                              </p:val>
                                            </p:tav>
                                          </p:tavLst>
                                        </p:anim>
                                      </p:childTnLst>
                                    </p:cTn>
                                  </p:par>
                                  <p:par>
                                    <p:cTn id="42" presetID="2" presetClass="entr" presetSubtype="2" decel="4200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0" presetClass="entr" presetSubtype="0" fill="hold" grpId="0" nodeType="afterEffect">
                                      <p:stCondLst>
                                        <p:cond delay="0"/>
                                      </p:stCondLst>
                                      <p:iterate type="lt">
                                        <p:tmPct val="2000"/>
                                      </p:iterate>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decel="4200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1+#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par>
                                    <p:cTn id="59" presetID="2" presetClass="entr" presetSubtype="2" decel="4200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fill="hold"/>
                                            <p:tgtEl>
                                              <p:spTgt spid="45"/>
                                            </p:tgtEl>
                                            <p:attrNameLst>
                                              <p:attrName>ppt_x</p:attrName>
                                            </p:attrNameLst>
                                          </p:cBhvr>
                                          <p:tavLst>
                                            <p:tav tm="0">
                                              <p:val>
                                                <p:strVal val="1+#ppt_w/2"/>
                                              </p:val>
                                            </p:tav>
                                            <p:tav tm="100000">
                                              <p:val>
                                                <p:strVal val="#ppt_x"/>
                                              </p:val>
                                            </p:tav>
                                          </p:tavLst>
                                        </p:anim>
                                        <p:anim calcmode="lin" valueType="num">
                                          <p:cBhvr additive="base">
                                            <p:cTn id="62" dur="500" fill="hold"/>
                                            <p:tgtEl>
                                              <p:spTgt spid="45"/>
                                            </p:tgtEl>
                                            <p:attrNameLst>
                                              <p:attrName>ppt_y</p:attrName>
                                            </p:attrNameLst>
                                          </p:cBhvr>
                                          <p:tavLst>
                                            <p:tav tm="0">
                                              <p:val>
                                                <p:strVal val="#ppt_y"/>
                                              </p:val>
                                            </p:tav>
                                            <p:tav tm="100000">
                                              <p:val>
                                                <p:strVal val="#ppt_y"/>
                                              </p:val>
                                            </p:tav>
                                          </p:tavLst>
                                        </p:anim>
                                      </p:childTnLst>
                                    </p:cTn>
                                  </p:par>
                                </p:childTnLst>
                              </p:cTn>
                            </p:par>
                            <p:par>
                              <p:cTn id="63" fill="hold">
                                <p:stCondLst>
                                  <p:cond delay="500"/>
                                </p:stCondLst>
                                <p:childTnLst>
                                  <p:par>
                                    <p:cTn id="64" presetID="10" presetClass="entr" presetSubtype="0" fill="hold" grpId="0" nodeType="afterEffect">
                                      <p:stCondLst>
                                        <p:cond delay="0"/>
                                      </p:stCondLst>
                                      <p:iterate type="lt">
                                        <p:tmPct val="2000"/>
                                      </p:iterate>
                                      <p:childTnLst>
                                        <p:set>
                                          <p:cBhvr>
                                            <p:cTn id="65" dur="1" fill="hold">
                                              <p:stCondLst>
                                                <p:cond delay="0"/>
                                              </p:stCondLst>
                                            </p:cTn>
                                            <p:tgtEl>
                                              <p:spTgt spid="57"/>
                                            </p:tgtEl>
                                            <p:attrNameLst>
                                              <p:attrName>style.visibility</p:attrName>
                                            </p:attrNameLst>
                                          </p:cBhvr>
                                          <p:to>
                                            <p:strVal val="visible"/>
                                          </p:to>
                                        </p:set>
                                        <p:animEffect transition="in" filter="fade">
                                          <p:cBhvr>
                                            <p:cTn id="66" dur="500"/>
                                            <p:tgtEl>
                                              <p:spTgt spid="5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3" grpId="0" animBg="1"/>
          <p:bldP spid="55" grpId="0"/>
          <p:bldP spid="35" grpId="0" animBg="1"/>
          <p:bldP spid="36" grpId="0" animBg="1"/>
          <p:bldP spid="56" grpId="0"/>
          <p:bldP spid="57" grpId="0"/>
          <p:bldP spid="33" grpId="0" animBg="1"/>
          <p:bldP spid="34" grpId="0" animBg="1"/>
          <p:bldP spid="3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1000" fill="hold"/>
                                            <p:tgtEl>
                                              <p:spTgt spid="59"/>
                                            </p:tgtEl>
                                            <p:attrNameLst>
                                              <p:attrName>ppt_x</p:attrName>
                                            </p:attrNameLst>
                                          </p:cBhvr>
                                          <p:tavLst>
                                            <p:tav tm="0">
                                              <p:val>
                                                <p:strVal val="#ppt_x"/>
                                              </p:val>
                                            </p:tav>
                                            <p:tav tm="100000">
                                              <p:val>
                                                <p:strVal val="#ppt_x"/>
                                              </p:val>
                                            </p:tav>
                                          </p:tavLst>
                                        </p:anim>
                                        <p:anim calcmode="lin" valueType="num">
                                          <p:cBhvr additive="base">
                                            <p:cTn id="8" dur="1000" fill="hold"/>
                                            <p:tgtEl>
                                              <p:spTgt spid="59"/>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60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1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decel="4200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2" decel="4200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iterate type="lt">
                                        <p:tmPct val="2000"/>
                                      </p:iterate>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decel="4200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1+#ppt_w/2"/>
                                              </p:val>
                                            </p:tav>
                                            <p:tav tm="100000">
                                              <p:val>
                                                <p:strVal val="#ppt_x"/>
                                              </p:val>
                                            </p:tav>
                                          </p:tavLst>
                                        </p:anim>
                                        <p:anim calcmode="lin" valueType="num">
                                          <p:cBhvr additive="base">
                                            <p:cTn id="41" dur="500" fill="hold"/>
                                            <p:tgtEl>
                                              <p:spTgt spid="35"/>
                                            </p:tgtEl>
                                            <p:attrNameLst>
                                              <p:attrName>ppt_y</p:attrName>
                                            </p:attrNameLst>
                                          </p:cBhvr>
                                          <p:tavLst>
                                            <p:tav tm="0">
                                              <p:val>
                                                <p:strVal val="#ppt_y"/>
                                              </p:val>
                                            </p:tav>
                                            <p:tav tm="100000">
                                              <p:val>
                                                <p:strVal val="#ppt_y"/>
                                              </p:val>
                                            </p:tav>
                                          </p:tavLst>
                                        </p:anim>
                                      </p:childTnLst>
                                    </p:cTn>
                                  </p:par>
                                  <p:par>
                                    <p:cTn id="42" presetID="2" presetClass="entr" presetSubtype="2" decel="4200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0" presetClass="entr" presetSubtype="0" fill="hold" grpId="0" nodeType="afterEffect">
                                      <p:stCondLst>
                                        <p:cond delay="0"/>
                                      </p:stCondLst>
                                      <p:iterate type="lt">
                                        <p:tmPct val="2000"/>
                                      </p:iterate>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decel="4200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1+#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par>
                                    <p:cTn id="59" presetID="2" presetClass="entr" presetSubtype="2" decel="4200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fill="hold"/>
                                            <p:tgtEl>
                                              <p:spTgt spid="45"/>
                                            </p:tgtEl>
                                            <p:attrNameLst>
                                              <p:attrName>ppt_x</p:attrName>
                                            </p:attrNameLst>
                                          </p:cBhvr>
                                          <p:tavLst>
                                            <p:tav tm="0">
                                              <p:val>
                                                <p:strVal val="1+#ppt_w/2"/>
                                              </p:val>
                                            </p:tav>
                                            <p:tav tm="100000">
                                              <p:val>
                                                <p:strVal val="#ppt_x"/>
                                              </p:val>
                                            </p:tav>
                                          </p:tavLst>
                                        </p:anim>
                                        <p:anim calcmode="lin" valueType="num">
                                          <p:cBhvr additive="base">
                                            <p:cTn id="62" dur="500" fill="hold"/>
                                            <p:tgtEl>
                                              <p:spTgt spid="45"/>
                                            </p:tgtEl>
                                            <p:attrNameLst>
                                              <p:attrName>ppt_y</p:attrName>
                                            </p:attrNameLst>
                                          </p:cBhvr>
                                          <p:tavLst>
                                            <p:tav tm="0">
                                              <p:val>
                                                <p:strVal val="#ppt_y"/>
                                              </p:val>
                                            </p:tav>
                                            <p:tav tm="100000">
                                              <p:val>
                                                <p:strVal val="#ppt_y"/>
                                              </p:val>
                                            </p:tav>
                                          </p:tavLst>
                                        </p:anim>
                                      </p:childTnLst>
                                    </p:cTn>
                                  </p:par>
                                </p:childTnLst>
                              </p:cTn>
                            </p:par>
                            <p:par>
                              <p:cTn id="63" fill="hold">
                                <p:stCondLst>
                                  <p:cond delay="500"/>
                                </p:stCondLst>
                                <p:childTnLst>
                                  <p:par>
                                    <p:cTn id="64" presetID="10" presetClass="entr" presetSubtype="0" fill="hold" grpId="0" nodeType="afterEffect">
                                      <p:stCondLst>
                                        <p:cond delay="0"/>
                                      </p:stCondLst>
                                      <p:iterate type="lt">
                                        <p:tmPct val="2000"/>
                                      </p:iterate>
                                      <p:childTnLst>
                                        <p:set>
                                          <p:cBhvr>
                                            <p:cTn id="65" dur="1" fill="hold">
                                              <p:stCondLst>
                                                <p:cond delay="0"/>
                                              </p:stCondLst>
                                            </p:cTn>
                                            <p:tgtEl>
                                              <p:spTgt spid="57"/>
                                            </p:tgtEl>
                                            <p:attrNameLst>
                                              <p:attrName>style.visibility</p:attrName>
                                            </p:attrNameLst>
                                          </p:cBhvr>
                                          <p:to>
                                            <p:strVal val="visible"/>
                                          </p:to>
                                        </p:set>
                                        <p:animEffect transition="in" filter="fade">
                                          <p:cBhvr>
                                            <p:cTn id="66" dur="500"/>
                                            <p:tgtEl>
                                              <p:spTgt spid="5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3" grpId="0" animBg="1"/>
          <p:bldP spid="55" grpId="0"/>
          <p:bldP spid="35" grpId="0" animBg="1"/>
          <p:bldP spid="36" grpId="0" animBg="1"/>
          <p:bldP spid="56" grpId="0"/>
          <p:bldP spid="57" grpId="0"/>
          <p:bldP spid="33" grpId="0" animBg="1"/>
          <p:bldP spid="34" grpId="0" animBg="1"/>
          <p:bldP spid="39"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incent\Desktop\shutterstock_129612761.jpg"/>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a:stretch/>
        </p:blipFill>
        <p:spPr bwMode="auto">
          <a:xfrm>
            <a:off x="0" y="1153931"/>
            <a:ext cx="9144000" cy="5302109"/>
          </a:xfrm>
          <a:prstGeom prst="rect">
            <a:avLst/>
          </a:prstGeom>
          <a:noFill/>
          <a:extLst>
            <a:ext uri="{909E8E84-426E-40DD-AFC4-6F175D3DCCD1}">
              <a14:hiddenFill xmlns:a14="http://schemas.microsoft.com/office/drawing/2010/main" xmlns="">
                <a:solidFill>
                  <a:srgbClr val="FFFFFF"/>
                </a:solidFill>
              </a14:hiddenFill>
            </a:ext>
          </a:extLst>
        </p:spPr>
      </p:pic>
      <p:sp>
        <p:nvSpPr>
          <p:cNvPr id="72" name="Rectangle 71"/>
          <p:cNvSpPr/>
          <p:nvPr/>
        </p:nvSpPr>
        <p:spPr>
          <a:xfrm>
            <a:off x="-1" y="1159827"/>
            <a:ext cx="9144000" cy="5472603"/>
          </a:xfrm>
          <a:prstGeom prst="rect">
            <a:avLst/>
          </a:prstGeom>
          <a:solidFill>
            <a:schemeClr val="bg1">
              <a:alpha val="39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0" y="6139544"/>
            <a:ext cx="9144000" cy="316496"/>
          </a:xfrm>
          <a:prstGeom prst="rect">
            <a:avLst/>
          </a:prstGeom>
          <a:gradFill>
            <a:gsLst>
              <a:gs pos="0">
                <a:schemeClr val="bg1"/>
              </a:gs>
              <a:gs pos="100000">
                <a:schemeClr val="bg1">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Roadside Assistance</a:t>
            </a:r>
            <a:endParaRPr lang="en-GB" dirty="0"/>
          </a:p>
        </p:txBody>
      </p:sp>
      <p:grpSp>
        <p:nvGrpSpPr>
          <p:cNvPr id="17" name="Group 16"/>
          <p:cNvGrpSpPr/>
          <p:nvPr/>
        </p:nvGrpSpPr>
        <p:grpSpPr>
          <a:xfrm>
            <a:off x="5243513" y="3227633"/>
            <a:ext cx="645921" cy="582905"/>
            <a:chOff x="4929188" y="-4565650"/>
            <a:chExt cx="4035425" cy="3641725"/>
          </a:xfrm>
        </p:grpSpPr>
        <p:sp>
          <p:nvSpPr>
            <p:cNvPr id="18" name="Freeform 17"/>
            <p:cNvSpPr>
              <a:spLocks/>
            </p:cNvSpPr>
            <p:nvPr/>
          </p:nvSpPr>
          <p:spPr bwMode="auto">
            <a:xfrm>
              <a:off x="4929188" y="-4565650"/>
              <a:ext cx="4035425" cy="3641725"/>
            </a:xfrm>
            <a:custGeom>
              <a:avLst/>
              <a:gdLst>
                <a:gd name="T0" fmla="*/ 140 w 2542"/>
                <a:gd name="T1" fmla="*/ 2292 h 2294"/>
                <a:gd name="T2" fmla="*/ 117 w 2542"/>
                <a:gd name="T3" fmla="*/ 2290 h 2294"/>
                <a:gd name="T4" fmla="*/ 84 w 2542"/>
                <a:gd name="T5" fmla="*/ 2280 h 2294"/>
                <a:gd name="T6" fmla="*/ 55 w 2542"/>
                <a:gd name="T7" fmla="*/ 2264 h 2294"/>
                <a:gd name="T8" fmla="*/ 40 w 2542"/>
                <a:gd name="T9" fmla="*/ 2252 h 2294"/>
                <a:gd name="T10" fmla="*/ 27 w 2542"/>
                <a:gd name="T11" fmla="*/ 2237 h 2294"/>
                <a:gd name="T12" fmla="*/ 16 w 2542"/>
                <a:gd name="T13" fmla="*/ 2223 h 2294"/>
                <a:gd name="T14" fmla="*/ 8 w 2542"/>
                <a:gd name="T15" fmla="*/ 2207 h 2294"/>
                <a:gd name="T16" fmla="*/ 3 w 2542"/>
                <a:gd name="T17" fmla="*/ 2188 h 2294"/>
                <a:gd name="T18" fmla="*/ 0 w 2542"/>
                <a:gd name="T19" fmla="*/ 2167 h 2294"/>
                <a:gd name="T20" fmla="*/ 1 w 2542"/>
                <a:gd name="T21" fmla="*/ 2136 h 2294"/>
                <a:gd name="T22" fmla="*/ 9 w 2542"/>
                <a:gd name="T23" fmla="*/ 2100 h 2294"/>
                <a:gd name="T24" fmla="*/ 19 w 2542"/>
                <a:gd name="T25" fmla="*/ 2074 h 2294"/>
                <a:gd name="T26" fmla="*/ 32 w 2542"/>
                <a:gd name="T27" fmla="*/ 2046 h 2294"/>
                <a:gd name="T28" fmla="*/ 550 w 2542"/>
                <a:gd name="T29" fmla="*/ 1129 h 2294"/>
                <a:gd name="T30" fmla="*/ 1133 w 2542"/>
                <a:gd name="T31" fmla="*/ 101 h 2294"/>
                <a:gd name="T32" fmla="*/ 1147 w 2542"/>
                <a:gd name="T33" fmla="*/ 79 h 2294"/>
                <a:gd name="T34" fmla="*/ 1164 w 2542"/>
                <a:gd name="T35" fmla="*/ 56 h 2294"/>
                <a:gd name="T36" fmla="*/ 1180 w 2542"/>
                <a:gd name="T37" fmla="*/ 39 h 2294"/>
                <a:gd name="T38" fmla="*/ 1226 w 2542"/>
                <a:gd name="T39" fmla="*/ 9 h 2294"/>
                <a:gd name="T40" fmla="*/ 1244 w 2542"/>
                <a:gd name="T41" fmla="*/ 4 h 2294"/>
                <a:gd name="T42" fmla="*/ 1271 w 2542"/>
                <a:gd name="T43" fmla="*/ 0 h 2294"/>
                <a:gd name="T44" fmla="*/ 1298 w 2542"/>
                <a:gd name="T45" fmla="*/ 4 h 2294"/>
                <a:gd name="T46" fmla="*/ 1315 w 2542"/>
                <a:gd name="T47" fmla="*/ 9 h 2294"/>
                <a:gd name="T48" fmla="*/ 1343 w 2542"/>
                <a:gd name="T49" fmla="*/ 24 h 2294"/>
                <a:gd name="T50" fmla="*/ 1360 w 2542"/>
                <a:gd name="T51" fmla="*/ 39 h 2294"/>
                <a:gd name="T52" fmla="*/ 1377 w 2542"/>
                <a:gd name="T53" fmla="*/ 56 h 2294"/>
                <a:gd name="T54" fmla="*/ 1395 w 2542"/>
                <a:gd name="T55" fmla="*/ 79 h 2294"/>
                <a:gd name="T56" fmla="*/ 1410 w 2542"/>
                <a:gd name="T57" fmla="*/ 103 h 2294"/>
                <a:gd name="T58" fmla="*/ 2037 w 2542"/>
                <a:gd name="T59" fmla="*/ 1212 h 2294"/>
                <a:gd name="T60" fmla="*/ 2509 w 2542"/>
                <a:gd name="T61" fmla="*/ 2046 h 2294"/>
                <a:gd name="T62" fmla="*/ 2522 w 2542"/>
                <a:gd name="T63" fmla="*/ 2074 h 2294"/>
                <a:gd name="T64" fmla="*/ 2532 w 2542"/>
                <a:gd name="T65" fmla="*/ 2100 h 2294"/>
                <a:gd name="T66" fmla="*/ 2541 w 2542"/>
                <a:gd name="T67" fmla="*/ 2136 h 2294"/>
                <a:gd name="T68" fmla="*/ 2542 w 2542"/>
                <a:gd name="T69" fmla="*/ 2168 h 2294"/>
                <a:gd name="T70" fmla="*/ 2540 w 2542"/>
                <a:gd name="T71" fmla="*/ 2187 h 2294"/>
                <a:gd name="T72" fmla="*/ 2533 w 2542"/>
                <a:gd name="T73" fmla="*/ 2207 h 2294"/>
                <a:gd name="T74" fmla="*/ 2526 w 2542"/>
                <a:gd name="T75" fmla="*/ 2223 h 2294"/>
                <a:gd name="T76" fmla="*/ 2501 w 2542"/>
                <a:gd name="T77" fmla="*/ 2252 h 2294"/>
                <a:gd name="T78" fmla="*/ 2487 w 2542"/>
                <a:gd name="T79" fmla="*/ 2264 h 2294"/>
                <a:gd name="T80" fmla="*/ 2467 w 2542"/>
                <a:gd name="T81" fmla="*/ 2275 h 2294"/>
                <a:gd name="T82" fmla="*/ 2449 w 2542"/>
                <a:gd name="T83" fmla="*/ 2283 h 2294"/>
                <a:gd name="T84" fmla="*/ 2425 w 2542"/>
                <a:gd name="T85" fmla="*/ 2290 h 2294"/>
                <a:gd name="T86" fmla="*/ 2401 w 2542"/>
                <a:gd name="T87" fmla="*/ 2292 h 2294"/>
                <a:gd name="T88" fmla="*/ 155 w 2542"/>
                <a:gd name="T89" fmla="*/ 2294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42" h="2294">
                  <a:moveTo>
                    <a:pt x="155" y="2294"/>
                  </a:moveTo>
                  <a:lnTo>
                    <a:pt x="140" y="2292"/>
                  </a:lnTo>
                  <a:lnTo>
                    <a:pt x="127" y="2292"/>
                  </a:lnTo>
                  <a:lnTo>
                    <a:pt x="117" y="2290"/>
                  </a:lnTo>
                  <a:lnTo>
                    <a:pt x="92" y="2283"/>
                  </a:lnTo>
                  <a:lnTo>
                    <a:pt x="84" y="2280"/>
                  </a:lnTo>
                  <a:lnTo>
                    <a:pt x="73" y="2275"/>
                  </a:lnTo>
                  <a:lnTo>
                    <a:pt x="55" y="2264"/>
                  </a:lnTo>
                  <a:lnTo>
                    <a:pt x="48" y="2259"/>
                  </a:lnTo>
                  <a:lnTo>
                    <a:pt x="40" y="2252"/>
                  </a:lnTo>
                  <a:lnTo>
                    <a:pt x="33" y="2246"/>
                  </a:lnTo>
                  <a:lnTo>
                    <a:pt x="27" y="2237"/>
                  </a:lnTo>
                  <a:lnTo>
                    <a:pt x="21" y="2231"/>
                  </a:lnTo>
                  <a:lnTo>
                    <a:pt x="16" y="2223"/>
                  </a:lnTo>
                  <a:lnTo>
                    <a:pt x="12" y="2215"/>
                  </a:lnTo>
                  <a:lnTo>
                    <a:pt x="8" y="2207"/>
                  </a:lnTo>
                  <a:lnTo>
                    <a:pt x="5" y="2196"/>
                  </a:lnTo>
                  <a:lnTo>
                    <a:pt x="3" y="2188"/>
                  </a:lnTo>
                  <a:lnTo>
                    <a:pt x="1" y="2179"/>
                  </a:lnTo>
                  <a:lnTo>
                    <a:pt x="0" y="2167"/>
                  </a:lnTo>
                  <a:lnTo>
                    <a:pt x="0" y="2148"/>
                  </a:lnTo>
                  <a:lnTo>
                    <a:pt x="1" y="2136"/>
                  </a:lnTo>
                  <a:lnTo>
                    <a:pt x="3" y="2122"/>
                  </a:lnTo>
                  <a:lnTo>
                    <a:pt x="9" y="2100"/>
                  </a:lnTo>
                  <a:lnTo>
                    <a:pt x="13" y="2088"/>
                  </a:lnTo>
                  <a:lnTo>
                    <a:pt x="19" y="2074"/>
                  </a:lnTo>
                  <a:lnTo>
                    <a:pt x="25" y="2060"/>
                  </a:lnTo>
                  <a:lnTo>
                    <a:pt x="32" y="2046"/>
                  </a:lnTo>
                  <a:lnTo>
                    <a:pt x="503" y="1213"/>
                  </a:lnTo>
                  <a:lnTo>
                    <a:pt x="550" y="1129"/>
                  </a:lnTo>
                  <a:lnTo>
                    <a:pt x="551" y="1129"/>
                  </a:lnTo>
                  <a:lnTo>
                    <a:pt x="1133" y="101"/>
                  </a:lnTo>
                  <a:lnTo>
                    <a:pt x="1140" y="88"/>
                  </a:lnTo>
                  <a:lnTo>
                    <a:pt x="1147" y="79"/>
                  </a:lnTo>
                  <a:lnTo>
                    <a:pt x="1156" y="67"/>
                  </a:lnTo>
                  <a:lnTo>
                    <a:pt x="1164" y="56"/>
                  </a:lnTo>
                  <a:lnTo>
                    <a:pt x="1174" y="47"/>
                  </a:lnTo>
                  <a:lnTo>
                    <a:pt x="1180" y="39"/>
                  </a:lnTo>
                  <a:lnTo>
                    <a:pt x="1199" y="25"/>
                  </a:lnTo>
                  <a:lnTo>
                    <a:pt x="1226" y="9"/>
                  </a:lnTo>
                  <a:lnTo>
                    <a:pt x="1235" y="6"/>
                  </a:lnTo>
                  <a:lnTo>
                    <a:pt x="1244" y="4"/>
                  </a:lnTo>
                  <a:lnTo>
                    <a:pt x="1252" y="2"/>
                  </a:lnTo>
                  <a:lnTo>
                    <a:pt x="1271" y="0"/>
                  </a:lnTo>
                  <a:lnTo>
                    <a:pt x="1290" y="2"/>
                  </a:lnTo>
                  <a:lnTo>
                    <a:pt x="1298" y="4"/>
                  </a:lnTo>
                  <a:lnTo>
                    <a:pt x="1308" y="6"/>
                  </a:lnTo>
                  <a:lnTo>
                    <a:pt x="1315" y="9"/>
                  </a:lnTo>
                  <a:lnTo>
                    <a:pt x="1324" y="14"/>
                  </a:lnTo>
                  <a:lnTo>
                    <a:pt x="1343" y="24"/>
                  </a:lnTo>
                  <a:lnTo>
                    <a:pt x="1350" y="31"/>
                  </a:lnTo>
                  <a:lnTo>
                    <a:pt x="1360" y="39"/>
                  </a:lnTo>
                  <a:lnTo>
                    <a:pt x="1368" y="47"/>
                  </a:lnTo>
                  <a:lnTo>
                    <a:pt x="1377" y="56"/>
                  </a:lnTo>
                  <a:lnTo>
                    <a:pt x="1385" y="67"/>
                  </a:lnTo>
                  <a:lnTo>
                    <a:pt x="1395" y="79"/>
                  </a:lnTo>
                  <a:lnTo>
                    <a:pt x="1402" y="89"/>
                  </a:lnTo>
                  <a:lnTo>
                    <a:pt x="1410" y="103"/>
                  </a:lnTo>
                  <a:lnTo>
                    <a:pt x="2001" y="1150"/>
                  </a:lnTo>
                  <a:lnTo>
                    <a:pt x="2037" y="1212"/>
                  </a:lnTo>
                  <a:lnTo>
                    <a:pt x="2040" y="1218"/>
                  </a:lnTo>
                  <a:lnTo>
                    <a:pt x="2509" y="2046"/>
                  </a:lnTo>
                  <a:lnTo>
                    <a:pt x="2515" y="2060"/>
                  </a:lnTo>
                  <a:lnTo>
                    <a:pt x="2522" y="2074"/>
                  </a:lnTo>
                  <a:lnTo>
                    <a:pt x="2528" y="2088"/>
                  </a:lnTo>
                  <a:lnTo>
                    <a:pt x="2532" y="2100"/>
                  </a:lnTo>
                  <a:lnTo>
                    <a:pt x="2540" y="2125"/>
                  </a:lnTo>
                  <a:lnTo>
                    <a:pt x="2541" y="2136"/>
                  </a:lnTo>
                  <a:lnTo>
                    <a:pt x="2542" y="2145"/>
                  </a:lnTo>
                  <a:lnTo>
                    <a:pt x="2542" y="2168"/>
                  </a:lnTo>
                  <a:lnTo>
                    <a:pt x="2541" y="2179"/>
                  </a:lnTo>
                  <a:lnTo>
                    <a:pt x="2540" y="2187"/>
                  </a:lnTo>
                  <a:lnTo>
                    <a:pt x="2537" y="2196"/>
                  </a:lnTo>
                  <a:lnTo>
                    <a:pt x="2533" y="2207"/>
                  </a:lnTo>
                  <a:lnTo>
                    <a:pt x="2529" y="2217"/>
                  </a:lnTo>
                  <a:lnTo>
                    <a:pt x="2526" y="2223"/>
                  </a:lnTo>
                  <a:lnTo>
                    <a:pt x="2509" y="2246"/>
                  </a:lnTo>
                  <a:lnTo>
                    <a:pt x="2501" y="2252"/>
                  </a:lnTo>
                  <a:lnTo>
                    <a:pt x="2494" y="2259"/>
                  </a:lnTo>
                  <a:lnTo>
                    <a:pt x="2487" y="2264"/>
                  </a:lnTo>
                  <a:lnTo>
                    <a:pt x="2479" y="2268"/>
                  </a:lnTo>
                  <a:lnTo>
                    <a:pt x="2467" y="2275"/>
                  </a:lnTo>
                  <a:lnTo>
                    <a:pt x="2458" y="2280"/>
                  </a:lnTo>
                  <a:lnTo>
                    <a:pt x="2449" y="2283"/>
                  </a:lnTo>
                  <a:lnTo>
                    <a:pt x="2438" y="2287"/>
                  </a:lnTo>
                  <a:lnTo>
                    <a:pt x="2425" y="2290"/>
                  </a:lnTo>
                  <a:lnTo>
                    <a:pt x="2414" y="2292"/>
                  </a:lnTo>
                  <a:lnTo>
                    <a:pt x="2401" y="2292"/>
                  </a:lnTo>
                  <a:lnTo>
                    <a:pt x="2386" y="2294"/>
                  </a:lnTo>
                  <a:lnTo>
                    <a:pt x="155" y="2294"/>
                  </a:lnTo>
                  <a:close/>
                </a:path>
              </a:pathLst>
            </a:custGeom>
            <a:gradFill flip="none" rotWithShape="1">
              <a:gsLst>
                <a:gs pos="0">
                  <a:schemeClr val="tx1">
                    <a:alpha val="46000"/>
                  </a:schemeClr>
                </a:gs>
                <a:gs pos="100000">
                  <a:schemeClr val="tx1">
                    <a:alpha val="24000"/>
                  </a:schemeClr>
                </a:gs>
              </a:gsLst>
              <a:lin ang="16200000" scaled="1"/>
              <a:tileRect/>
            </a:gradFill>
            <a:ln w="19050" cap="flat" cmpd="sng" algn="ctr">
              <a:gradFill flip="none" rotWithShape="1">
                <a:gsLst>
                  <a:gs pos="24998">
                    <a:srgbClr val="82AD2D">
                      <a:alpha val="0"/>
                    </a:srgbClr>
                  </a:gs>
                  <a:gs pos="82500">
                    <a:schemeClr val="bg1">
                      <a:lumMod val="65000"/>
                    </a:schemeClr>
                  </a:gs>
                  <a:gs pos="0">
                    <a:schemeClr val="accent2">
                      <a:alpha val="0"/>
                    </a:schemeClr>
                  </a:gs>
                  <a:gs pos="100000">
                    <a:schemeClr val="bg1">
                      <a:lumMod val="50000"/>
                    </a:schemeClr>
                  </a:gs>
                </a:gsLst>
                <a:lin ang="16200000" scaled="1"/>
                <a:tileRect/>
              </a:gradFill>
              <a:prstDash val="solid"/>
              <a:round/>
              <a:headEnd type="none" w="med" len="med"/>
              <a:tailEnd type="none" w="med" len="med"/>
            </a:ln>
            <a:effectLst/>
            <a:scene3d>
              <a:camera prst="orthographicFront"/>
              <a:lightRig rig="soft" dir="t"/>
            </a:scene3d>
            <a:sp3d prstMaterial="plastic">
              <a:contourClr>
                <a:schemeClr val="accent4"/>
              </a:contourClr>
            </a:sp3d>
          </p:spPr>
          <p:txBody>
            <a:bodyPr vert="horz" wrap="square" lIns="91440" tIns="45720" rIns="91440" bIns="45720" numCol="1" rtlCol="0" anchor="ctr" anchorCtr="0" compatLnSpc="1">
              <a:prstTxWarp prst="textNoShape">
                <a:avLst/>
              </a:prstTxWarp>
            </a:bodyPr>
            <a:lstStyle/>
            <a:p>
              <a:pPr algn="ctr"/>
              <a:endParaRPr lang="en-GB" sz="2400" dirty="0">
                <a:solidFill>
                  <a:schemeClr val="bg1"/>
                </a:solidFill>
                <a:effectLst>
                  <a:outerShdw blurRad="177800" algn="ctr" rotWithShape="0">
                    <a:prstClr val="black"/>
                  </a:outerShdw>
                </a:effectLst>
                <a:latin typeface="+mj-lt"/>
                <a:ea typeface="ＭＳ Ｐゴシック" charset="-128"/>
                <a:cs typeface="ＭＳ Ｐゴシック"/>
              </a:endParaRPr>
            </a:p>
          </p:txBody>
        </p:sp>
        <p:sp>
          <p:nvSpPr>
            <p:cNvPr id="19" name="Freeform 18"/>
            <p:cNvSpPr>
              <a:spLocks noEditPoints="1"/>
            </p:cNvSpPr>
            <p:nvPr/>
          </p:nvSpPr>
          <p:spPr bwMode="auto">
            <a:xfrm>
              <a:off x="6718301" y="-3871476"/>
              <a:ext cx="457200" cy="2649538"/>
            </a:xfrm>
            <a:custGeom>
              <a:avLst/>
              <a:gdLst>
                <a:gd name="T0" fmla="*/ 0 w 216"/>
                <a:gd name="T1" fmla="*/ 1134 h 1248"/>
                <a:gd name="T2" fmla="*/ 110 w 216"/>
                <a:gd name="T3" fmla="*/ 1022 h 1248"/>
                <a:gd name="T4" fmla="*/ 216 w 216"/>
                <a:gd name="T5" fmla="*/ 1134 h 1248"/>
                <a:gd name="T6" fmla="*/ 105 w 216"/>
                <a:gd name="T7" fmla="*/ 1248 h 1248"/>
                <a:gd name="T8" fmla="*/ 0 w 216"/>
                <a:gd name="T9" fmla="*/ 1134 h 1248"/>
                <a:gd name="T10" fmla="*/ 46 w 216"/>
                <a:gd name="T11" fmla="*/ 877 h 1248"/>
                <a:gd name="T12" fmla="*/ 20 w 216"/>
                <a:gd name="T13" fmla="*/ 0 h 1248"/>
                <a:gd name="T14" fmla="*/ 195 w 216"/>
                <a:gd name="T15" fmla="*/ 0 h 1248"/>
                <a:gd name="T16" fmla="*/ 170 w 216"/>
                <a:gd name="T17" fmla="*/ 877 h 1248"/>
                <a:gd name="T18" fmla="*/ 46 w 216"/>
                <a:gd name="T19" fmla="*/ 877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248">
                  <a:moveTo>
                    <a:pt x="0" y="1134"/>
                  </a:moveTo>
                  <a:cubicBezTo>
                    <a:pt x="0" y="1070"/>
                    <a:pt x="46" y="1022"/>
                    <a:pt x="110" y="1022"/>
                  </a:cubicBezTo>
                  <a:cubicBezTo>
                    <a:pt x="174" y="1022"/>
                    <a:pt x="216" y="1070"/>
                    <a:pt x="216" y="1134"/>
                  </a:cubicBezTo>
                  <a:cubicBezTo>
                    <a:pt x="216" y="1198"/>
                    <a:pt x="174" y="1248"/>
                    <a:pt x="105" y="1248"/>
                  </a:cubicBezTo>
                  <a:cubicBezTo>
                    <a:pt x="43" y="1248"/>
                    <a:pt x="0" y="1198"/>
                    <a:pt x="0" y="1134"/>
                  </a:cubicBezTo>
                  <a:close/>
                  <a:moveTo>
                    <a:pt x="46" y="877"/>
                  </a:moveTo>
                  <a:cubicBezTo>
                    <a:pt x="20" y="0"/>
                    <a:pt x="20" y="0"/>
                    <a:pt x="20" y="0"/>
                  </a:cubicBezTo>
                  <a:cubicBezTo>
                    <a:pt x="195" y="0"/>
                    <a:pt x="195" y="0"/>
                    <a:pt x="195" y="0"/>
                  </a:cubicBezTo>
                  <a:cubicBezTo>
                    <a:pt x="170" y="877"/>
                    <a:pt x="170" y="877"/>
                    <a:pt x="170" y="877"/>
                  </a:cubicBezTo>
                  <a:cubicBezTo>
                    <a:pt x="46" y="877"/>
                    <a:pt x="46" y="877"/>
                    <a:pt x="46" y="877"/>
                  </a:cubicBezTo>
                  <a:close/>
                </a:path>
              </a:pathLst>
            </a:custGeom>
            <a:solidFill>
              <a:schemeClr val="bg1"/>
            </a:solidFill>
            <a:ln w="19050" cap="flat" cmpd="sng">
              <a:no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kern="0" dirty="0">
                <a:solidFill>
                  <a:sysClr val="windowText" lastClr="000000"/>
                </a:solidFill>
              </a:endParaRPr>
            </a:p>
          </p:txBody>
        </p:sp>
      </p:grpSp>
      <p:grpSp>
        <p:nvGrpSpPr>
          <p:cNvPr id="49" name="Group 48"/>
          <p:cNvGrpSpPr/>
          <p:nvPr/>
        </p:nvGrpSpPr>
        <p:grpSpPr>
          <a:xfrm>
            <a:off x="524430" y="1800464"/>
            <a:ext cx="1405264" cy="1268291"/>
            <a:chOff x="141723" y="1523865"/>
            <a:chExt cx="1345654" cy="1214491"/>
          </a:xfrm>
          <a:effectLst>
            <a:outerShdw blurRad="241300" dist="38100" dir="2700000" algn="tl" rotWithShape="0">
              <a:prstClr val="black">
                <a:alpha val="65000"/>
              </a:prstClr>
            </a:outerShdw>
          </a:effectLst>
          <a:scene3d>
            <a:camera prst="perspectiveContrastingRightFacing" fov="7200000">
              <a:rot lat="21207803" lon="20387623" rev="329455"/>
            </a:camera>
            <a:lightRig rig="threePt" dir="t"/>
          </a:scene3d>
        </p:grpSpPr>
        <p:grpSp>
          <p:nvGrpSpPr>
            <p:cNvPr id="37" name="Group 36"/>
            <p:cNvGrpSpPr/>
            <p:nvPr/>
          </p:nvGrpSpPr>
          <p:grpSpPr>
            <a:xfrm>
              <a:off x="141723" y="1523865"/>
              <a:ext cx="1345654" cy="1214491"/>
              <a:chOff x="141723" y="1523865"/>
              <a:chExt cx="1345654" cy="1214491"/>
            </a:xfrm>
          </p:grpSpPr>
          <p:grpSp>
            <p:nvGrpSpPr>
              <p:cNvPr id="20" name="Group 19"/>
              <p:cNvGrpSpPr/>
              <p:nvPr/>
            </p:nvGrpSpPr>
            <p:grpSpPr>
              <a:xfrm>
                <a:off x="141723" y="1523865"/>
                <a:ext cx="1345654" cy="1214491"/>
                <a:chOff x="-2293748" y="1892369"/>
                <a:chExt cx="1345654" cy="1214491"/>
              </a:xfrm>
            </p:grpSpPr>
            <p:sp>
              <p:nvSpPr>
                <p:cNvPr id="113" name="Rounded Rectangle 112"/>
                <p:cNvSpPr/>
                <p:nvPr/>
              </p:nvSpPr>
              <p:spPr>
                <a:xfrm>
                  <a:off x="-2293748" y="1892369"/>
                  <a:ext cx="1345654" cy="1214491"/>
                </a:xfrm>
                <a:prstGeom prst="roundRect">
                  <a:avLst>
                    <a:gd name="adj" fmla="val 8984"/>
                  </a:avLst>
                </a:prstGeom>
                <a:gradFill>
                  <a:gsLst>
                    <a:gs pos="0">
                      <a:schemeClr val="bg1"/>
                    </a:gs>
                    <a:gs pos="100000">
                      <a:schemeClr val="bg1"/>
                    </a:gs>
                  </a:gsLst>
                </a:gra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3" name="Rounded Rectangle 12"/>
                <p:cNvSpPr/>
                <p:nvPr/>
              </p:nvSpPr>
              <p:spPr>
                <a:xfrm>
                  <a:off x="-2293748" y="1892369"/>
                  <a:ext cx="1345654" cy="264588"/>
                </a:xfrm>
                <a:custGeom>
                  <a:avLst/>
                  <a:gdLst/>
                  <a:ahLst/>
                  <a:cxnLst/>
                  <a:rect l="l" t="t" r="r" b="b"/>
                  <a:pathLst>
                    <a:path w="1345654" h="264588">
                      <a:moveTo>
                        <a:pt x="109110" y="0"/>
                      </a:moveTo>
                      <a:lnTo>
                        <a:pt x="1236544" y="0"/>
                      </a:lnTo>
                      <a:cubicBezTo>
                        <a:pt x="1296804" y="0"/>
                        <a:pt x="1345654" y="48850"/>
                        <a:pt x="1345654" y="109110"/>
                      </a:cubicBezTo>
                      <a:lnTo>
                        <a:pt x="1345654" y="264588"/>
                      </a:lnTo>
                      <a:lnTo>
                        <a:pt x="0" y="264588"/>
                      </a:lnTo>
                      <a:lnTo>
                        <a:pt x="0" y="109110"/>
                      </a:lnTo>
                      <a:cubicBezTo>
                        <a:pt x="0" y="48850"/>
                        <a:pt x="48850" y="0"/>
                        <a:pt x="109110" y="0"/>
                      </a:cubicBezTo>
                      <a:close/>
                    </a:path>
                  </a:pathLst>
                </a:custGeom>
                <a:solidFill>
                  <a:schemeClr val="accent1"/>
                </a:solidFill>
                <a:ln>
                  <a:noFill/>
                </a:ln>
                <a:effectLst>
                  <a:innerShdw blurRad="50800">
                    <a:prstClr val="black">
                      <a:alpha val="64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14" name="Rounded Rectangle 113"/>
                <p:cNvSpPr/>
                <p:nvPr/>
              </p:nvSpPr>
              <p:spPr>
                <a:xfrm>
                  <a:off x="-2293748" y="1892369"/>
                  <a:ext cx="1345654" cy="1214491"/>
                </a:xfrm>
                <a:prstGeom prst="roundRect">
                  <a:avLst>
                    <a:gd name="adj" fmla="val 8984"/>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grpSp>
          <p:grpSp>
            <p:nvGrpSpPr>
              <p:cNvPr id="36" name="Group 35"/>
              <p:cNvGrpSpPr/>
              <p:nvPr/>
            </p:nvGrpSpPr>
            <p:grpSpPr>
              <a:xfrm>
                <a:off x="204992" y="1852380"/>
                <a:ext cx="1211006" cy="805531"/>
                <a:chOff x="197372" y="1852380"/>
                <a:chExt cx="1211006" cy="805531"/>
              </a:xfrm>
              <a:solidFill>
                <a:schemeClr val="accent1">
                  <a:alpha val="21000"/>
                </a:schemeClr>
              </a:solidFill>
            </p:grpSpPr>
            <p:sp>
              <p:nvSpPr>
                <p:cNvPr id="21" name="Rectangle 20"/>
                <p:cNvSpPr/>
                <p:nvPr/>
              </p:nvSpPr>
              <p:spPr>
                <a:xfrm>
                  <a:off x="565092" y="1852380"/>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15" name="Rectangle 114"/>
                <p:cNvSpPr/>
                <p:nvPr/>
              </p:nvSpPr>
              <p:spPr>
                <a:xfrm>
                  <a:off x="748914" y="1852380"/>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16" name="Rectangle 115"/>
                <p:cNvSpPr/>
                <p:nvPr/>
              </p:nvSpPr>
              <p:spPr>
                <a:xfrm>
                  <a:off x="932735" y="1852380"/>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17" name="Rectangle 116"/>
                <p:cNvSpPr/>
                <p:nvPr/>
              </p:nvSpPr>
              <p:spPr>
                <a:xfrm>
                  <a:off x="1116556" y="1852380"/>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18" name="Rectangle 117"/>
                <p:cNvSpPr/>
                <p:nvPr/>
              </p:nvSpPr>
              <p:spPr>
                <a:xfrm>
                  <a:off x="1300378" y="1852380"/>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20" name="Rectangle 119"/>
                <p:cNvSpPr/>
                <p:nvPr/>
              </p:nvSpPr>
              <p:spPr>
                <a:xfrm>
                  <a:off x="565092" y="2026763"/>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21" name="Rectangle 120"/>
                <p:cNvSpPr/>
                <p:nvPr/>
              </p:nvSpPr>
              <p:spPr>
                <a:xfrm>
                  <a:off x="748914" y="2026763"/>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22" name="Rectangle 121"/>
                <p:cNvSpPr/>
                <p:nvPr/>
              </p:nvSpPr>
              <p:spPr>
                <a:xfrm>
                  <a:off x="932735" y="2026763"/>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23" name="Rectangle 122"/>
                <p:cNvSpPr/>
                <p:nvPr/>
              </p:nvSpPr>
              <p:spPr>
                <a:xfrm>
                  <a:off x="1116556" y="2026763"/>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24" name="Rectangle 123"/>
                <p:cNvSpPr/>
                <p:nvPr/>
              </p:nvSpPr>
              <p:spPr>
                <a:xfrm>
                  <a:off x="1300378" y="2026763"/>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37" name="Rectangle 136"/>
                <p:cNvSpPr/>
                <p:nvPr/>
              </p:nvSpPr>
              <p:spPr>
                <a:xfrm>
                  <a:off x="204992" y="2026763"/>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38" name="Rectangle 137"/>
                <p:cNvSpPr/>
                <p:nvPr/>
              </p:nvSpPr>
              <p:spPr>
                <a:xfrm>
                  <a:off x="388814" y="2026763"/>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40" name="Rectangle 139"/>
                <p:cNvSpPr/>
                <p:nvPr/>
              </p:nvSpPr>
              <p:spPr>
                <a:xfrm>
                  <a:off x="565092" y="2201146"/>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41" name="Rectangle 140"/>
                <p:cNvSpPr/>
                <p:nvPr/>
              </p:nvSpPr>
              <p:spPr>
                <a:xfrm>
                  <a:off x="748914" y="2201146"/>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42" name="Rectangle 141"/>
                <p:cNvSpPr/>
                <p:nvPr/>
              </p:nvSpPr>
              <p:spPr>
                <a:xfrm>
                  <a:off x="932735" y="2201146"/>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43" name="Rectangle 142"/>
                <p:cNvSpPr/>
                <p:nvPr/>
              </p:nvSpPr>
              <p:spPr>
                <a:xfrm>
                  <a:off x="1116556" y="2201146"/>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44" name="Rectangle 143"/>
                <p:cNvSpPr/>
                <p:nvPr/>
              </p:nvSpPr>
              <p:spPr>
                <a:xfrm>
                  <a:off x="1300378" y="2201146"/>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45" name="Rectangle 144"/>
                <p:cNvSpPr/>
                <p:nvPr/>
              </p:nvSpPr>
              <p:spPr>
                <a:xfrm>
                  <a:off x="204992" y="2201146"/>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46" name="Rectangle 145"/>
                <p:cNvSpPr/>
                <p:nvPr/>
              </p:nvSpPr>
              <p:spPr>
                <a:xfrm>
                  <a:off x="388814" y="2201146"/>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48" name="Rectangle 147"/>
                <p:cNvSpPr/>
                <p:nvPr/>
              </p:nvSpPr>
              <p:spPr>
                <a:xfrm>
                  <a:off x="565092" y="2375529"/>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49" name="Rectangle 148"/>
                <p:cNvSpPr/>
                <p:nvPr/>
              </p:nvSpPr>
              <p:spPr>
                <a:xfrm>
                  <a:off x="748914" y="2375529"/>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50" name="Rectangle 149"/>
                <p:cNvSpPr/>
                <p:nvPr/>
              </p:nvSpPr>
              <p:spPr>
                <a:xfrm>
                  <a:off x="932735" y="2375529"/>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51" name="Rectangle 150"/>
                <p:cNvSpPr/>
                <p:nvPr/>
              </p:nvSpPr>
              <p:spPr>
                <a:xfrm>
                  <a:off x="1116556" y="2375529"/>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52" name="Rectangle 151"/>
                <p:cNvSpPr/>
                <p:nvPr/>
              </p:nvSpPr>
              <p:spPr>
                <a:xfrm>
                  <a:off x="1300378" y="2375529"/>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53" name="Rectangle 152"/>
                <p:cNvSpPr/>
                <p:nvPr/>
              </p:nvSpPr>
              <p:spPr>
                <a:xfrm>
                  <a:off x="204992" y="2375529"/>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54" name="Rectangle 153"/>
                <p:cNvSpPr/>
                <p:nvPr/>
              </p:nvSpPr>
              <p:spPr>
                <a:xfrm>
                  <a:off x="388814" y="2375529"/>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56" name="Rectangle 155"/>
                <p:cNvSpPr/>
                <p:nvPr/>
              </p:nvSpPr>
              <p:spPr>
                <a:xfrm>
                  <a:off x="197372" y="2549911"/>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57" name="Rectangle 156"/>
                <p:cNvSpPr/>
                <p:nvPr/>
              </p:nvSpPr>
              <p:spPr>
                <a:xfrm>
                  <a:off x="381194" y="2549911"/>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58" name="Rectangle 157"/>
                <p:cNvSpPr/>
                <p:nvPr/>
              </p:nvSpPr>
              <p:spPr>
                <a:xfrm>
                  <a:off x="565015" y="2549911"/>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59" name="Rectangle 158"/>
                <p:cNvSpPr/>
                <p:nvPr/>
              </p:nvSpPr>
              <p:spPr>
                <a:xfrm>
                  <a:off x="748836" y="2549911"/>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60" name="Rectangle 159"/>
                <p:cNvSpPr/>
                <p:nvPr/>
              </p:nvSpPr>
              <p:spPr>
                <a:xfrm>
                  <a:off x="932658" y="2549911"/>
                  <a:ext cx="108000" cy="1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grpSp>
        </p:grpSp>
        <p:sp>
          <p:nvSpPr>
            <p:cNvPr id="163" name="TextBox 162"/>
            <p:cNvSpPr txBox="1"/>
            <p:nvPr/>
          </p:nvSpPr>
          <p:spPr>
            <a:xfrm>
              <a:off x="337871" y="1731945"/>
              <a:ext cx="910376" cy="934718"/>
            </a:xfrm>
            <a:prstGeom prst="rect">
              <a:avLst/>
            </a:prstGeom>
            <a:noFill/>
            <a:effectLst>
              <a:glow rad="63500">
                <a:schemeClr val="bg1">
                  <a:alpha val="40000"/>
                </a:schemeClr>
              </a:glow>
              <a:outerShdw blurRad="76200" algn="ctr" rotWithShape="0">
                <a:schemeClr val="bg1"/>
              </a:outerShdw>
            </a:effectLst>
          </p:spPr>
          <p:txBody>
            <a:bodyPr wrap="none" rtlCol="0">
              <a:spAutoFit/>
            </a:bodyPr>
            <a:lstStyle/>
            <a:p>
              <a:pPr algn="ctr"/>
              <a:r>
                <a:rPr lang="en-GB" sz="6600" dirty="0" smtClean="0">
                  <a:solidFill>
                    <a:schemeClr val="accent1"/>
                  </a:solidFill>
                </a:rPr>
                <a:t>4x</a:t>
              </a:r>
            </a:p>
          </p:txBody>
        </p:sp>
      </p:grpSp>
      <p:grpSp>
        <p:nvGrpSpPr>
          <p:cNvPr id="22" name="Group 21"/>
          <p:cNvGrpSpPr/>
          <p:nvPr/>
        </p:nvGrpSpPr>
        <p:grpSpPr>
          <a:xfrm>
            <a:off x="5022031" y="4053635"/>
            <a:ext cx="785812" cy="785812"/>
            <a:chOff x="4776788" y="4405036"/>
            <a:chExt cx="785812" cy="785812"/>
          </a:xfrm>
        </p:grpSpPr>
        <p:sp>
          <p:nvSpPr>
            <p:cNvPr id="16" name="Oval 15"/>
            <p:cNvSpPr/>
            <p:nvPr/>
          </p:nvSpPr>
          <p:spPr>
            <a:xfrm>
              <a:off x="4776788" y="4405036"/>
              <a:ext cx="785812" cy="785812"/>
            </a:xfrm>
            <a:prstGeom prst="ellipse">
              <a:avLst/>
            </a:prstGeom>
            <a:solidFill>
              <a:srgbClr val="356536">
                <a:alpha val="0"/>
              </a:srgbClr>
            </a:solid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Freeform 14"/>
            <p:cNvSpPr/>
            <p:nvPr/>
          </p:nvSpPr>
          <p:spPr>
            <a:xfrm>
              <a:off x="4835397" y="4797942"/>
              <a:ext cx="408116" cy="155058"/>
            </a:xfrm>
            <a:custGeom>
              <a:avLst/>
              <a:gdLst>
                <a:gd name="connsiteX0" fmla="*/ 407194 w 407194"/>
                <a:gd name="connsiteY0" fmla="*/ 0 h 154781"/>
                <a:gd name="connsiteX1" fmla="*/ 238125 w 407194"/>
                <a:gd name="connsiteY1" fmla="*/ 11906 h 154781"/>
                <a:gd name="connsiteX2" fmla="*/ 109537 w 407194"/>
                <a:gd name="connsiteY2" fmla="*/ 61912 h 154781"/>
                <a:gd name="connsiteX3" fmla="*/ 16669 w 407194"/>
                <a:gd name="connsiteY3" fmla="*/ 116681 h 154781"/>
                <a:gd name="connsiteX4" fmla="*/ 0 w 407194"/>
                <a:gd name="connsiteY4" fmla="*/ 154781 h 154781"/>
                <a:gd name="connsiteX5" fmla="*/ 50006 w 407194"/>
                <a:gd name="connsiteY5" fmla="*/ 142875 h 154781"/>
                <a:gd name="connsiteX6" fmla="*/ 71437 w 407194"/>
                <a:gd name="connsiteY6" fmla="*/ 95250 h 154781"/>
                <a:gd name="connsiteX7" fmla="*/ 135731 w 407194"/>
                <a:gd name="connsiteY7" fmla="*/ 59531 h 154781"/>
                <a:gd name="connsiteX8" fmla="*/ 238125 w 407194"/>
                <a:gd name="connsiteY8" fmla="*/ 26194 h 154781"/>
                <a:gd name="connsiteX9" fmla="*/ 407194 w 407194"/>
                <a:gd name="connsiteY9" fmla="*/ 0 h 154781"/>
                <a:gd name="connsiteX0" fmla="*/ 409517 w 409517"/>
                <a:gd name="connsiteY0" fmla="*/ 0 h 154781"/>
                <a:gd name="connsiteX1" fmla="*/ 240448 w 409517"/>
                <a:gd name="connsiteY1" fmla="*/ 11906 h 154781"/>
                <a:gd name="connsiteX2" fmla="*/ 111860 w 409517"/>
                <a:gd name="connsiteY2" fmla="*/ 61912 h 154781"/>
                <a:gd name="connsiteX3" fmla="*/ 18992 w 409517"/>
                <a:gd name="connsiteY3" fmla="*/ 116681 h 154781"/>
                <a:gd name="connsiteX4" fmla="*/ 2323 w 409517"/>
                <a:gd name="connsiteY4" fmla="*/ 154781 h 154781"/>
                <a:gd name="connsiteX5" fmla="*/ 52329 w 409517"/>
                <a:gd name="connsiteY5" fmla="*/ 142875 h 154781"/>
                <a:gd name="connsiteX6" fmla="*/ 73760 w 409517"/>
                <a:gd name="connsiteY6" fmla="*/ 95250 h 154781"/>
                <a:gd name="connsiteX7" fmla="*/ 138054 w 409517"/>
                <a:gd name="connsiteY7" fmla="*/ 59531 h 154781"/>
                <a:gd name="connsiteX8" fmla="*/ 240448 w 409517"/>
                <a:gd name="connsiteY8" fmla="*/ 26194 h 154781"/>
                <a:gd name="connsiteX9" fmla="*/ 409517 w 409517"/>
                <a:gd name="connsiteY9" fmla="*/ 0 h 154781"/>
                <a:gd name="connsiteX0" fmla="*/ 408116 w 408116"/>
                <a:gd name="connsiteY0" fmla="*/ 0 h 154781"/>
                <a:gd name="connsiteX1" fmla="*/ 239047 w 408116"/>
                <a:gd name="connsiteY1" fmla="*/ 11906 h 154781"/>
                <a:gd name="connsiteX2" fmla="*/ 110459 w 408116"/>
                <a:gd name="connsiteY2" fmla="*/ 61912 h 154781"/>
                <a:gd name="connsiteX3" fmla="*/ 34260 w 408116"/>
                <a:gd name="connsiteY3" fmla="*/ 107156 h 154781"/>
                <a:gd name="connsiteX4" fmla="*/ 922 w 408116"/>
                <a:gd name="connsiteY4" fmla="*/ 154781 h 154781"/>
                <a:gd name="connsiteX5" fmla="*/ 50928 w 408116"/>
                <a:gd name="connsiteY5" fmla="*/ 142875 h 154781"/>
                <a:gd name="connsiteX6" fmla="*/ 72359 w 408116"/>
                <a:gd name="connsiteY6" fmla="*/ 95250 h 154781"/>
                <a:gd name="connsiteX7" fmla="*/ 136653 w 408116"/>
                <a:gd name="connsiteY7" fmla="*/ 59531 h 154781"/>
                <a:gd name="connsiteX8" fmla="*/ 239047 w 408116"/>
                <a:gd name="connsiteY8" fmla="*/ 26194 h 154781"/>
                <a:gd name="connsiteX9" fmla="*/ 408116 w 408116"/>
                <a:gd name="connsiteY9" fmla="*/ 0 h 154781"/>
                <a:gd name="connsiteX0" fmla="*/ 408116 w 408116"/>
                <a:gd name="connsiteY0" fmla="*/ 0 h 154781"/>
                <a:gd name="connsiteX1" fmla="*/ 239047 w 408116"/>
                <a:gd name="connsiteY1" fmla="*/ 11906 h 154781"/>
                <a:gd name="connsiteX2" fmla="*/ 110459 w 408116"/>
                <a:gd name="connsiteY2" fmla="*/ 61912 h 154781"/>
                <a:gd name="connsiteX3" fmla="*/ 34260 w 408116"/>
                <a:gd name="connsiteY3" fmla="*/ 107156 h 154781"/>
                <a:gd name="connsiteX4" fmla="*/ 922 w 408116"/>
                <a:gd name="connsiteY4" fmla="*/ 154781 h 154781"/>
                <a:gd name="connsiteX5" fmla="*/ 50928 w 408116"/>
                <a:gd name="connsiteY5" fmla="*/ 142875 h 154781"/>
                <a:gd name="connsiteX6" fmla="*/ 72359 w 408116"/>
                <a:gd name="connsiteY6" fmla="*/ 95250 h 154781"/>
                <a:gd name="connsiteX7" fmla="*/ 136653 w 408116"/>
                <a:gd name="connsiteY7" fmla="*/ 59531 h 154781"/>
                <a:gd name="connsiteX8" fmla="*/ 239047 w 408116"/>
                <a:gd name="connsiteY8" fmla="*/ 26194 h 154781"/>
                <a:gd name="connsiteX9" fmla="*/ 408116 w 408116"/>
                <a:gd name="connsiteY9" fmla="*/ 0 h 154781"/>
                <a:gd name="connsiteX0" fmla="*/ 408116 w 408116"/>
                <a:gd name="connsiteY0" fmla="*/ 669 h 155450"/>
                <a:gd name="connsiteX1" fmla="*/ 239047 w 408116"/>
                <a:gd name="connsiteY1" fmla="*/ 12575 h 155450"/>
                <a:gd name="connsiteX2" fmla="*/ 110459 w 408116"/>
                <a:gd name="connsiteY2" fmla="*/ 62581 h 155450"/>
                <a:gd name="connsiteX3" fmla="*/ 34260 w 408116"/>
                <a:gd name="connsiteY3" fmla="*/ 107825 h 155450"/>
                <a:gd name="connsiteX4" fmla="*/ 922 w 408116"/>
                <a:gd name="connsiteY4" fmla="*/ 155450 h 155450"/>
                <a:gd name="connsiteX5" fmla="*/ 50928 w 408116"/>
                <a:gd name="connsiteY5" fmla="*/ 143544 h 155450"/>
                <a:gd name="connsiteX6" fmla="*/ 72359 w 408116"/>
                <a:gd name="connsiteY6" fmla="*/ 95919 h 155450"/>
                <a:gd name="connsiteX7" fmla="*/ 136653 w 408116"/>
                <a:gd name="connsiteY7" fmla="*/ 60200 h 155450"/>
                <a:gd name="connsiteX8" fmla="*/ 239047 w 408116"/>
                <a:gd name="connsiteY8" fmla="*/ 26863 h 155450"/>
                <a:gd name="connsiteX9" fmla="*/ 408116 w 408116"/>
                <a:gd name="connsiteY9" fmla="*/ 669 h 155450"/>
                <a:gd name="connsiteX0" fmla="*/ 408116 w 408116"/>
                <a:gd name="connsiteY0" fmla="*/ 277 h 155058"/>
                <a:gd name="connsiteX1" fmla="*/ 231903 w 408116"/>
                <a:gd name="connsiteY1" fmla="*/ 21708 h 155058"/>
                <a:gd name="connsiteX2" fmla="*/ 110459 w 408116"/>
                <a:gd name="connsiteY2" fmla="*/ 62189 h 155058"/>
                <a:gd name="connsiteX3" fmla="*/ 34260 w 408116"/>
                <a:gd name="connsiteY3" fmla="*/ 107433 h 155058"/>
                <a:gd name="connsiteX4" fmla="*/ 922 w 408116"/>
                <a:gd name="connsiteY4" fmla="*/ 155058 h 155058"/>
                <a:gd name="connsiteX5" fmla="*/ 50928 w 408116"/>
                <a:gd name="connsiteY5" fmla="*/ 143152 h 155058"/>
                <a:gd name="connsiteX6" fmla="*/ 72359 w 408116"/>
                <a:gd name="connsiteY6" fmla="*/ 95527 h 155058"/>
                <a:gd name="connsiteX7" fmla="*/ 136653 w 408116"/>
                <a:gd name="connsiteY7" fmla="*/ 59808 h 155058"/>
                <a:gd name="connsiteX8" fmla="*/ 239047 w 408116"/>
                <a:gd name="connsiteY8" fmla="*/ 26471 h 155058"/>
                <a:gd name="connsiteX9" fmla="*/ 408116 w 408116"/>
                <a:gd name="connsiteY9" fmla="*/ 277 h 15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116" h="155058">
                  <a:moveTo>
                    <a:pt x="408116" y="277"/>
                  </a:moveTo>
                  <a:cubicBezTo>
                    <a:pt x="408116" y="-2104"/>
                    <a:pt x="281512" y="11389"/>
                    <a:pt x="231903" y="21708"/>
                  </a:cubicBezTo>
                  <a:cubicBezTo>
                    <a:pt x="182294" y="32027"/>
                    <a:pt x="143399" y="47902"/>
                    <a:pt x="110459" y="62189"/>
                  </a:cubicBezTo>
                  <a:cubicBezTo>
                    <a:pt x="77519" y="76476"/>
                    <a:pt x="52516" y="91955"/>
                    <a:pt x="34260" y="107433"/>
                  </a:cubicBezTo>
                  <a:cubicBezTo>
                    <a:pt x="16004" y="122911"/>
                    <a:pt x="-4634" y="150692"/>
                    <a:pt x="922" y="155058"/>
                  </a:cubicBezTo>
                  <a:lnTo>
                    <a:pt x="50928" y="143152"/>
                  </a:lnTo>
                  <a:lnTo>
                    <a:pt x="72359" y="95527"/>
                  </a:lnTo>
                  <a:lnTo>
                    <a:pt x="136653" y="59808"/>
                  </a:lnTo>
                  <a:lnTo>
                    <a:pt x="239047" y="26471"/>
                  </a:lnTo>
                  <a:lnTo>
                    <a:pt x="408116" y="277"/>
                  </a:lnTo>
                  <a:close/>
                </a:path>
              </a:pathLst>
            </a:cu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68" name="Donut 67"/>
          <p:cNvSpPr/>
          <p:nvPr/>
        </p:nvSpPr>
        <p:spPr>
          <a:xfrm>
            <a:off x="4582531" y="3896430"/>
            <a:ext cx="1174326" cy="1174326"/>
          </a:xfrm>
          <a:prstGeom prst="donut">
            <a:avLst>
              <a:gd name="adj" fmla="val 5780"/>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69" name="Donut 68"/>
          <p:cNvSpPr/>
          <p:nvPr/>
        </p:nvSpPr>
        <p:spPr>
          <a:xfrm>
            <a:off x="3742850" y="3056749"/>
            <a:ext cx="2853688" cy="2853688"/>
          </a:xfrm>
          <a:prstGeom prst="donut">
            <a:avLst>
              <a:gd name="adj" fmla="val 5780"/>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70" name="Donut 94"/>
          <p:cNvSpPr/>
          <p:nvPr/>
        </p:nvSpPr>
        <p:spPr>
          <a:xfrm>
            <a:off x="2761675" y="2467452"/>
            <a:ext cx="4816038" cy="3988588"/>
          </a:xfrm>
          <a:custGeom>
            <a:avLst/>
            <a:gdLst/>
            <a:ahLst/>
            <a:cxnLst/>
            <a:rect l="l" t="t" r="r" b="b"/>
            <a:pathLst>
              <a:path w="4816038" h="3988588">
                <a:moveTo>
                  <a:pt x="2408019" y="0"/>
                </a:moveTo>
                <a:cubicBezTo>
                  <a:pt x="3737931" y="0"/>
                  <a:pt x="4816038" y="1078107"/>
                  <a:pt x="4816038" y="2408019"/>
                </a:cubicBezTo>
                <a:cubicBezTo>
                  <a:pt x="4816038" y="3013579"/>
                  <a:pt x="4592511" y="3566931"/>
                  <a:pt x="4221770" y="3988588"/>
                </a:cubicBezTo>
                <a:lnTo>
                  <a:pt x="3788902" y="3988588"/>
                </a:lnTo>
                <a:cubicBezTo>
                  <a:pt x="4230641" y="3605017"/>
                  <a:pt x="4508823" y="3039005"/>
                  <a:pt x="4508823" y="2408019"/>
                </a:cubicBezTo>
                <a:cubicBezTo>
                  <a:pt x="4508823" y="1247777"/>
                  <a:pt x="3568261" y="307215"/>
                  <a:pt x="2408019" y="307215"/>
                </a:cubicBezTo>
                <a:cubicBezTo>
                  <a:pt x="1247777" y="307215"/>
                  <a:pt x="307215" y="1247777"/>
                  <a:pt x="307215" y="2408019"/>
                </a:cubicBezTo>
                <a:cubicBezTo>
                  <a:pt x="307215" y="3039005"/>
                  <a:pt x="585397" y="3605018"/>
                  <a:pt x="1027137" y="3988588"/>
                </a:cubicBezTo>
                <a:lnTo>
                  <a:pt x="594268" y="3988588"/>
                </a:lnTo>
                <a:cubicBezTo>
                  <a:pt x="223527" y="3566931"/>
                  <a:pt x="0" y="3013579"/>
                  <a:pt x="0" y="2408019"/>
                </a:cubicBezTo>
                <a:cubicBezTo>
                  <a:pt x="0" y="1078107"/>
                  <a:pt x="1078107" y="0"/>
                  <a:pt x="2408019" y="0"/>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71" name="Donut 95"/>
          <p:cNvSpPr/>
          <p:nvPr/>
        </p:nvSpPr>
        <p:spPr>
          <a:xfrm>
            <a:off x="1929694" y="1635472"/>
            <a:ext cx="6480000" cy="4820569"/>
          </a:xfrm>
          <a:custGeom>
            <a:avLst/>
            <a:gdLst/>
            <a:ahLst/>
            <a:cxnLst/>
            <a:rect l="l" t="t" r="r" b="b"/>
            <a:pathLst>
              <a:path w="6480000" h="4820569">
                <a:moveTo>
                  <a:pt x="3240000" y="0"/>
                </a:moveTo>
                <a:cubicBezTo>
                  <a:pt x="5029403" y="0"/>
                  <a:pt x="6480000" y="1450597"/>
                  <a:pt x="6480000" y="3240000"/>
                </a:cubicBezTo>
                <a:cubicBezTo>
                  <a:pt x="6480000" y="3814294"/>
                  <a:pt x="6330584" y="4353690"/>
                  <a:pt x="6066962" y="4820569"/>
                </a:cubicBezTo>
                <a:lnTo>
                  <a:pt x="5637798" y="4820569"/>
                </a:lnTo>
                <a:cubicBezTo>
                  <a:pt x="5938448" y="4367731"/>
                  <a:pt x="6112843" y="3824232"/>
                  <a:pt x="6112843" y="3240000"/>
                </a:cubicBezTo>
                <a:cubicBezTo>
                  <a:pt x="6112843" y="1653373"/>
                  <a:pt x="4826627" y="367157"/>
                  <a:pt x="3240000" y="367157"/>
                </a:cubicBezTo>
                <a:cubicBezTo>
                  <a:pt x="1653373" y="367157"/>
                  <a:pt x="367157" y="1653373"/>
                  <a:pt x="367157" y="3240000"/>
                </a:cubicBezTo>
                <a:cubicBezTo>
                  <a:pt x="367157" y="3824232"/>
                  <a:pt x="541552" y="4367731"/>
                  <a:pt x="842202" y="4820569"/>
                </a:cubicBezTo>
                <a:lnTo>
                  <a:pt x="413038" y="4820569"/>
                </a:lnTo>
                <a:cubicBezTo>
                  <a:pt x="149417" y="4353690"/>
                  <a:pt x="0" y="3814294"/>
                  <a:pt x="0" y="3240000"/>
                </a:cubicBezTo>
                <a:cubicBezTo>
                  <a:pt x="0" y="1450597"/>
                  <a:pt x="1450597" y="0"/>
                  <a:pt x="3240000" y="0"/>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67" name="Rectangle 66"/>
          <p:cNvSpPr/>
          <p:nvPr/>
        </p:nvSpPr>
        <p:spPr>
          <a:xfrm>
            <a:off x="-1" y="1147523"/>
            <a:ext cx="9144000" cy="617020"/>
          </a:xfrm>
          <a:prstGeom prst="rect">
            <a:avLst/>
          </a:prstGeom>
          <a:gradFill>
            <a:gsLst>
              <a:gs pos="0">
                <a:schemeClr val="bg1">
                  <a:alpha val="0"/>
                </a:schemeClr>
              </a:gs>
              <a:gs pos="100000">
                <a:schemeClr val="bg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3" name="Rectangle 72"/>
          <p:cNvSpPr/>
          <p:nvPr/>
        </p:nvSpPr>
        <p:spPr>
          <a:xfrm>
            <a:off x="0" y="6354036"/>
            <a:ext cx="9144000" cy="316496"/>
          </a:xfrm>
          <a:prstGeom prst="rect">
            <a:avLst/>
          </a:prstGeom>
          <a:gradFill>
            <a:gsLst>
              <a:gs pos="0">
                <a:schemeClr val="bg1"/>
              </a:gs>
              <a:gs pos="100000">
                <a:schemeClr val="bg1">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3" name="Group 2"/>
          <p:cNvGrpSpPr/>
          <p:nvPr/>
        </p:nvGrpSpPr>
        <p:grpSpPr>
          <a:xfrm>
            <a:off x="5036691" y="3694691"/>
            <a:ext cx="3345310" cy="1717316"/>
            <a:chOff x="9710864" y="3251287"/>
            <a:chExt cx="4647190" cy="2385638"/>
          </a:xfrm>
        </p:grpSpPr>
        <p:pic>
          <p:nvPicPr>
            <p:cNvPr id="76" name="Picture 75"/>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rot="60000">
              <a:off x="9952982" y="3251287"/>
              <a:ext cx="4405072" cy="1974619"/>
            </a:xfrm>
            <a:prstGeom prst="rect">
              <a:avLst/>
            </a:prstGeom>
            <a:effectLst/>
          </p:spPr>
        </p:pic>
        <p:pic>
          <p:nvPicPr>
            <p:cNvPr id="77" name="Picture 3"/>
            <p:cNvPicPr>
              <a:picLocks noChangeAspect="1" noChangeArrowheads="1"/>
            </p:cNvPicPr>
            <p:nvPr/>
          </p:nvPicPr>
          <p:blipFill rotWithShape="1">
            <a:blip r:embed="rId5" cstate="print">
              <a:extLst>
                <a:ext uri="{28A0092B-C50C-407E-A947-70E740481C1C}">
                  <a14:useLocalDpi xmlns:a14="http://schemas.microsoft.com/office/drawing/2010/main" xmlns=""/>
                </a:ext>
              </a:extLst>
            </a:blip>
            <a:srcRect/>
            <a:stretch/>
          </p:blipFill>
          <p:spPr bwMode="auto">
            <a:xfrm>
              <a:off x="9710864" y="5075923"/>
              <a:ext cx="4445000" cy="561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3" name="Group 22"/>
          <p:cNvGrpSpPr/>
          <p:nvPr/>
        </p:nvGrpSpPr>
        <p:grpSpPr>
          <a:xfrm>
            <a:off x="5265546" y="3294578"/>
            <a:ext cx="601854" cy="601852"/>
            <a:chOff x="5076056" y="4518794"/>
            <a:chExt cx="1132780" cy="1132778"/>
          </a:xfrm>
        </p:grpSpPr>
        <p:grpSp>
          <p:nvGrpSpPr>
            <p:cNvPr id="24" name="Group 23"/>
            <p:cNvGrpSpPr/>
            <p:nvPr/>
          </p:nvGrpSpPr>
          <p:grpSpPr>
            <a:xfrm>
              <a:off x="5076056" y="4518794"/>
              <a:ext cx="1132780" cy="1132778"/>
              <a:chOff x="755749" y="2451198"/>
              <a:chExt cx="1126927" cy="1126927"/>
            </a:xfrm>
          </p:grpSpPr>
          <p:sp>
            <p:nvSpPr>
              <p:cNvPr id="26" name="Oval 25"/>
              <p:cNvSpPr/>
              <p:nvPr/>
            </p:nvSpPr>
            <p:spPr bwMode="auto">
              <a:xfrm>
                <a:off x="755749" y="2451198"/>
                <a:ext cx="1126927" cy="1126927"/>
              </a:xfrm>
              <a:prstGeom prst="ellipse">
                <a:avLst/>
              </a:prstGeom>
              <a:gradFill flip="none" rotWithShape="1">
                <a:gsLst>
                  <a:gs pos="100000">
                    <a:schemeClr val="bg1">
                      <a:alpha val="0"/>
                    </a:schemeClr>
                  </a:gs>
                  <a:gs pos="0">
                    <a:schemeClr val="bg1"/>
                  </a:gs>
                </a:gsLst>
                <a:lin ang="5400000" scaled="1"/>
                <a:tileRect/>
              </a:gradFill>
              <a:ln w="9525" cap="flat" cmpd="sng" algn="ctr">
                <a:noFill/>
                <a:prstDash val="solid"/>
                <a:round/>
                <a:headEnd type="none" w="med" len="med"/>
                <a:tailEnd type="none" w="med" len="med"/>
              </a:ln>
              <a:effectLst>
                <a:outerShdw blurRad="63500" sx="102000" sy="102000" algn="ctr" rotWithShape="0">
                  <a:schemeClr val="tx2">
                    <a:alpha val="40000"/>
                  </a:schemeClr>
                </a:outerShdw>
              </a:effectLst>
            </p:spPr>
            <p:txBody>
              <a:bodyPr vert="horz" wrap="square" lIns="91440" tIns="45720" rIns="91440" bIns="45720" numCol="1" rtlCol="0" anchor="ctr" anchorCtr="0" compatLnSpc="1">
                <a:prstTxWarp prst="textNoShape">
                  <a:avLst/>
                </a:prstTxWarp>
              </a:bodyPr>
              <a:lstStyle/>
              <a:p>
                <a:pPr algn="ctr"/>
                <a:endParaRPr lang="en-GB" sz="2400" dirty="0">
                  <a:solidFill>
                    <a:schemeClr val="bg1"/>
                  </a:solidFill>
                  <a:latin typeface="Arial" pitchFamily="2" charset="0"/>
                </a:endParaRPr>
              </a:p>
            </p:txBody>
          </p:sp>
          <p:sp>
            <p:nvSpPr>
              <p:cNvPr id="27" name="Oval 26"/>
              <p:cNvSpPr/>
              <p:nvPr/>
            </p:nvSpPr>
            <p:spPr bwMode="auto">
              <a:xfrm>
                <a:off x="809594" y="2505043"/>
                <a:ext cx="1019236" cy="1019236"/>
              </a:xfrm>
              <a:prstGeom prst="ellipse">
                <a:avLst/>
              </a:prstGeom>
              <a:gradFill>
                <a:gsLst>
                  <a:gs pos="0">
                    <a:srgbClr val="00863D"/>
                  </a:gs>
                  <a:gs pos="100000">
                    <a:srgbClr val="00B050"/>
                  </a:gs>
                </a:gsLst>
                <a:lin ang="15600000" scaled="0"/>
              </a:gra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300"/>
                  </a:lnSpc>
                </a:pPr>
                <a:endParaRPr lang="en-GB" dirty="0">
                  <a:solidFill>
                    <a:schemeClr val="lt1"/>
                  </a:solidFill>
                  <a:latin typeface="+mn-lt"/>
                  <a:cs typeface="+mn-cs"/>
                </a:endParaRPr>
              </a:p>
            </p:txBody>
          </p:sp>
        </p:grpSp>
        <p:sp>
          <p:nvSpPr>
            <p:cNvPr id="25" name="Freeform 51"/>
            <p:cNvSpPr>
              <a:spLocks/>
            </p:cNvSpPr>
            <p:nvPr/>
          </p:nvSpPr>
          <p:spPr bwMode="auto">
            <a:xfrm>
              <a:off x="5345038" y="4856460"/>
              <a:ext cx="653268" cy="530058"/>
            </a:xfrm>
            <a:custGeom>
              <a:avLst/>
              <a:gdLst>
                <a:gd name="T0" fmla="*/ 2 w 2963"/>
                <a:gd name="T1" fmla="*/ 2214 h 2408"/>
                <a:gd name="T2" fmla="*/ 0 w 2963"/>
                <a:gd name="T3" fmla="*/ 918 h 2408"/>
                <a:gd name="T4" fmla="*/ 315 w 2963"/>
                <a:gd name="T5" fmla="*/ 1732 h 2408"/>
                <a:gd name="T6" fmla="*/ 2963 w 2963"/>
                <a:gd name="T7" fmla="*/ 0 h 2408"/>
                <a:gd name="T8" fmla="*/ 4 w 2963"/>
                <a:gd name="T9" fmla="*/ 2408 h 2408"/>
                <a:gd name="T10" fmla="*/ 2 w 2963"/>
                <a:gd name="T11" fmla="*/ 2214 h 2408"/>
              </a:gdLst>
              <a:ahLst/>
              <a:cxnLst>
                <a:cxn ang="0">
                  <a:pos x="T0" y="T1"/>
                </a:cxn>
                <a:cxn ang="0">
                  <a:pos x="T2" y="T3"/>
                </a:cxn>
                <a:cxn ang="0">
                  <a:pos x="T4" y="T5"/>
                </a:cxn>
                <a:cxn ang="0">
                  <a:pos x="T6" y="T7"/>
                </a:cxn>
                <a:cxn ang="0">
                  <a:pos x="T8" y="T9"/>
                </a:cxn>
                <a:cxn ang="0">
                  <a:pos x="T10" y="T11"/>
                </a:cxn>
              </a:cxnLst>
              <a:rect l="0" t="0" r="r" b="b"/>
              <a:pathLst>
                <a:path w="2963" h="2408">
                  <a:moveTo>
                    <a:pt x="2" y="2214"/>
                  </a:moveTo>
                  <a:lnTo>
                    <a:pt x="0" y="918"/>
                  </a:lnTo>
                  <a:lnTo>
                    <a:pt x="315" y="1732"/>
                  </a:lnTo>
                  <a:lnTo>
                    <a:pt x="2963" y="0"/>
                  </a:lnTo>
                  <a:lnTo>
                    <a:pt x="4" y="2408"/>
                  </a:lnTo>
                  <a:lnTo>
                    <a:pt x="2" y="2214"/>
                  </a:lnTo>
                  <a:close/>
                </a:path>
              </a:pathLst>
            </a:custGeom>
            <a:solidFill>
              <a:schemeClr val="bg2"/>
            </a:solidFill>
            <a:ln>
              <a:noFill/>
            </a:ln>
            <a:effectLst>
              <a:outerShdw blurRad="63500" sx="102000" sy="102000" algn="ctr" rotWithShape="0">
                <a:prstClr val="black">
                  <a:alpha val="40000"/>
                </a:prstClr>
              </a:outerShdw>
            </a:effectLst>
            <a:scene3d>
              <a:camera prst="orthographicFront"/>
              <a:lightRig rig="threePt" dir="t"/>
            </a:scene3d>
            <a:sp3d prstMaterial="matte"/>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dirty="0">
                <a:solidFill>
                  <a:prstClr val="black"/>
                </a:solidFill>
                <a:latin typeface="Arial"/>
              </a:endParaRPr>
            </a:p>
          </p:txBody>
        </p:sp>
      </p:grpSp>
      <p:grpSp>
        <p:nvGrpSpPr>
          <p:cNvPr id="78" name="Group 77"/>
          <p:cNvGrpSpPr>
            <a:grpSpLocks noChangeAspect="1"/>
          </p:cNvGrpSpPr>
          <p:nvPr/>
        </p:nvGrpSpPr>
        <p:grpSpPr>
          <a:xfrm>
            <a:off x="5742343" y="2687950"/>
            <a:ext cx="2657604" cy="495990"/>
            <a:chOff x="-1435100" y="-1246188"/>
            <a:chExt cx="3160713" cy="633413"/>
          </a:xfrm>
        </p:grpSpPr>
        <p:sp>
          <p:nvSpPr>
            <p:cNvPr id="79" name="Freeform 6"/>
            <p:cNvSpPr>
              <a:spLocks/>
            </p:cNvSpPr>
            <p:nvPr/>
          </p:nvSpPr>
          <p:spPr bwMode="auto">
            <a:xfrm>
              <a:off x="-1435100" y="-1246188"/>
              <a:ext cx="3160713" cy="633413"/>
            </a:xfrm>
            <a:custGeom>
              <a:avLst/>
              <a:gdLst>
                <a:gd name="T0" fmla="*/ 151 w 1991"/>
                <a:gd name="T1" fmla="*/ 399 h 399"/>
                <a:gd name="T2" fmla="*/ 0 w 1991"/>
                <a:gd name="T3" fmla="*/ 0 h 399"/>
                <a:gd name="T4" fmla="*/ 1843 w 1991"/>
                <a:gd name="T5" fmla="*/ 0 h 399"/>
                <a:gd name="T6" fmla="*/ 1991 w 1991"/>
                <a:gd name="T7" fmla="*/ 399 h 399"/>
                <a:gd name="T8" fmla="*/ 151 w 1991"/>
                <a:gd name="T9" fmla="*/ 399 h 399"/>
              </a:gdLst>
              <a:ahLst/>
              <a:cxnLst>
                <a:cxn ang="0">
                  <a:pos x="T0" y="T1"/>
                </a:cxn>
                <a:cxn ang="0">
                  <a:pos x="T2" y="T3"/>
                </a:cxn>
                <a:cxn ang="0">
                  <a:pos x="T4" y="T5"/>
                </a:cxn>
                <a:cxn ang="0">
                  <a:pos x="T6" y="T7"/>
                </a:cxn>
                <a:cxn ang="0">
                  <a:pos x="T8" y="T9"/>
                </a:cxn>
              </a:cxnLst>
              <a:rect l="0" t="0" r="r" b="b"/>
              <a:pathLst>
                <a:path w="1991" h="399">
                  <a:moveTo>
                    <a:pt x="151" y="399"/>
                  </a:moveTo>
                  <a:lnTo>
                    <a:pt x="0" y="0"/>
                  </a:lnTo>
                  <a:lnTo>
                    <a:pt x="1843" y="0"/>
                  </a:lnTo>
                  <a:lnTo>
                    <a:pt x="1991" y="399"/>
                  </a:lnTo>
                  <a:lnTo>
                    <a:pt x="151" y="399"/>
                  </a:lnTo>
                  <a:close/>
                </a:path>
              </a:pathLst>
            </a:custGeom>
            <a:noFill/>
            <a:ln>
              <a:noFill/>
            </a:ln>
            <a:effectLst>
              <a:outerShdw blurRad="63500" algn="ctr" rotWithShape="0">
                <a:prstClr val="black">
                  <a:alpha val="40000"/>
                </a:prstClr>
              </a:outerShdw>
            </a:effectLst>
          </p:spPr>
          <p:txBody>
            <a:bodyPr vert="horz" wrap="square" lIns="91440" tIns="72000" rIns="91440" bIns="45720" numCol="1" anchor="t" anchorCtr="0" compatLnSpc="1">
              <a:prstTxWarp prst="textNoShape">
                <a:avLst/>
              </a:prstTxWarp>
            </a:bodyPr>
            <a:lstStyle/>
            <a:p>
              <a:endParaRPr lang="en-US" sz="2000" b="1" dirty="0"/>
            </a:p>
          </p:txBody>
        </p:sp>
        <p:sp>
          <p:nvSpPr>
            <p:cNvPr id="80" name="Freeform 7"/>
            <p:cNvSpPr>
              <a:spLocks/>
            </p:cNvSpPr>
            <p:nvPr/>
          </p:nvSpPr>
          <p:spPr bwMode="auto">
            <a:xfrm>
              <a:off x="-1385887" y="-1212850"/>
              <a:ext cx="3067050" cy="566738"/>
            </a:xfrm>
            <a:prstGeom prst="roundRect">
              <a:avLst/>
            </a:prstGeom>
            <a:gradFill flip="none" rotWithShape="1">
              <a:gsLst>
                <a:gs pos="0">
                  <a:schemeClr val="accent1"/>
                </a:gs>
                <a:gs pos="100000">
                  <a:schemeClr val="accent1">
                    <a:lumMod val="75000"/>
                  </a:schemeClr>
                </a:gs>
              </a:gsLst>
              <a:lin ang="5400000" scaled="1"/>
              <a:tileRect/>
            </a:gradFill>
            <a:ln w="25400">
              <a:gradFill>
                <a:gsLst>
                  <a:gs pos="0">
                    <a:schemeClr val="bg1"/>
                  </a:gs>
                  <a:gs pos="76300">
                    <a:srgbClr val="FFFFFF">
                      <a:alpha val="0"/>
                    </a:srgbClr>
                  </a:gs>
                  <a:gs pos="100000">
                    <a:schemeClr val="bg1">
                      <a:alpha val="0"/>
                    </a:schemeClr>
                  </a:gs>
                </a:gsLst>
                <a:lin ang="5400000" scaled="0"/>
              </a:gradFill>
            </a:ln>
            <a:effectLst>
              <a:outerShdw blurRad="635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t>Location</a:t>
              </a:r>
            </a:p>
          </p:txBody>
        </p:sp>
      </p:grpSp>
      <p:grpSp>
        <p:nvGrpSpPr>
          <p:cNvPr id="4" name="Group 3"/>
          <p:cNvGrpSpPr/>
          <p:nvPr/>
        </p:nvGrpSpPr>
        <p:grpSpPr>
          <a:xfrm>
            <a:off x="157089" y="3406671"/>
            <a:ext cx="4124481" cy="2020576"/>
            <a:chOff x="-3595824" y="3406671"/>
            <a:chExt cx="4124481" cy="2020576"/>
          </a:xfrm>
        </p:grpSpPr>
        <p:pic>
          <p:nvPicPr>
            <p:cNvPr id="83" name="Picture 5"/>
            <p:cNvPicPr>
              <a:picLocks noChangeAspect="1" noChangeArrowheads="1"/>
            </p:cNvPicPr>
            <p:nvPr/>
          </p:nvPicPr>
          <p:blipFill rotWithShape="1">
            <a:blip r:embed="rId6" cstate="print">
              <a:extLst>
                <a:ext uri="{28A0092B-C50C-407E-A947-70E740481C1C}">
                  <a14:useLocalDpi xmlns:a14="http://schemas.microsoft.com/office/drawing/2010/main" xmlns=""/>
                </a:ext>
              </a:extLst>
            </a:blip>
            <a:srcRect/>
            <a:stretch/>
          </p:blipFill>
          <p:spPr bwMode="auto">
            <a:xfrm>
              <a:off x="-3525818" y="4837604"/>
              <a:ext cx="4054475" cy="5896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4" name="Picture 83"/>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3595824" y="3406671"/>
              <a:ext cx="4056030" cy="1799020"/>
            </a:xfrm>
            <a:prstGeom prst="rect">
              <a:avLst/>
            </a:prstGeom>
            <a:effectLst/>
          </p:spPr>
        </p:pic>
      </p:grpSp>
    </p:spTree>
    <p:extLst>
      <p:ext uri="{BB962C8B-B14F-4D97-AF65-F5344CB8AC3E}">
        <p14:creationId xmlns:p14="http://schemas.microsoft.com/office/powerpoint/2010/main" xmlns="" val="15946137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3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15"/>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fade">
                                      <p:cBhvr>
                                        <p:cTn id="14" dur="500"/>
                                        <p:tgtEl>
                                          <p:spTgt spid="7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1+#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200"/>
                                        <p:tgtEl>
                                          <p:spTgt spid="22"/>
                                        </p:tgtEl>
                                      </p:cBhvr>
                                    </p:animEffect>
                                  </p:childTnLst>
                                </p:cTn>
                              </p:par>
                              <p:par>
                                <p:cTn id="27" presetID="8" presetClass="emph" presetSubtype="0" decel="100000" fill="hold" nodeType="withEffect">
                                  <p:stCondLst>
                                    <p:cond delay="0"/>
                                  </p:stCondLst>
                                  <p:childTnLst>
                                    <p:animRot by="4200000">
                                      <p:cBhvr>
                                        <p:cTn id="28" dur="600" fill="hold"/>
                                        <p:tgtEl>
                                          <p:spTgt spid="2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1000"/>
                                        <p:tgtEl>
                                          <p:spTgt spid="78"/>
                                        </p:tgtEl>
                                      </p:cBhvr>
                                    </p:animEffect>
                                    <p:anim calcmode="lin" valueType="num">
                                      <p:cBhvr>
                                        <p:cTn id="34" dur="1000" fill="hold"/>
                                        <p:tgtEl>
                                          <p:spTgt spid="78"/>
                                        </p:tgtEl>
                                        <p:attrNameLst>
                                          <p:attrName>ppt_x</p:attrName>
                                        </p:attrNameLst>
                                      </p:cBhvr>
                                      <p:tavLst>
                                        <p:tav tm="0">
                                          <p:val>
                                            <p:strVal val="#ppt_x"/>
                                          </p:val>
                                        </p:tav>
                                        <p:tav tm="100000">
                                          <p:val>
                                            <p:strVal val="#ppt_x"/>
                                          </p:val>
                                        </p:tav>
                                      </p:tavLst>
                                    </p:anim>
                                    <p:anim calcmode="lin" valueType="num">
                                      <p:cBhvr>
                                        <p:cTn id="35"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8"/>
                                        </p:tgtEl>
                                        <p:attrNameLst>
                                          <p:attrName>style.visibility</p:attrName>
                                        </p:attrNameLst>
                                      </p:cBhvr>
                                      <p:to>
                                        <p:strVal val="visible"/>
                                      </p:to>
                                    </p:set>
                                  </p:childTnLst>
                                </p:cTn>
                              </p:par>
                              <p:par>
                                <p:cTn id="40" presetID="1" presetClass="exit" presetSubtype="0" fill="hold" grpId="1" nodeType="withEffect">
                                  <p:stCondLst>
                                    <p:cond delay="200"/>
                                  </p:stCondLst>
                                  <p:childTnLst>
                                    <p:set>
                                      <p:cBhvr>
                                        <p:cTn id="41" dur="1" fill="hold">
                                          <p:stCondLst>
                                            <p:cond delay="0"/>
                                          </p:stCondLst>
                                        </p:cTn>
                                        <p:tgtEl>
                                          <p:spTgt spid="68"/>
                                        </p:tgtEl>
                                        <p:attrNameLst>
                                          <p:attrName>style.visibility</p:attrName>
                                        </p:attrNameLst>
                                      </p:cBhvr>
                                      <p:to>
                                        <p:strVal val="hidden"/>
                                      </p:to>
                                    </p:set>
                                  </p:childTnLst>
                                </p:cTn>
                              </p:par>
                              <p:par>
                                <p:cTn id="42" presetID="1" presetClass="entr" presetSubtype="0" fill="hold" grpId="0" nodeType="withEffect">
                                  <p:stCondLst>
                                    <p:cond delay="300"/>
                                  </p:stCondLst>
                                  <p:childTnLst>
                                    <p:set>
                                      <p:cBhvr>
                                        <p:cTn id="43" dur="1" fill="hold">
                                          <p:stCondLst>
                                            <p:cond delay="0"/>
                                          </p:stCondLst>
                                        </p:cTn>
                                        <p:tgtEl>
                                          <p:spTgt spid="69"/>
                                        </p:tgtEl>
                                        <p:attrNameLst>
                                          <p:attrName>style.visibility</p:attrName>
                                        </p:attrNameLst>
                                      </p:cBhvr>
                                      <p:to>
                                        <p:strVal val="visible"/>
                                      </p:to>
                                    </p:set>
                                  </p:childTnLst>
                                </p:cTn>
                              </p:par>
                              <p:par>
                                <p:cTn id="44" presetID="1" presetClass="exit" presetSubtype="0" fill="hold" grpId="1" nodeType="withEffect">
                                  <p:stCondLst>
                                    <p:cond delay="500"/>
                                  </p:stCondLst>
                                  <p:childTnLst>
                                    <p:set>
                                      <p:cBhvr>
                                        <p:cTn id="45" dur="1" fill="hold">
                                          <p:stCondLst>
                                            <p:cond delay="0"/>
                                          </p:stCondLst>
                                        </p:cTn>
                                        <p:tgtEl>
                                          <p:spTgt spid="69"/>
                                        </p:tgtEl>
                                        <p:attrNameLst>
                                          <p:attrName>style.visibility</p:attrName>
                                        </p:attrNameLst>
                                      </p:cBhvr>
                                      <p:to>
                                        <p:strVal val="hidden"/>
                                      </p:to>
                                    </p:set>
                                  </p:childTnLst>
                                </p:cTn>
                              </p:par>
                              <p:par>
                                <p:cTn id="46" presetID="1" presetClass="entr" presetSubtype="0" fill="hold" grpId="0" nodeType="withEffect">
                                  <p:stCondLst>
                                    <p:cond delay="600"/>
                                  </p:stCondLst>
                                  <p:childTnLst>
                                    <p:set>
                                      <p:cBhvr>
                                        <p:cTn id="47" dur="1" fill="hold">
                                          <p:stCondLst>
                                            <p:cond delay="0"/>
                                          </p:stCondLst>
                                        </p:cTn>
                                        <p:tgtEl>
                                          <p:spTgt spid="70"/>
                                        </p:tgtEl>
                                        <p:attrNameLst>
                                          <p:attrName>style.visibility</p:attrName>
                                        </p:attrNameLst>
                                      </p:cBhvr>
                                      <p:to>
                                        <p:strVal val="visible"/>
                                      </p:to>
                                    </p:set>
                                  </p:childTnLst>
                                </p:cTn>
                              </p:par>
                              <p:par>
                                <p:cTn id="48" presetID="1" presetClass="exit" presetSubtype="0" fill="hold" grpId="1" nodeType="withEffect">
                                  <p:stCondLst>
                                    <p:cond delay="800"/>
                                  </p:stCondLst>
                                  <p:childTnLst>
                                    <p:set>
                                      <p:cBhvr>
                                        <p:cTn id="49" dur="1" fill="hold">
                                          <p:stCondLst>
                                            <p:cond delay="0"/>
                                          </p:stCondLst>
                                        </p:cTn>
                                        <p:tgtEl>
                                          <p:spTgt spid="70"/>
                                        </p:tgtEl>
                                        <p:attrNameLst>
                                          <p:attrName>style.visibility</p:attrName>
                                        </p:attrNameLst>
                                      </p:cBhvr>
                                      <p:to>
                                        <p:strVal val="hidden"/>
                                      </p:to>
                                    </p:set>
                                  </p:childTnLst>
                                </p:cTn>
                              </p:par>
                              <p:par>
                                <p:cTn id="50" presetID="1" presetClass="entr" presetSubtype="0" fill="hold" grpId="0" nodeType="withEffect">
                                  <p:stCondLst>
                                    <p:cond delay="900"/>
                                  </p:stCondLst>
                                  <p:childTnLst>
                                    <p:set>
                                      <p:cBhvr>
                                        <p:cTn id="51" dur="1" fill="hold">
                                          <p:stCondLst>
                                            <p:cond delay="0"/>
                                          </p:stCondLst>
                                        </p:cTn>
                                        <p:tgtEl>
                                          <p:spTgt spid="71"/>
                                        </p:tgtEl>
                                        <p:attrNameLst>
                                          <p:attrName>style.visibility</p:attrName>
                                        </p:attrNameLst>
                                      </p:cBhvr>
                                      <p:to>
                                        <p:strVal val="visible"/>
                                      </p:to>
                                    </p:set>
                                  </p:childTnLst>
                                </p:cTn>
                              </p:par>
                              <p:par>
                                <p:cTn id="52" presetID="1" presetClass="exit" presetSubtype="0" fill="hold" grpId="1" nodeType="withEffect">
                                  <p:stCondLst>
                                    <p:cond delay="1100"/>
                                  </p:stCondLst>
                                  <p:childTnLst>
                                    <p:set>
                                      <p:cBhvr>
                                        <p:cTn id="53" dur="1" fill="hold">
                                          <p:stCondLst>
                                            <p:cond delay="0"/>
                                          </p:stCondLst>
                                        </p:cTn>
                                        <p:tgtEl>
                                          <p:spTgt spid="71"/>
                                        </p:tgtEl>
                                        <p:attrNameLst>
                                          <p:attrName>style.visibility</p:attrName>
                                        </p:attrNameLst>
                                      </p:cBhvr>
                                      <p:to>
                                        <p:strVal val="hidden"/>
                                      </p:to>
                                    </p:set>
                                  </p:childTnLst>
                                </p:cTn>
                              </p:par>
                            </p:childTnLst>
                          </p:cTn>
                        </p:par>
                        <p:par>
                          <p:cTn id="54" fill="hold">
                            <p:stCondLst>
                              <p:cond delay="1100"/>
                            </p:stCondLst>
                            <p:childTnLst>
                              <p:par>
                                <p:cTn id="55" presetID="1" presetClass="entr" presetSubtype="0" fill="hold" grpId="2" nodeType="after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xit" presetSubtype="0" fill="hold" grpId="3" nodeType="withEffect">
                                  <p:stCondLst>
                                    <p:cond delay="200"/>
                                  </p:stCondLst>
                                  <p:childTnLst>
                                    <p:set>
                                      <p:cBhvr>
                                        <p:cTn id="58" dur="1" fill="hold">
                                          <p:stCondLst>
                                            <p:cond delay="0"/>
                                          </p:stCondLst>
                                        </p:cTn>
                                        <p:tgtEl>
                                          <p:spTgt spid="68"/>
                                        </p:tgtEl>
                                        <p:attrNameLst>
                                          <p:attrName>style.visibility</p:attrName>
                                        </p:attrNameLst>
                                      </p:cBhvr>
                                      <p:to>
                                        <p:strVal val="hidden"/>
                                      </p:to>
                                    </p:set>
                                  </p:childTnLst>
                                </p:cTn>
                              </p:par>
                              <p:par>
                                <p:cTn id="59" presetID="1" presetClass="entr" presetSubtype="0" fill="hold" grpId="2" nodeType="withEffect">
                                  <p:stCondLst>
                                    <p:cond delay="30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xit" presetSubtype="0" fill="hold" grpId="3" nodeType="withEffect">
                                  <p:stCondLst>
                                    <p:cond delay="500"/>
                                  </p:stCondLst>
                                  <p:childTnLst>
                                    <p:set>
                                      <p:cBhvr>
                                        <p:cTn id="62" dur="1" fill="hold">
                                          <p:stCondLst>
                                            <p:cond delay="0"/>
                                          </p:stCondLst>
                                        </p:cTn>
                                        <p:tgtEl>
                                          <p:spTgt spid="69"/>
                                        </p:tgtEl>
                                        <p:attrNameLst>
                                          <p:attrName>style.visibility</p:attrName>
                                        </p:attrNameLst>
                                      </p:cBhvr>
                                      <p:to>
                                        <p:strVal val="hidden"/>
                                      </p:to>
                                    </p:set>
                                  </p:childTnLst>
                                </p:cTn>
                              </p:par>
                              <p:par>
                                <p:cTn id="63" presetID="1" presetClass="entr" presetSubtype="0" fill="hold" grpId="2" nodeType="withEffect">
                                  <p:stCondLst>
                                    <p:cond delay="60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xit" presetSubtype="0" fill="hold" grpId="3" nodeType="withEffect">
                                  <p:stCondLst>
                                    <p:cond delay="800"/>
                                  </p:stCondLst>
                                  <p:childTnLst>
                                    <p:set>
                                      <p:cBhvr>
                                        <p:cTn id="66" dur="1" fill="hold">
                                          <p:stCondLst>
                                            <p:cond delay="0"/>
                                          </p:stCondLst>
                                        </p:cTn>
                                        <p:tgtEl>
                                          <p:spTgt spid="70"/>
                                        </p:tgtEl>
                                        <p:attrNameLst>
                                          <p:attrName>style.visibility</p:attrName>
                                        </p:attrNameLst>
                                      </p:cBhvr>
                                      <p:to>
                                        <p:strVal val="hidden"/>
                                      </p:to>
                                    </p:set>
                                  </p:childTnLst>
                                </p:cTn>
                              </p:par>
                              <p:par>
                                <p:cTn id="67" presetID="1" presetClass="entr" presetSubtype="0" fill="hold" grpId="2" nodeType="withEffect">
                                  <p:stCondLst>
                                    <p:cond delay="900"/>
                                  </p:stCondLst>
                                  <p:childTnLst>
                                    <p:set>
                                      <p:cBhvr>
                                        <p:cTn id="68" dur="1" fill="hold">
                                          <p:stCondLst>
                                            <p:cond delay="0"/>
                                          </p:stCondLst>
                                        </p:cTn>
                                        <p:tgtEl>
                                          <p:spTgt spid="71"/>
                                        </p:tgtEl>
                                        <p:attrNameLst>
                                          <p:attrName>style.visibility</p:attrName>
                                        </p:attrNameLst>
                                      </p:cBhvr>
                                      <p:to>
                                        <p:strVal val="visible"/>
                                      </p:to>
                                    </p:set>
                                  </p:childTnLst>
                                </p:cTn>
                              </p:par>
                              <p:par>
                                <p:cTn id="69" presetID="1" presetClass="exit" presetSubtype="0" fill="hold" grpId="3" nodeType="withEffect">
                                  <p:stCondLst>
                                    <p:cond delay="1100"/>
                                  </p:stCondLst>
                                  <p:childTnLst>
                                    <p:set>
                                      <p:cBhvr>
                                        <p:cTn id="70" dur="1" fill="hold">
                                          <p:stCondLst>
                                            <p:cond delay="0"/>
                                          </p:stCondLst>
                                        </p:cTn>
                                        <p:tgtEl>
                                          <p:spTgt spid="7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8" decel="30667"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750" fill="hold"/>
                                        <p:tgtEl>
                                          <p:spTgt spid="4"/>
                                        </p:tgtEl>
                                        <p:attrNameLst>
                                          <p:attrName>ppt_x</p:attrName>
                                        </p:attrNameLst>
                                      </p:cBhvr>
                                      <p:tavLst>
                                        <p:tav tm="0">
                                          <p:val>
                                            <p:strVal val="0-#ppt_w/2"/>
                                          </p:val>
                                        </p:tav>
                                        <p:tav tm="100000">
                                          <p:val>
                                            <p:strVal val="#ppt_x"/>
                                          </p:val>
                                        </p:tav>
                                      </p:tavLst>
                                    </p:anim>
                                    <p:anim calcmode="lin" valueType="num">
                                      <p:cBhvr additive="base">
                                        <p:cTn id="76" dur="750" fill="hold"/>
                                        <p:tgtEl>
                                          <p:spTgt spid="4"/>
                                        </p:tgtEl>
                                        <p:attrNameLst>
                                          <p:attrName>ppt_y</p:attrName>
                                        </p:attrNameLst>
                                      </p:cBhvr>
                                      <p:tavLst>
                                        <p:tav tm="0">
                                          <p:val>
                                            <p:strVal val="#ppt_y"/>
                                          </p:val>
                                        </p:tav>
                                        <p:tav tm="100000">
                                          <p:val>
                                            <p:strVal val="#ppt_y"/>
                                          </p:val>
                                        </p:tav>
                                      </p:tavLst>
                                    </p:anim>
                                  </p:childTnLst>
                                </p:cTn>
                              </p:par>
                            </p:childTnLst>
                          </p:cTn>
                        </p:par>
                        <p:par>
                          <p:cTn id="77" fill="hold">
                            <p:stCondLst>
                              <p:cond delay="750"/>
                            </p:stCondLst>
                            <p:childTnLst>
                              <p:par>
                                <p:cTn id="78" presetID="10" presetClass="entr" presetSubtype="0"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par>
                                <p:cTn id="81" presetID="53" presetClass="exit" presetSubtype="32" fill="hold" nodeType="withEffect">
                                  <p:stCondLst>
                                    <p:cond delay="0"/>
                                  </p:stCondLst>
                                  <p:childTnLst>
                                    <p:anim calcmode="lin" valueType="num">
                                      <p:cBhvr>
                                        <p:cTn id="82" dur="500"/>
                                        <p:tgtEl>
                                          <p:spTgt spid="17"/>
                                        </p:tgtEl>
                                        <p:attrNameLst>
                                          <p:attrName>ppt_w</p:attrName>
                                        </p:attrNameLst>
                                      </p:cBhvr>
                                      <p:tavLst>
                                        <p:tav tm="0">
                                          <p:val>
                                            <p:strVal val="ppt_w"/>
                                          </p:val>
                                        </p:tav>
                                        <p:tav tm="100000">
                                          <p:val>
                                            <p:fltVal val="0"/>
                                          </p:val>
                                        </p:tav>
                                      </p:tavLst>
                                    </p:anim>
                                    <p:anim calcmode="lin" valueType="num">
                                      <p:cBhvr>
                                        <p:cTn id="83" dur="500"/>
                                        <p:tgtEl>
                                          <p:spTgt spid="17"/>
                                        </p:tgtEl>
                                        <p:attrNameLst>
                                          <p:attrName>ppt_h</p:attrName>
                                        </p:attrNameLst>
                                      </p:cBhvr>
                                      <p:tavLst>
                                        <p:tav tm="0">
                                          <p:val>
                                            <p:strVal val="ppt_h"/>
                                          </p:val>
                                        </p:tav>
                                        <p:tav tm="100000">
                                          <p:val>
                                            <p:fltVal val="0"/>
                                          </p:val>
                                        </p:tav>
                                      </p:tavLst>
                                    </p:anim>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1000"/>
                                        <p:tgtEl>
                                          <p:spTgt spid="49"/>
                                        </p:tgtEl>
                                      </p:cBhvr>
                                    </p:animEffect>
                                    <p:anim calcmode="lin" valueType="num">
                                      <p:cBhvr>
                                        <p:cTn id="91" dur="1000" fill="hold"/>
                                        <p:tgtEl>
                                          <p:spTgt spid="49"/>
                                        </p:tgtEl>
                                        <p:attrNameLst>
                                          <p:attrName>ppt_x</p:attrName>
                                        </p:attrNameLst>
                                      </p:cBhvr>
                                      <p:tavLst>
                                        <p:tav tm="0">
                                          <p:val>
                                            <p:strVal val="#ppt_x"/>
                                          </p:val>
                                        </p:tav>
                                        <p:tav tm="100000">
                                          <p:val>
                                            <p:strVal val="#ppt_x"/>
                                          </p:val>
                                        </p:tav>
                                      </p:tavLst>
                                    </p:anim>
                                    <p:anim calcmode="lin" valueType="num">
                                      <p:cBhvr>
                                        <p:cTn id="9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2" grpId="0"/>
      <p:bldP spid="68" grpId="0" animBg="1"/>
      <p:bldP spid="68" grpId="1" animBg="1"/>
      <p:bldP spid="68" grpId="2" animBg="1"/>
      <p:bldP spid="68" grpId="3" animBg="1"/>
      <p:bldP spid="69" grpId="0" animBg="1"/>
      <p:bldP spid="69" grpId="1" animBg="1"/>
      <p:bldP spid="69" grpId="2" animBg="1"/>
      <p:bldP spid="69" grpId="3" animBg="1"/>
      <p:bldP spid="70" grpId="0" animBg="1"/>
      <p:bldP spid="70" grpId="1" animBg="1"/>
      <p:bldP spid="70" grpId="2" animBg="1"/>
      <p:bldP spid="70" grpId="3" animBg="1"/>
      <p:bldP spid="71" grpId="0" animBg="1"/>
      <p:bldP spid="71" grpId="1" animBg="1"/>
      <p:bldP spid="71" grpId="2" animBg="1"/>
      <p:bldP spid="71" grpId="3"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a:stretch/>
        </p:blipFill>
        <p:spPr bwMode="auto">
          <a:xfrm>
            <a:off x="1" y="1170695"/>
            <a:ext cx="9144000" cy="5495852"/>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33" name="Rectangle 32"/>
          <p:cNvSpPr/>
          <p:nvPr/>
        </p:nvSpPr>
        <p:spPr>
          <a:xfrm>
            <a:off x="-1" y="1159827"/>
            <a:ext cx="9144000" cy="5472603"/>
          </a:xfrm>
          <a:prstGeom prst="rect">
            <a:avLst/>
          </a:prstGeom>
          <a:solidFill>
            <a:schemeClr val="bg1">
              <a:alpha val="47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p:cNvSpPr/>
          <p:nvPr/>
        </p:nvSpPr>
        <p:spPr>
          <a:xfrm>
            <a:off x="-1" y="1147523"/>
            <a:ext cx="9144000" cy="617020"/>
          </a:xfrm>
          <a:prstGeom prst="rect">
            <a:avLst/>
          </a:prstGeom>
          <a:gradFill>
            <a:gsLst>
              <a:gs pos="0">
                <a:schemeClr val="bg1">
                  <a:alpha val="0"/>
                </a:schemeClr>
              </a:gs>
              <a:gs pos="100000">
                <a:schemeClr val="bg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5" name="Donut 44"/>
          <p:cNvSpPr/>
          <p:nvPr/>
        </p:nvSpPr>
        <p:spPr>
          <a:xfrm>
            <a:off x="3531758" y="4494651"/>
            <a:ext cx="1174326" cy="1174326"/>
          </a:xfrm>
          <a:prstGeom prst="donut">
            <a:avLst>
              <a:gd name="adj" fmla="val 5780"/>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47" name="Donut 46"/>
          <p:cNvSpPr/>
          <p:nvPr/>
        </p:nvSpPr>
        <p:spPr>
          <a:xfrm>
            <a:off x="2692077" y="3654970"/>
            <a:ext cx="2853688" cy="2853688"/>
          </a:xfrm>
          <a:prstGeom prst="donut">
            <a:avLst>
              <a:gd name="adj" fmla="val 5780"/>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48" name="Donut 47"/>
          <p:cNvSpPr/>
          <p:nvPr/>
        </p:nvSpPr>
        <p:spPr>
          <a:xfrm>
            <a:off x="1480949" y="2443842"/>
            <a:ext cx="5275944" cy="5277600"/>
          </a:xfrm>
          <a:prstGeom prst="donut">
            <a:avLst>
              <a:gd name="adj" fmla="val 8267"/>
            </a:avLst>
          </a:prstGeom>
          <a:solidFill>
            <a:schemeClr val="bg1">
              <a:alpha val="2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49" name="Donut 48"/>
          <p:cNvSpPr/>
          <p:nvPr/>
        </p:nvSpPr>
        <p:spPr>
          <a:xfrm>
            <a:off x="187389" y="1150282"/>
            <a:ext cx="7863064" cy="7862400"/>
          </a:xfrm>
          <a:prstGeom prst="donut">
            <a:avLst>
              <a:gd name="adj" fmla="val 8869"/>
            </a:avLst>
          </a:prstGeom>
          <a:solidFill>
            <a:schemeClr val="bg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pic>
        <p:nvPicPr>
          <p:cNvPr id="55" name="Picture 2"/>
          <p:cNvPicPr>
            <a:picLocks noChangeAspect="1" noChangeArrowheads="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xmlns=""/>
              </a:ext>
            </a:extLst>
          </a:blip>
          <a:srcRect/>
          <a:stretch/>
        </p:blipFill>
        <p:spPr bwMode="auto">
          <a:xfrm>
            <a:off x="3705225" y="4677681"/>
            <a:ext cx="819150" cy="805122"/>
          </a:xfrm>
          <a:prstGeom prst="ellipse">
            <a:avLst/>
          </a:prstGeom>
          <a:noFill/>
          <a:ln w="12700">
            <a:solidFill>
              <a:schemeClr val="bg1"/>
            </a:solidFill>
          </a:ln>
          <a:effectLst>
            <a:innerShdw blurRad="114300">
              <a:prstClr val="black"/>
            </a:innerShdw>
          </a:effectLst>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dirty="0" smtClean="0"/>
              <a:t>Networkfleet Solution</a:t>
            </a:r>
            <a:endParaRPr lang="en-GB" dirty="0"/>
          </a:p>
        </p:txBody>
      </p:sp>
      <p:sp>
        <p:nvSpPr>
          <p:cNvPr id="20" name="Rectangle 19"/>
          <p:cNvSpPr/>
          <p:nvPr/>
        </p:nvSpPr>
        <p:spPr>
          <a:xfrm>
            <a:off x="4572001" y="752475"/>
            <a:ext cx="4571999" cy="5914072"/>
          </a:xfrm>
          <a:prstGeom prst="rect">
            <a:avLst/>
          </a:prstGeom>
          <a:gradFill flip="none" rotWithShape="1">
            <a:gsLst>
              <a:gs pos="61000">
                <a:srgbClr val="FFFFFF">
                  <a:alpha val="50000"/>
                </a:srgbClr>
              </a:gs>
              <a:gs pos="0">
                <a:schemeClr val="bg1">
                  <a:alpha val="78000"/>
                </a:schemeClr>
              </a:gs>
              <a:gs pos="100000">
                <a:schemeClr val="bg1">
                  <a:alpha val="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 name="Rectangle 31"/>
          <p:cNvSpPr/>
          <p:nvPr/>
        </p:nvSpPr>
        <p:spPr>
          <a:xfrm>
            <a:off x="266612" y="1585272"/>
            <a:ext cx="2821606" cy="1569660"/>
          </a:xfrm>
          <a:prstGeom prst="rect">
            <a:avLst/>
          </a:prstGeom>
        </p:spPr>
        <p:txBody>
          <a:bodyPr wrap="none">
            <a:spAutoFit/>
          </a:bodyPr>
          <a:lstStyle/>
          <a:p>
            <a:pPr algn="ctr"/>
            <a:r>
              <a:rPr lang="en-GB" sz="4800" dirty="0" smtClean="0">
                <a:solidFill>
                  <a:schemeClr val="bg1"/>
                </a:solidFill>
                <a:effectLst>
                  <a:outerShdw blurRad="63500" algn="ctr" rotWithShape="0">
                    <a:schemeClr val="bg1"/>
                  </a:outerShdw>
                </a:effectLst>
              </a:rPr>
              <a:t>In-vehicle</a:t>
            </a:r>
            <a:br>
              <a:rPr lang="en-GB" sz="4800" dirty="0" smtClean="0">
                <a:solidFill>
                  <a:schemeClr val="bg1"/>
                </a:solidFill>
                <a:effectLst>
                  <a:outerShdw blurRad="63500" algn="ctr" rotWithShape="0">
                    <a:schemeClr val="bg1"/>
                  </a:outerShdw>
                </a:effectLst>
              </a:rPr>
            </a:br>
            <a:r>
              <a:rPr lang="en-GB" sz="4800" dirty="0" smtClean="0">
                <a:solidFill>
                  <a:schemeClr val="bg1"/>
                </a:solidFill>
                <a:effectLst>
                  <a:outerShdw blurRad="63500" algn="ctr" rotWithShape="0">
                    <a:schemeClr val="bg1"/>
                  </a:outerShdw>
                </a:effectLst>
              </a:rPr>
              <a:t>hardware</a:t>
            </a:r>
            <a:endParaRPr lang="en-GB" sz="4800" dirty="0">
              <a:solidFill>
                <a:schemeClr val="bg1"/>
              </a:solidFill>
              <a:effectLst>
                <a:outerShdw blurRad="63500" algn="ctr" rotWithShape="0">
                  <a:schemeClr val="bg1"/>
                </a:outerShdw>
              </a:effectLst>
            </a:endParaRPr>
          </a:p>
        </p:txBody>
      </p:sp>
      <p:sp>
        <p:nvSpPr>
          <p:cNvPr id="3" name="Rectangle 2"/>
          <p:cNvSpPr/>
          <p:nvPr/>
        </p:nvSpPr>
        <p:spPr>
          <a:xfrm>
            <a:off x="3987307" y="4905500"/>
            <a:ext cx="267985" cy="267985"/>
          </a:xfrm>
          <a:prstGeom prst="rect">
            <a:avLst/>
          </a:prstGeom>
          <a:gradFill flip="none" rotWithShape="1">
            <a:gsLst>
              <a:gs pos="0">
                <a:schemeClr val="accent2"/>
              </a:gs>
              <a:gs pos="100000">
                <a:schemeClr val="accent2">
                  <a:alpha val="51000"/>
                </a:schemeClr>
              </a:gs>
            </a:gsLst>
            <a:lin ang="18900000" scaled="1"/>
            <a:tileRect/>
          </a:gradFill>
          <a:ln w="19050">
            <a:noFill/>
          </a:ln>
          <a:effectLst>
            <a:glow rad="266700">
              <a:schemeClr val="bg1">
                <a:alpha val="29000"/>
              </a:schemeClr>
            </a:glow>
            <a:outerShdw blurRad="40000" dist="23000" dir="5400000" rotWithShape="0">
              <a:schemeClr val="bg1"/>
            </a:outerShdw>
          </a:effectLst>
          <a:scene3d>
            <a:camera prst="isometricOffAxis2Top"/>
            <a:lightRig rig="twoPt" dir="t"/>
          </a:scene3d>
          <a:sp3d extrusionH="1079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9" name="Straight Connector 8"/>
          <p:cNvCxnSpPr>
            <a:endCxn id="31" idx="4"/>
          </p:cNvCxnSpPr>
          <p:nvPr/>
        </p:nvCxnSpPr>
        <p:spPr>
          <a:xfrm flipV="1">
            <a:off x="4118921" y="2966466"/>
            <a:ext cx="0" cy="2026656"/>
          </a:xfrm>
          <a:prstGeom prst="line">
            <a:avLst/>
          </a:prstGeom>
          <a:noFill/>
          <a:ln w="38100" cap="rnd">
            <a:solidFill>
              <a:schemeClr val="bg1"/>
            </a:solidFill>
            <a:prstDash val="sysDot"/>
          </a:ln>
          <a:effectLst>
            <a:glow rad="139700">
              <a:schemeClr val="accent2">
                <a:alpha val="15000"/>
              </a:schemeClr>
            </a:glow>
            <a:outerShdw blurRad="63500" algn="ctr" rotWithShape="0">
              <a:schemeClr val="accent2"/>
            </a:outerShdw>
          </a:effectLst>
        </p:spPr>
        <p:style>
          <a:lnRef idx="1">
            <a:schemeClr val="accent1"/>
          </a:lnRef>
          <a:fillRef idx="3">
            <a:schemeClr val="accent1"/>
          </a:fillRef>
          <a:effectRef idx="2">
            <a:schemeClr val="accent1"/>
          </a:effectRef>
          <a:fontRef idx="minor">
            <a:schemeClr val="lt1"/>
          </a:fontRef>
        </p:style>
      </p:cxnSp>
      <p:grpSp>
        <p:nvGrpSpPr>
          <p:cNvPr id="28" name="Group 27"/>
          <p:cNvGrpSpPr/>
          <p:nvPr/>
        </p:nvGrpSpPr>
        <p:grpSpPr>
          <a:xfrm>
            <a:off x="3221033" y="1170695"/>
            <a:ext cx="1795775" cy="1795771"/>
            <a:chOff x="100610" y="1427155"/>
            <a:chExt cx="1470396" cy="1470393"/>
          </a:xfrm>
        </p:grpSpPr>
        <p:grpSp>
          <p:nvGrpSpPr>
            <p:cNvPr id="29" name="Group 28"/>
            <p:cNvGrpSpPr/>
            <p:nvPr/>
          </p:nvGrpSpPr>
          <p:grpSpPr>
            <a:xfrm>
              <a:off x="100610" y="1427155"/>
              <a:ext cx="1470396" cy="1470393"/>
              <a:chOff x="755749" y="2451198"/>
              <a:chExt cx="1126927" cy="1126927"/>
            </a:xfrm>
          </p:grpSpPr>
          <p:sp>
            <p:nvSpPr>
              <p:cNvPr id="31" name="Oval 30"/>
              <p:cNvSpPr/>
              <p:nvPr/>
            </p:nvSpPr>
            <p:spPr bwMode="auto">
              <a:xfrm>
                <a:off x="755749" y="2451198"/>
                <a:ext cx="1126927" cy="1126927"/>
              </a:xfrm>
              <a:prstGeom prst="ellipse">
                <a:avLst/>
              </a:prstGeom>
              <a:gradFill flip="none" rotWithShape="1">
                <a:gsLst>
                  <a:gs pos="100000">
                    <a:schemeClr val="bg1">
                      <a:alpha val="0"/>
                    </a:schemeClr>
                  </a:gs>
                  <a:gs pos="0">
                    <a:schemeClr val="bg1"/>
                  </a:gs>
                </a:gsLst>
                <a:lin ang="5400000" scaled="1"/>
                <a:tileRect/>
              </a:gradFill>
              <a:ln w="9525" cap="flat" cmpd="sng" algn="ctr">
                <a:noFill/>
                <a:prstDash val="solid"/>
                <a:round/>
                <a:headEnd type="none" w="med" len="med"/>
                <a:tailEnd type="none" w="med" len="med"/>
              </a:ln>
              <a:effectLst>
                <a:outerShdw blurRad="63500" sx="102000" sy="102000" algn="ctr" rotWithShape="0">
                  <a:schemeClr val="tx2">
                    <a:alpha val="40000"/>
                  </a:schemeClr>
                </a:outerShdw>
              </a:effectLst>
            </p:spPr>
            <p:txBody>
              <a:bodyPr vert="horz" wrap="square" lIns="91440" tIns="45720" rIns="91440" bIns="45720" numCol="1" rtlCol="0" anchor="ctr" anchorCtr="0" compatLnSpc="1">
                <a:prstTxWarp prst="textNoShape">
                  <a:avLst/>
                </a:prstTxWarp>
              </a:bodyPr>
              <a:lstStyle/>
              <a:p>
                <a:pPr algn="ctr"/>
                <a:endParaRPr lang="en-GB" sz="2400" dirty="0">
                  <a:solidFill>
                    <a:schemeClr val="bg1"/>
                  </a:solidFill>
                  <a:latin typeface="Arial" pitchFamily="2" charset="0"/>
                </a:endParaRPr>
              </a:p>
            </p:txBody>
          </p:sp>
          <p:sp>
            <p:nvSpPr>
              <p:cNvPr id="39" name="Oval 38"/>
              <p:cNvSpPr/>
              <p:nvPr/>
            </p:nvSpPr>
            <p:spPr bwMode="auto">
              <a:xfrm>
                <a:off x="809594" y="2505043"/>
                <a:ext cx="1019236" cy="1019236"/>
              </a:xfrm>
              <a:prstGeom prst="ellipse">
                <a:avLst/>
              </a:prstGeom>
              <a:solidFill>
                <a:schemeClr val="bg1">
                  <a:alpha val="22000"/>
                </a:schemeClr>
              </a:solidFill>
              <a:ln w="28575" cap="flat" cmpd="sng" algn="ctr">
                <a:gradFill flip="none" rotWithShape="1">
                  <a:gsLst>
                    <a:gs pos="73000">
                      <a:schemeClr val="accent2"/>
                    </a:gs>
                    <a:gs pos="0">
                      <a:schemeClr val="accent2">
                        <a:alpha val="0"/>
                      </a:schemeClr>
                    </a:gs>
                    <a:gs pos="100000">
                      <a:schemeClr val="accent2"/>
                    </a:gs>
                  </a:gsLst>
                  <a:lin ang="16200000" scaled="1"/>
                  <a:tileRect/>
                </a:gradFill>
                <a:prstDash val="solid"/>
                <a:round/>
                <a:headEnd type="none" w="med" len="med"/>
                <a:tailEnd type="none" w="med" len="med"/>
              </a:ln>
              <a:effectLst/>
              <a:scene3d>
                <a:camera prst="orthographicFront"/>
                <a:lightRig rig="soft" dir="t"/>
              </a:scene3d>
              <a:sp3d prstMaterial="plastic">
                <a:bevelT h="44450"/>
                <a:contourClr>
                  <a:schemeClr val="accent4"/>
                </a:contourClr>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GB" sz="2400" dirty="0">
                  <a:solidFill>
                    <a:schemeClr val="bg1"/>
                  </a:solidFill>
                  <a:effectLst>
                    <a:outerShdw blurRad="177800" algn="ctr" rotWithShape="0">
                      <a:prstClr val="black"/>
                    </a:outerShdw>
                  </a:effectLst>
                  <a:latin typeface="+mj-lt"/>
                  <a:ea typeface="ＭＳ Ｐゴシック" charset="-128"/>
                  <a:cs typeface="ＭＳ Ｐゴシック"/>
                </a:endParaRPr>
              </a:p>
            </p:txBody>
          </p:sp>
        </p:grpSp>
        <p:pic>
          <p:nvPicPr>
            <p:cNvPr id="30" name="Picture 3" descr="C:\Users\Vincent\Downloads\satellite_256.png"/>
            <p:cNvPicPr>
              <a:picLocks noChangeAspect="1" noChangeArrowheads="1"/>
            </p:cNvPicPr>
            <p:nvPr/>
          </p:nvPicPr>
          <p:blipFill rotWithShape="1">
            <a:blip r:embed="rId5" cstate="print">
              <a:extLst>
                <a:ext uri="{28A0092B-C50C-407E-A947-70E740481C1C}">
                  <a14:useLocalDpi xmlns:a14="http://schemas.microsoft.com/office/drawing/2010/main" xmlns=""/>
                </a:ext>
              </a:extLst>
            </a:blip>
            <a:srcRect/>
            <a:stretch/>
          </p:blipFill>
          <p:spPr bwMode="auto">
            <a:xfrm rot="17189469">
              <a:off x="377089" y="1811780"/>
              <a:ext cx="937873" cy="749516"/>
            </a:xfrm>
            <a:prstGeom prst="rect">
              <a:avLst/>
            </a:prstGeom>
            <a:noFill/>
            <a:effectLst/>
            <a:extLst>
              <a:ext uri="{909E8E84-426E-40DD-AFC4-6F175D3DCCD1}">
                <a14:hiddenFill xmlns:a14="http://schemas.microsoft.com/office/drawing/2010/main" xmlns="">
                  <a:solidFill>
                    <a:srgbClr val="FFFFFF"/>
                  </a:solidFill>
                </a14:hiddenFill>
              </a:ext>
            </a:extLst>
          </p:spPr>
        </p:pic>
      </p:grpSp>
      <p:sp>
        <p:nvSpPr>
          <p:cNvPr id="40" name="Rectangle 39"/>
          <p:cNvSpPr/>
          <p:nvPr/>
        </p:nvSpPr>
        <p:spPr>
          <a:xfrm>
            <a:off x="0" y="6354036"/>
            <a:ext cx="9144000" cy="316496"/>
          </a:xfrm>
          <a:prstGeom prst="rect">
            <a:avLst/>
          </a:prstGeom>
          <a:gradFill>
            <a:gsLst>
              <a:gs pos="0">
                <a:schemeClr val="bg1"/>
              </a:gs>
              <a:gs pos="100000">
                <a:schemeClr val="bg1">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extBox 6"/>
          <p:cNvSpPr txBox="1"/>
          <p:nvPr/>
        </p:nvSpPr>
        <p:spPr>
          <a:xfrm>
            <a:off x="6540499" y="1436983"/>
            <a:ext cx="2603500" cy="709200"/>
          </a:xfrm>
          <a:prstGeom prst="rect">
            <a:avLst/>
          </a:prstGeom>
          <a:solidFill>
            <a:schemeClr val="bg1">
              <a:alpha val="55000"/>
            </a:schemeClr>
          </a:solidFill>
        </p:spPr>
        <p:txBody>
          <a:bodyPr wrap="square" rtlCol="0" anchor="ctr" anchorCtr="0">
            <a:noAutofit/>
          </a:bodyPr>
          <a:lstStyle/>
          <a:p>
            <a:r>
              <a:rPr lang="en-GB" sz="2000" b="1" dirty="0">
                <a:solidFill>
                  <a:schemeClr val="accent2"/>
                </a:solidFill>
                <a:ea typeface="ＭＳ Ｐゴシック" charset="-128"/>
                <a:cs typeface="ＭＳ Ｐゴシック"/>
              </a:rPr>
              <a:t>Easy to </a:t>
            </a:r>
            <a:r>
              <a:rPr lang="en-GB" sz="2000" b="1" dirty="0" smtClean="0">
                <a:solidFill>
                  <a:schemeClr val="accent2"/>
                </a:solidFill>
                <a:ea typeface="ＭＳ Ｐゴシック" charset="-128"/>
                <a:cs typeface="ＭＳ Ｐゴシック"/>
              </a:rPr>
              <a:t>install</a:t>
            </a:r>
            <a:endParaRPr lang="en-GB" sz="2000" b="1" dirty="0">
              <a:solidFill>
                <a:schemeClr val="accent2"/>
              </a:solidFill>
              <a:ea typeface="ＭＳ Ｐゴシック" charset="-128"/>
              <a:cs typeface="ＭＳ Ｐゴシック"/>
            </a:endParaRPr>
          </a:p>
        </p:txBody>
      </p:sp>
      <p:sp>
        <p:nvSpPr>
          <p:cNvPr id="56" name="TextBox 55"/>
          <p:cNvSpPr txBox="1"/>
          <p:nvPr/>
        </p:nvSpPr>
        <p:spPr>
          <a:xfrm>
            <a:off x="6540499" y="2369740"/>
            <a:ext cx="2603500" cy="759182"/>
          </a:xfrm>
          <a:prstGeom prst="rect">
            <a:avLst/>
          </a:prstGeom>
          <a:solidFill>
            <a:schemeClr val="bg1">
              <a:alpha val="55000"/>
            </a:schemeClr>
          </a:solidFill>
        </p:spPr>
        <p:txBody>
          <a:bodyPr wrap="square" rtlCol="0" anchor="ctr" anchorCtr="0">
            <a:noAutofit/>
          </a:bodyPr>
          <a:lstStyle/>
          <a:p>
            <a:pPr>
              <a:lnSpc>
                <a:spcPts val="2600"/>
              </a:lnSpc>
            </a:pPr>
            <a:r>
              <a:rPr lang="en-GB" sz="2000" b="1" dirty="0">
                <a:solidFill>
                  <a:schemeClr val="accent2"/>
                </a:solidFill>
                <a:ea typeface="ＭＳ Ｐゴシック" charset="-128"/>
                <a:cs typeface="ＭＳ Ｐゴシック"/>
              </a:rPr>
              <a:t>Automatic vehicle location technology</a:t>
            </a:r>
          </a:p>
        </p:txBody>
      </p:sp>
      <p:sp>
        <p:nvSpPr>
          <p:cNvPr id="57" name="TextBox 56"/>
          <p:cNvSpPr txBox="1"/>
          <p:nvPr/>
        </p:nvSpPr>
        <p:spPr>
          <a:xfrm>
            <a:off x="6540499" y="3352479"/>
            <a:ext cx="2603500" cy="707886"/>
          </a:xfrm>
          <a:prstGeom prst="rect">
            <a:avLst/>
          </a:prstGeom>
          <a:solidFill>
            <a:schemeClr val="bg1">
              <a:alpha val="55000"/>
            </a:schemeClr>
          </a:solidFill>
        </p:spPr>
        <p:txBody>
          <a:bodyPr wrap="square" rtlCol="0" anchor="ctr" anchorCtr="0">
            <a:noAutofit/>
          </a:bodyPr>
          <a:lstStyle/>
          <a:p>
            <a:r>
              <a:rPr lang="en-GB" sz="2000" b="1" dirty="0">
                <a:solidFill>
                  <a:schemeClr val="accent2"/>
                </a:solidFill>
                <a:ea typeface="ＭＳ Ｐゴシック" charset="-128"/>
                <a:cs typeface="ＭＳ Ｐゴシック"/>
              </a:rPr>
              <a:t>Secure wireless network</a:t>
            </a:r>
          </a:p>
        </p:txBody>
      </p:sp>
      <p:sp>
        <p:nvSpPr>
          <p:cNvPr id="58" name="TextBox 57"/>
          <p:cNvSpPr txBox="1"/>
          <p:nvPr/>
        </p:nvSpPr>
        <p:spPr>
          <a:xfrm>
            <a:off x="6540499" y="4283922"/>
            <a:ext cx="2603500" cy="709200"/>
          </a:xfrm>
          <a:prstGeom prst="rect">
            <a:avLst/>
          </a:prstGeom>
          <a:solidFill>
            <a:schemeClr val="bg1">
              <a:alpha val="55000"/>
            </a:schemeClr>
          </a:solidFill>
        </p:spPr>
        <p:txBody>
          <a:bodyPr wrap="square" rtlCol="0" anchor="ctr" anchorCtr="0">
            <a:noAutofit/>
          </a:bodyPr>
          <a:lstStyle/>
          <a:p>
            <a:r>
              <a:rPr lang="en-GB" sz="2000" b="1" dirty="0">
                <a:solidFill>
                  <a:schemeClr val="accent2"/>
                </a:solidFill>
                <a:ea typeface="ＭＳ Ｐゴシック" charset="-128"/>
                <a:cs typeface="ＭＳ Ｐゴシック"/>
              </a:rPr>
              <a:t>SMS/Text alert</a:t>
            </a:r>
          </a:p>
        </p:txBody>
      </p:sp>
      <p:sp>
        <p:nvSpPr>
          <p:cNvPr id="60" name="TextBox 59"/>
          <p:cNvSpPr txBox="1"/>
          <p:nvPr/>
        </p:nvSpPr>
        <p:spPr>
          <a:xfrm>
            <a:off x="6540499" y="5216680"/>
            <a:ext cx="2603500" cy="709200"/>
          </a:xfrm>
          <a:prstGeom prst="rect">
            <a:avLst/>
          </a:prstGeom>
          <a:solidFill>
            <a:schemeClr val="bg1">
              <a:alpha val="55000"/>
            </a:schemeClr>
          </a:solidFill>
        </p:spPr>
        <p:txBody>
          <a:bodyPr wrap="square" rtlCol="0" anchor="ctr" anchorCtr="0">
            <a:noAutofit/>
          </a:bodyPr>
          <a:lstStyle/>
          <a:p>
            <a:r>
              <a:rPr lang="en-GB" sz="2000" b="1" dirty="0">
                <a:solidFill>
                  <a:schemeClr val="accent2"/>
                </a:solidFill>
                <a:ea typeface="ＭＳ Ｐゴシック" charset="-128"/>
                <a:cs typeface="ＭＳ Ｐゴシック"/>
              </a:rPr>
              <a:t>Export data</a:t>
            </a:r>
          </a:p>
        </p:txBody>
      </p:sp>
      <p:sp>
        <p:nvSpPr>
          <p:cNvPr id="46" name="Right Arrow 45"/>
          <p:cNvSpPr/>
          <p:nvPr/>
        </p:nvSpPr>
        <p:spPr>
          <a:xfrm rot="5400000">
            <a:off x="7510555" y="5348406"/>
            <a:ext cx="663388" cy="1721518"/>
          </a:xfrm>
          <a:prstGeom prst="rightArrow">
            <a:avLst>
              <a:gd name="adj1" fmla="val 73607"/>
              <a:gd name="adj2" fmla="val 50000"/>
            </a:avLst>
          </a:prstGeom>
          <a:gradFill flip="none" rotWithShape="1">
            <a:gsLst>
              <a:gs pos="2000">
                <a:schemeClr val="accent2"/>
              </a:gs>
              <a:gs pos="100000">
                <a:schemeClr val="accent2">
                  <a:alpha val="0"/>
                </a:schemeClr>
              </a:gs>
            </a:gsLst>
            <a:lin ang="10800000" scaled="1"/>
            <a:tileRect/>
          </a:gradFill>
          <a:ln w="19050" cap="flat" cmpd="sng" algn="ctr">
            <a:noFill/>
            <a:prstDash val="solid"/>
            <a:round/>
            <a:headEnd type="none" w="med" len="med"/>
            <a:tailEnd type="none" w="med" len="med"/>
          </a:ln>
          <a:effectLst/>
          <a:scene3d>
            <a:camera prst="orthographicFront"/>
            <a:lightRig rig="soft" dir="t"/>
          </a:scene3d>
          <a:sp3d prstMaterial="plastic">
            <a:contourClr>
              <a:schemeClr val="accent4"/>
            </a:contourClr>
          </a:sp3d>
        </p:spPr>
        <p:txBody>
          <a:bodyPr vert="horz" wrap="square" lIns="91440" tIns="45720" rIns="91440" bIns="45720" numCol="1" rtlCol="0" anchor="ctr" anchorCtr="0" compatLnSpc="1">
            <a:prstTxWarp prst="textNoShape">
              <a:avLst/>
            </a:prstTxWarp>
          </a:bodyPr>
          <a:lstStyle/>
          <a:p>
            <a:pPr algn="ctr"/>
            <a:endParaRPr lang="en-GB" sz="2400" dirty="0">
              <a:solidFill>
                <a:schemeClr val="bg1"/>
              </a:solidFill>
              <a:effectLst>
                <a:outerShdw blurRad="177800" algn="ctr" rotWithShape="0">
                  <a:prstClr val="black"/>
                </a:outerShdw>
              </a:effectLst>
              <a:latin typeface="+mj-lt"/>
              <a:ea typeface="ＭＳ Ｐゴシック" charset="-128"/>
              <a:cs typeface="ＭＳ Ｐゴシック"/>
            </a:endParaRPr>
          </a:p>
        </p:txBody>
      </p:sp>
    </p:spTree>
    <p:extLst>
      <p:ext uri="{BB962C8B-B14F-4D97-AF65-F5344CB8AC3E}">
        <p14:creationId xmlns:p14="http://schemas.microsoft.com/office/powerpoint/2010/main" xmlns="" val="23153411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3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15"/>
                            </p:stCondLst>
                            <p:childTnLst>
                              <p:par>
                                <p:cTn id="9" presetID="10"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par>
                                <p:cTn id="12" presetID="10" presetClass="entr" presetSubtype="0" fill="hold" grpId="0" nodeType="withEffect">
                                  <p:stCondLst>
                                    <p:cond delay="0"/>
                                  </p:stCondLst>
                                  <p:iterate type="lt">
                                    <p:tmPct val="2000"/>
                                  </p:iterate>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par>
                          <p:cTn id="15" fill="hold">
                            <p:stCondLst>
                              <p:cond delay="1185"/>
                            </p:stCondLst>
                            <p:childTnLst>
                              <p:par>
                                <p:cTn id="16" presetID="23" presetClass="entr" presetSubtype="288" fill="hold" grpId="0" nodeType="afterEffect">
                                  <p:stCondLst>
                                    <p:cond delay="485"/>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4/3*#ppt_w"/>
                                          </p:val>
                                        </p:tav>
                                        <p:tav tm="100000">
                                          <p:val>
                                            <p:strVal val="#ppt_w"/>
                                          </p:val>
                                        </p:tav>
                                      </p:tavLst>
                                    </p:anim>
                                    <p:anim calcmode="lin" valueType="num">
                                      <p:cBhvr>
                                        <p:cTn id="19" dur="1000" fill="hold"/>
                                        <p:tgtEl>
                                          <p:spTgt spid="3"/>
                                        </p:tgtEl>
                                        <p:attrNameLst>
                                          <p:attrName>ppt_h</p:attrName>
                                        </p:attrNameLst>
                                      </p:cBhvr>
                                      <p:tavLst>
                                        <p:tav tm="0">
                                          <p:val>
                                            <p:strVal val="4/3*#ppt_h"/>
                                          </p:val>
                                        </p:tav>
                                        <p:tav tm="100000">
                                          <p:val>
                                            <p:strVal val="#ppt_h"/>
                                          </p:val>
                                        </p:tav>
                                      </p:tavLst>
                                    </p:anim>
                                  </p:childTnLst>
                                </p:cTn>
                              </p:par>
                              <p:par>
                                <p:cTn id="20" presetID="10" presetClass="entr" presetSubtype="0" fill="hold" grpId="0" nodeType="withEffect">
                                  <p:stCondLst>
                                    <p:cond delay="485"/>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47" presetClass="entr" presetSubtype="0" fill="hold" grpId="2" nodeType="withEffect">
                                  <p:stCondLst>
                                    <p:cond delay="485"/>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485"/>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childTnLst>
                          </p:cTn>
                        </p:par>
                        <p:par>
                          <p:cTn id="31" fill="hold">
                            <p:stCondLst>
                              <p:cond delay="267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righ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childTnLst>
                                </p:cTn>
                              </p:par>
                              <p:par>
                                <p:cTn id="64" presetID="1" presetClass="exit" presetSubtype="0" fill="hold" grpId="1" nodeType="withEffect">
                                  <p:stCondLst>
                                    <p:cond delay="200"/>
                                  </p:stCondLst>
                                  <p:childTnLst>
                                    <p:set>
                                      <p:cBhvr>
                                        <p:cTn id="65" dur="1" fill="hold">
                                          <p:stCondLst>
                                            <p:cond delay="0"/>
                                          </p:stCondLst>
                                        </p:cTn>
                                        <p:tgtEl>
                                          <p:spTgt spid="45"/>
                                        </p:tgtEl>
                                        <p:attrNameLst>
                                          <p:attrName>style.visibility</p:attrName>
                                        </p:attrNameLst>
                                      </p:cBhvr>
                                      <p:to>
                                        <p:strVal val="hidden"/>
                                      </p:to>
                                    </p:set>
                                  </p:childTnLst>
                                </p:cTn>
                              </p:par>
                              <p:par>
                                <p:cTn id="66" presetID="1" presetClass="entr" presetSubtype="0" fill="hold" grpId="0" nodeType="withEffect">
                                  <p:stCondLst>
                                    <p:cond delay="300"/>
                                  </p:stCondLst>
                                  <p:childTnLst>
                                    <p:set>
                                      <p:cBhvr>
                                        <p:cTn id="67" dur="1" fill="hold">
                                          <p:stCondLst>
                                            <p:cond delay="0"/>
                                          </p:stCondLst>
                                        </p:cTn>
                                        <p:tgtEl>
                                          <p:spTgt spid="47"/>
                                        </p:tgtEl>
                                        <p:attrNameLst>
                                          <p:attrName>style.visibility</p:attrName>
                                        </p:attrNameLst>
                                      </p:cBhvr>
                                      <p:to>
                                        <p:strVal val="visible"/>
                                      </p:to>
                                    </p:set>
                                  </p:childTnLst>
                                </p:cTn>
                              </p:par>
                              <p:par>
                                <p:cTn id="68" presetID="1" presetClass="exit" presetSubtype="0" fill="hold" grpId="1" nodeType="withEffect">
                                  <p:stCondLst>
                                    <p:cond delay="500"/>
                                  </p:stCondLst>
                                  <p:childTnLst>
                                    <p:set>
                                      <p:cBhvr>
                                        <p:cTn id="69" dur="1" fill="hold">
                                          <p:stCondLst>
                                            <p:cond delay="0"/>
                                          </p:stCondLst>
                                        </p:cTn>
                                        <p:tgtEl>
                                          <p:spTgt spid="47"/>
                                        </p:tgtEl>
                                        <p:attrNameLst>
                                          <p:attrName>style.visibility</p:attrName>
                                        </p:attrNameLst>
                                      </p:cBhvr>
                                      <p:to>
                                        <p:strVal val="hidden"/>
                                      </p:to>
                                    </p:set>
                                  </p:childTnLst>
                                </p:cTn>
                              </p:par>
                              <p:par>
                                <p:cTn id="70" presetID="1" presetClass="entr" presetSubtype="0" fill="hold" grpId="0" nodeType="withEffect">
                                  <p:stCondLst>
                                    <p:cond delay="600"/>
                                  </p:stCondLst>
                                  <p:childTnLst>
                                    <p:set>
                                      <p:cBhvr>
                                        <p:cTn id="71" dur="1" fill="hold">
                                          <p:stCondLst>
                                            <p:cond delay="0"/>
                                          </p:stCondLst>
                                        </p:cTn>
                                        <p:tgtEl>
                                          <p:spTgt spid="48"/>
                                        </p:tgtEl>
                                        <p:attrNameLst>
                                          <p:attrName>style.visibility</p:attrName>
                                        </p:attrNameLst>
                                      </p:cBhvr>
                                      <p:to>
                                        <p:strVal val="visible"/>
                                      </p:to>
                                    </p:set>
                                  </p:childTnLst>
                                </p:cTn>
                              </p:par>
                              <p:par>
                                <p:cTn id="72" presetID="1" presetClass="exit" presetSubtype="0" fill="hold" grpId="1" nodeType="withEffect">
                                  <p:stCondLst>
                                    <p:cond delay="800"/>
                                  </p:stCondLst>
                                  <p:childTnLst>
                                    <p:set>
                                      <p:cBhvr>
                                        <p:cTn id="73" dur="1" fill="hold">
                                          <p:stCondLst>
                                            <p:cond delay="0"/>
                                          </p:stCondLst>
                                        </p:cTn>
                                        <p:tgtEl>
                                          <p:spTgt spid="48"/>
                                        </p:tgtEl>
                                        <p:attrNameLst>
                                          <p:attrName>style.visibility</p:attrName>
                                        </p:attrNameLst>
                                      </p:cBhvr>
                                      <p:to>
                                        <p:strVal val="hidden"/>
                                      </p:to>
                                    </p:set>
                                  </p:childTnLst>
                                </p:cTn>
                              </p:par>
                              <p:par>
                                <p:cTn id="74" presetID="1" presetClass="entr" presetSubtype="0" fill="hold" grpId="0" nodeType="withEffect">
                                  <p:stCondLst>
                                    <p:cond delay="900"/>
                                  </p:stCondLst>
                                  <p:childTnLst>
                                    <p:set>
                                      <p:cBhvr>
                                        <p:cTn id="75" dur="1" fill="hold">
                                          <p:stCondLst>
                                            <p:cond delay="0"/>
                                          </p:stCondLst>
                                        </p:cTn>
                                        <p:tgtEl>
                                          <p:spTgt spid="49"/>
                                        </p:tgtEl>
                                        <p:attrNameLst>
                                          <p:attrName>style.visibility</p:attrName>
                                        </p:attrNameLst>
                                      </p:cBhvr>
                                      <p:to>
                                        <p:strVal val="visible"/>
                                      </p:to>
                                    </p:set>
                                  </p:childTnLst>
                                </p:cTn>
                              </p:par>
                              <p:par>
                                <p:cTn id="76" presetID="1" presetClass="exit" presetSubtype="0" fill="hold" grpId="1" nodeType="withEffect">
                                  <p:stCondLst>
                                    <p:cond delay="1100"/>
                                  </p:stCondLst>
                                  <p:childTnLst>
                                    <p:set>
                                      <p:cBhvr>
                                        <p:cTn id="77" dur="1" fill="hold">
                                          <p:stCondLst>
                                            <p:cond delay="0"/>
                                          </p:stCondLst>
                                        </p:cTn>
                                        <p:tgtEl>
                                          <p:spTgt spid="49"/>
                                        </p:tgtEl>
                                        <p:attrNameLst>
                                          <p:attrName>style.visibility</p:attrName>
                                        </p:attrNameLst>
                                      </p:cBhvr>
                                      <p:to>
                                        <p:strVal val="hidden"/>
                                      </p:to>
                                    </p:set>
                                  </p:childTnLst>
                                </p:cTn>
                              </p:par>
                            </p:childTnLst>
                          </p:cTn>
                        </p:par>
                        <p:par>
                          <p:cTn id="78" fill="hold">
                            <p:stCondLst>
                              <p:cond delay="1600"/>
                            </p:stCondLst>
                            <p:childTnLst>
                              <p:par>
                                <p:cTn id="79" presetID="1" presetClass="entr" presetSubtype="0" fill="hold" grpId="2" nodeType="after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xit" presetSubtype="0" fill="hold" grpId="3" nodeType="withEffect">
                                  <p:stCondLst>
                                    <p:cond delay="200"/>
                                  </p:stCondLst>
                                  <p:childTnLst>
                                    <p:set>
                                      <p:cBhvr>
                                        <p:cTn id="82" dur="1" fill="hold">
                                          <p:stCondLst>
                                            <p:cond delay="0"/>
                                          </p:stCondLst>
                                        </p:cTn>
                                        <p:tgtEl>
                                          <p:spTgt spid="45"/>
                                        </p:tgtEl>
                                        <p:attrNameLst>
                                          <p:attrName>style.visibility</p:attrName>
                                        </p:attrNameLst>
                                      </p:cBhvr>
                                      <p:to>
                                        <p:strVal val="hidden"/>
                                      </p:to>
                                    </p:set>
                                  </p:childTnLst>
                                </p:cTn>
                              </p:par>
                              <p:par>
                                <p:cTn id="83" presetID="1" presetClass="entr" presetSubtype="0" fill="hold" grpId="2" nodeType="withEffect">
                                  <p:stCondLst>
                                    <p:cond delay="30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xit" presetSubtype="0" fill="hold" grpId="3" nodeType="withEffect">
                                  <p:stCondLst>
                                    <p:cond delay="500"/>
                                  </p:stCondLst>
                                  <p:childTnLst>
                                    <p:set>
                                      <p:cBhvr>
                                        <p:cTn id="86" dur="1" fill="hold">
                                          <p:stCondLst>
                                            <p:cond delay="0"/>
                                          </p:stCondLst>
                                        </p:cTn>
                                        <p:tgtEl>
                                          <p:spTgt spid="47"/>
                                        </p:tgtEl>
                                        <p:attrNameLst>
                                          <p:attrName>style.visibility</p:attrName>
                                        </p:attrNameLst>
                                      </p:cBhvr>
                                      <p:to>
                                        <p:strVal val="hidden"/>
                                      </p:to>
                                    </p:set>
                                  </p:childTnLst>
                                </p:cTn>
                              </p:par>
                              <p:par>
                                <p:cTn id="87" presetID="1" presetClass="entr" presetSubtype="0" fill="hold" grpId="2" nodeType="withEffect">
                                  <p:stCondLst>
                                    <p:cond delay="600"/>
                                  </p:stCondLst>
                                  <p:childTnLst>
                                    <p:set>
                                      <p:cBhvr>
                                        <p:cTn id="88" dur="1" fill="hold">
                                          <p:stCondLst>
                                            <p:cond delay="0"/>
                                          </p:stCondLst>
                                        </p:cTn>
                                        <p:tgtEl>
                                          <p:spTgt spid="48"/>
                                        </p:tgtEl>
                                        <p:attrNameLst>
                                          <p:attrName>style.visibility</p:attrName>
                                        </p:attrNameLst>
                                      </p:cBhvr>
                                      <p:to>
                                        <p:strVal val="visible"/>
                                      </p:to>
                                    </p:set>
                                  </p:childTnLst>
                                </p:cTn>
                              </p:par>
                              <p:par>
                                <p:cTn id="89" presetID="1" presetClass="exit" presetSubtype="0" fill="hold" grpId="3" nodeType="withEffect">
                                  <p:stCondLst>
                                    <p:cond delay="800"/>
                                  </p:stCondLst>
                                  <p:childTnLst>
                                    <p:set>
                                      <p:cBhvr>
                                        <p:cTn id="90" dur="1" fill="hold">
                                          <p:stCondLst>
                                            <p:cond delay="0"/>
                                          </p:stCondLst>
                                        </p:cTn>
                                        <p:tgtEl>
                                          <p:spTgt spid="48"/>
                                        </p:tgtEl>
                                        <p:attrNameLst>
                                          <p:attrName>style.visibility</p:attrName>
                                        </p:attrNameLst>
                                      </p:cBhvr>
                                      <p:to>
                                        <p:strVal val="hidden"/>
                                      </p:to>
                                    </p:set>
                                  </p:childTnLst>
                                </p:cTn>
                              </p:par>
                              <p:par>
                                <p:cTn id="91" presetID="1" presetClass="entr" presetSubtype="0" fill="hold" grpId="2" nodeType="withEffect">
                                  <p:stCondLst>
                                    <p:cond delay="900"/>
                                  </p:stCondLst>
                                  <p:childTnLst>
                                    <p:set>
                                      <p:cBhvr>
                                        <p:cTn id="92" dur="1" fill="hold">
                                          <p:stCondLst>
                                            <p:cond delay="0"/>
                                          </p:stCondLst>
                                        </p:cTn>
                                        <p:tgtEl>
                                          <p:spTgt spid="49"/>
                                        </p:tgtEl>
                                        <p:attrNameLst>
                                          <p:attrName>style.visibility</p:attrName>
                                        </p:attrNameLst>
                                      </p:cBhvr>
                                      <p:to>
                                        <p:strVal val="visible"/>
                                      </p:to>
                                    </p:set>
                                  </p:childTnLst>
                                </p:cTn>
                              </p:par>
                              <p:par>
                                <p:cTn id="93" presetID="1" presetClass="exit" presetSubtype="0" fill="hold" grpId="3" nodeType="withEffect">
                                  <p:stCondLst>
                                    <p:cond delay="1100"/>
                                  </p:stCondLst>
                                  <p:childTnLst>
                                    <p:set>
                                      <p:cBhvr>
                                        <p:cTn id="94" dur="1" fill="hold">
                                          <p:stCondLst>
                                            <p:cond delay="0"/>
                                          </p:stCondLst>
                                        </p:cTn>
                                        <p:tgtEl>
                                          <p:spTgt spid="49"/>
                                        </p:tgtEl>
                                        <p:attrNameLst>
                                          <p:attrName>style.visibility</p:attrName>
                                        </p:attrNameLst>
                                      </p:cBhvr>
                                      <p:to>
                                        <p:strVal val="hidden"/>
                                      </p:to>
                                    </p:set>
                                  </p:childTnLst>
                                </p:cTn>
                              </p:par>
                              <p:par>
                                <p:cTn id="95" presetID="10" presetClass="entr" presetSubtype="0" fill="hold" grpId="0" nodeType="with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fade">
                                      <p:cBhvr>
                                        <p:cTn id="97" dur="500"/>
                                        <p:tgtEl>
                                          <p:spTgt spid="5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500"/>
                                        <p:tgtEl>
                                          <p:spTgt spid="5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childTnLst>
                          </p:cTn>
                        </p:par>
                        <p:par>
                          <p:cTn id="108" fill="hold">
                            <p:stCondLst>
                              <p:cond delay="500"/>
                            </p:stCondLst>
                            <p:childTnLst>
                              <p:par>
                                <p:cTn id="109" presetID="1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500"/>
                                        <p:tgtEl>
                                          <p:spTgt spid="46"/>
                                        </p:tgtEl>
                                        <p:attrNameLst>
                                          <p:attrName>ppt_y</p:attrName>
                                        </p:attrNameLst>
                                      </p:cBhvr>
                                      <p:tavLst>
                                        <p:tav tm="0">
                                          <p:val>
                                            <p:strVal val="#ppt_y-#ppt_h*1.125000"/>
                                          </p:val>
                                        </p:tav>
                                        <p:tav tm="100000">
                                          <p:val>
                                            <p:strVal val="#ppt_y"/>
                                          </p:val>
                                        </p:tav>
                                      </p:tavLst>
                                    </p:anim>
                                    <p:animEffect transition="in" filter="wipe(down)">
                                      <p:cBhvr>
                                        <p:cTn id="1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5" grpId="0" animBg="1"/>
      <p:bldP spid="45" grpId="1" animBg="1"/>
      <p:bldP spid="45" grpId="2" animBg="1"/>
      <p:bldP spid="45" grpId="3" animBg="1"/>
      <p:bldP spid="47" grpId="0" animBg="1"/>
      <p:bldP spid="47" grpId="1" animBg="1"/>
      <p:bldP spid="47" grpId="2" animBg="1"/>
      <p:bldP spid="47" grpId="3" animBg="1"/>
      <p:bldP spid="48" grpId="0" animBg="1"/>
      <p:bldP spid="48" grpId="1" animBg="1"/>
      <p:bldP spid="48" grpId="2" animBg="1"/>
      <p:bldP spid="48" grpId="3" animBg="1"/>
      <p:bldP spid="49" grpId="0" animBg="1"/>
      <p:bldP spid="49" grpId="1" animBg="1"/>
      <p:bldP spid="49" grpId="2" animBg="1"/>
      <p:bldP spid="49" grpId="3" animBg="1"/>
      <p:bldP spid="2" grpId="0"/>
      <p:bldP spid="20" grpId="0" animBg="1"/>
      <p:bldP spid="32" grpId="0"/>
      <p:bldP spid="3" grpId="0" animBg="1"/>
      <p:bldP spid="3" grpId="2" animBg="1"/>
      <p:bldP spid="7" grpId="0" animBg="1"/>
      <p:bldP spid="56" grpId="0" animBg="1"/>
      <p:bldP spid="57" grpId="0" animBg="1"/>
      <p:bldP spid="58" grpId="0" animBg="1"/>
      <p:bldP spid="60" grpId="0" animBg="1"/>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Vincent\Desktop\shutterstock_68504584.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0" t="22010" b="35326"/>
          <a:stretch/>
        </p:blipFill>
        <p:spPr bwMode="auto">
          <a:xfrm>
            <a:off x="0" y="1147523"/>
            <a:ext cx="9144000" cy="5627134"/>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175" name="Rectangle 174"/>
          <p:cNvSpPr/>
          <p:nvPr/>
        </p:nvSpPr>
        <p:spPr>
          <a:xfrm>
            <a:off x="0" y="1159827"/>
            <a:ext cx="9143999" cy="5472603"/>
          </a:xfrm>
          <a:prstGeom prst="rect">
            <a:avLst/>
          </a:prstGeom>
          <a:gradFill flip="none" rotWithShape="1">
            <a:gsLst>
              <a:gs pos="70000">
                <a:schemeClr val="bg1">
                  <a:alpha val="59000"/>
                </a:schemeClr>
              </a:gs>
              <a:gs pos="0">
                <a:schemeClr val="bg2">
                  <a:alpha val="41000"/>
                </a:schemeClr>
              </a:gs>
              <a:gs pos="100000">
                <a:schemeClr val="bg1"/>
              </a:gs>
            </a:gsLst>
            <a:lin ang="54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Rectangle 171"/>
          <p:cNvSpPr/>
          <p:nvPr/>
        </p:nvSpPr>
        <p:spPr>
          <a:xfrm>
            <a:off x="-1" y="1147523"/>
            <a:ext cx="9144000" cy="617020"/>
          </a:xfrm>
          <a:prstGeom prst="rect">
            <a:avLst/>
          </a:prstGeom>
          <a:gradFill>
            <a:gsLst>
              <a:gs pos="0">
                <a:schemeClr val="bg1">
                  <a:alpha val="0"/>
                </a:schemeClr>
              </a:gs>
              <a:gs pos="100000">
                <a:schemeClr val="bg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Management Reports &amp; Activity Alerts</a:t>
            </a:r>
            <a:endParaRPr lang="en-GB" dirty="0"/>
          </a:p>
        </p:txBody>
      </p:sp>
      <p:sp>
        <p:nvSpPr>
          <p:cNvPr id="5" name="Rectangle 4"/>
          <p:cNvSpPr/>
          <p:nvPr/>
        </p:nvSpPr>
        <p:spPr>
          <a:xfrm>
            <a:off x="-1" y="5115876"/>
            <a:ext cx="9144001" cy="1658780"/>
          </a:xfrm>
          <a:prstGeom prst="rect">
            <a:avLst/>
          </a:prstGeom>
          <a:gradFill flip="none" rotWithShape="1">
            <a:gsLst>
              <a:gs pos="0">
                <a:schemeClr val="tx1">
                  <a:alpha val="0"/>
                </a:schemeClr>
              </a:gs>
              <a:gs pos="100000">
                <a:schemeClr val="tx1">
                  <a:alpha val="15000"/>
                </a:schemeClr>
              </a:gs>
            </a:gsLst>
            <a:lin ang="6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40" name="Group 39"/>
          <p:cNvGrpSpPr/>
          <p:nvPr/>
        </p:nvGrpSpPr>
        <p:grpSpPr>
          <a:xfrm>
            <a:off x="3038540" y="2077159"/>
            <a:ext cx="5827747" cy="3637940"/>
            <a:chOff x="3038540" y="2077159"/>
            <a:chExt cx="5827747" cy="3637940"/>
          </a:xfrm>
          <a:effectLst>
            <a:reflection blurRad="6350" stA="29000" endPos="35000" dist="38100" dir="5400000" sy="-100000" algn="bl" rotWithShape="0"/>
          </a:effectLst>
        </p:grpSpPr>
        <p:pic>
          <p:nvPicPr>
            <p:cNvPr id="56" name="Picture 5" descr="C:\Users\Vincent\Documents\1. BrightCarbon\1.0 Client_Work\Viaccess\VIAC 0112\Design look and feel\BrightCarbon Assets\Smart TV.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3038540" y="2077159"/>
              <a:ext cx="5827747" cy="3637940"/>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3162413" y="2184167"/>
              <a:ext cx="5580000" cy="3159357"/>
            </a:xfrm>
            <a:prstGeom prst="rect">
              <a:avLst/>
            </a:prstGeom>
            <a:gradFill flip="none" rotWithShape="1">
              <a:gsLst>
                <a:gs pos="0">
                  <a:schemeClr val="bg1"/>
                </a:gs>
                <a:gs pos="100000">
                  <a:schemeClr val="bg1">
                    <a:lumMod val="95000"/>
                  </a:schemeClr>
                </a:gs>
              </a:gsLst>
              <a:lin ang="2700000" scaled="1"/>
              <a:tileRect/>
            </a:grad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solidFill>
                  <a:schemeClr val="bg2">
                    <a:alpha val="58000"/>
                  </a:schemeClr>
                </a:solidFill>
                <a:latin typeface="+mj-lt"/>
              </a:endParaRPr>
            </a:p>
          </p:txBody>
        </p:sp>
      </p:grpSp>
      <p:grpSp>
        <p:nvGrpSpPr>
          <p:cNvPr id="38" name="Group 37"/>
          <p:cNvGrpSpPr/>
          <p:nvPr/>
        </p:nvGrpSpPr>
        <p:grpSpPr>
          <a:xfrm>
            <a:off x="3432539" y="2313162"/>
            <a:ext cx="4934588" cy="2699550"/>
            <a:chOff x="3432539" y="2450322"/>
            <a:chExt cx="4934588" cy="2699550"/>
          </a:xfrm>
          <a:effectLst/>
          <a:scene3d>
            <a:camera prst="perspectiveRelaxed">
              <a:rot lat="20373601" lon="0" rev="0"/>
            </a:camera>
            <a:lightRig rig="threePt" dir="t"/>
          </a:scene3d>
        </p:grpSpPr>
        <p:grpSp>
          <p:nvGrpSpPr>
            <p:cNvPr id="30" name="Group 29"/>
            <p:cNvGrpSpPr/>
            <p:nvPr/>
          </p:nvGrpSpPr>
          <p:grpSpPr>
            <a:xfrm>
              <a:off x="5095347" y="3824925"/>
              <a:ext cx="1617709" cy="636310"/>
              <a:chOff x="5095347" y="3818120"/>
              <a:chExt cx="1617709" cy="636310"/>
            </a:xfrm>
          </p:grpSpPr>
          <p:sp>
            <p:nvSpPr>
              <p:cNvPr id="93" name="Freeform 8"/>
              <p:cNvSpPr>
                <a:spLocks/>
              </p:cNvSpPr>
              <p:nvPr/>
            </p:nvSpPr>
            <p:spPr bwMode="auto">
              <a:xfrm>
                <a:off x="5095347" y="3818120"/>
                <a:ext cx="1617709" cy="636310"/>
              </a:xfrm>
              <a:prstGeom prst="rect">
                <a:avLst/>
              </a:prstGeom>
              <a:solidFill>
                <a:schemeClr val="accent5">
                  <a:lumMod val="75000"/>
                  <a:alpha val="20000"/>
                </a:schemeClr>
              </a:solidFill>
              <a:ln w="19050" cap="flat" cmpd="sng" algn="ctr">
                <a:noFill/>
                <a:prstDash val="solid"/>
                <a:round/>
                <a:headEnd type="none" w="med" len="med"/>
                <a:tailEnd type="none" w="med" len="med"/>
              </a:ln>
              <a:effectLst/>
              <a:sp3d extrusionH="50800" prstMaterial="matte">
                <a:contourClr>
                  <a:schemeClr val="accent4"/>
                </a:contourClr>
              </a:sp3d>
            </p:spPr>
            <p:txBody>
              <a:bodyPr vert="horz" wrap="square" lIns="108000" tIns="45720" rIns="36000" bIns="45720" numCol="1" rtlCol="0" anchor="ctr" anchorCtr="0" compatLnSpc="1">
                <a:prstTxWarp prst="textNoShape">
                  <a:avLst/>
                </a:prstTxWarp>
              </a:bodyPr>
              <a:lstStyle/>
              <a:p>
                <a:r>
                  <a:rPr lang="en-GB" sz="1400" dirty="0" smtClean="0">
                    <a:solidFill>
                      <a:schemeClr val="accent1"/>
                    </a:solidFill>
                    <a:latin typeface="+mj-lt"/>
                    <a:ea typeface="ＭＳ Ｐゴシック" charset="-128"/>
                    <a:cs typeface="ＭＳ Ｐゴシック"/>
                  </a:rPr>
                  <a:t>Odd</a:t>
                </a:r>
                <a:br>
                  <a:rPr lang="en-GB" sz="1400" dirty="0" smtClean="0">
                    <a:solidFill>
                      <a:schemeClr val="accent1"/>
                    </a:solidFill>
                    <a:latin typeface="+mj-lt"/>
                    <a:ea typeface="ＭＳ Ｐゴシック" charset="-128"/>
                    <a:cs typeface="ＭＳ Ｐゴシック"/>
                  </a:rPr>
                </a:br>
                <a:r>
                  <a:rPr lang="en-GB" sz="1400" dirty="0" smtClean="0">
                    <a:solidFill>
                      <a:schemeClr val="accent1"/>
                    </a:solidFill>
                    <a:latin typeface="+mj-lt"/>
                    <a:ea typeface="ＭＳ Ｐゴシック" charset="-128"/>
                    <a:cs typeface="ＭＳ Ｐゴシック"/>
                  </a:rPr>
                  <a:t>hours</a:t>
                </a:r>
                <a:endParaRPr lang="en-GB" sz="1400" dirty="0">
                  <a:solidFill>
                    <a:schemeClr val="accent1"/>
                  </a:solidFill>
                  <a:latin typeface="+mj-lt"/>
                  <a:ea typeface="ＭＳ Ｐゴシック" charset="-128"/>
                  <a:cs typeface="ＭＳ Ｐゴシック"/>
                </a:endParaRPr>
              </a:p>
            </p:txBody>
          </p:sp>
          <p:grpSp>
            <p:nvGrpSpPr>
              <p:cNvPr id="146" name="Group 145"/>
              <p:cNvGrpSpPr/>
              <p:nvPr/>
            </p:nvGrpSpPr>
            <p:grpSpPr>
              <a:xfrm>
                <a:off x="6274339" y="3962401"/>
                <a:ext cx="342874" cy="342874"/>
                <a:chOff x="5994471" y="3662846"/>
                <a:chExt cx="611910" cy="611910"/>
              </a:xfrm>
            </p:grpSpPr>
            <p:sp>
              <p:nvSpPr>
                <p:cNvPr id="147" name="Oval 146"/>
                <p:cNvSpPr/>
                <p:nvPr/>
              </p:nvSpPr>
              <p:spPr>
                <a:xfrm>
                  <a:off x="5994471" y="3662846"/>
                  <a:ext cx="611910" cy="611910"/>
                </a:xfrm>
                <a:prstGeom prst="ellipse">
                  <a:avLst/>
                </a:prstGeom>
                <a:solidFill>
                  <a:schemeClr val="tx1">
                    <a:alpha val="21000"/>
                  </a:schemeClr>
                </a:solidFill>
                <a:ln>
                  <a:noFill/>
                </a:ln>
                <a:effectLst/>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1"/>
                    </a:solidFill>
                    <a:latin typeface="+mj-lt"/>
                  </a:endParaRPr>
                </a:p>
              </p:txBody>
            </p:sp>
            <p:grpSp>
              <p:nvGrpSpPr>
                <p:cNvPr id="148" name="Group 147"/>
                <p:cNvGrpSpPr/>
                <p:nvPr/>
              </p:nvGrpSpPr>
              <p:grpSpPr>
                <a:xfrm>
                  <a:off x="6291282" y="3712743"/>
                  <a:ext cx="199275" cy="269279"/>
                  <a:chOff x="6300426" y="3712363"/>
                  <a:chExt cx="199275" cy="269279"/>
                </a:xfrm>
                <a:effectLst/>
              </p:grpSpPr>
              <p:cxnSp>
                <p:nvCxnSpPr>
                  <p:cNvPr id="149" name="Straight Connector 148"/>
                  <p:cNvCxnSpPr/>
                  <p:nvPr/>
                </p:nvCxnSpPr>
                <p:spPr>
                  <a:xfrm flipV="1">
                    <a:off x="6300426" y="3712363"/>
                    <a:ext cx="0" cy="252000"/>
                  </a:xfrm>
                  <a:prstGeom prst="line">
                    <a:avLst/>
                  </a:prstGeom>
                  <a:ln w="12700">
                    <a:solidFill>
                      <a:schemeClr val="tx2">
                        <a:lumMod val="75000"/>
                      </a:schemeClr>
                    </a:solidFill>
                  </a:ln>
                  <a:effectLst/>
                  <a:sp3d prstMaterial="matte"/>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flipV="1">
                    <a:off x="6300426" y="3962400"/>
                    <a:ext cx="199275" cy="19242"/>
                  </a:xfrm>
                  <a:prstGeom prst="line">
                    <a:avLst/>
                  </a:prstGeom>
                  <a:ln w="12700">
                    <a:solidFill>
                      <a:schemeClr val="tx2">
                        <a:lumMod val="75000"/>
                      </a:schemeClr>
                    </a:solidFill>
                    <a:headEnd type="oval"/>
                  </a:ln>
                  <a:effectLst/>
                  <a:sp3d prstMaterial="matte"/>
                </p:spPr>
                <p:style>
                  <a:lnRef idx="2">
                    <a:schemeClr val="accent1"/>
                  </a:lnRef>
                  <a:fillRef idx="0">
                    <a:schemeClr val="accent1"/>
                  </a:fillRef>
                  <a:effectRef idx="1">
                    <a:schemeClr val="accent1"/>
                  </a:effectRef>
                  <a:fontRef idx="minor">
                    <a:schemeClr val="tx1"/>
                  </a:fontRef>
                </p:style>
              </p:cxnSp>
            </p:grpSp>
          </p:grpSp>
        </p:grpSp>
        <p:grpSp>
          <p:nvGrpSpPr>
            <p:cNvPr id="226" name="Group 225"/>
            <p:cNvGrpSpPr/>
            <p:nvPr/>
          </p:nvGrpSpPr>
          <p:grpSpPr>
            <a:xfrm>
              <a:off x="3432539" y="4512227"/>
              <a:ext cx="1617709" cy="636310"/>
              <a:chOff x="352672" y="4524944"/>
              <a:chExt cx="1983787" cy="780303"/>
            </a:xfrm>
          </p:grpSpPr>
          <p:sp>
            <p:nvSpPr>
              <p:cNvPr id="84" name="Freeform 8"/>
              <p:cNvSpPr>
                <a:spLocks/>
              </p:cNvSpPr>
              <p:nvPr/>
            </p:nvSpPr>
            <p:spPr bwMode="auto">
              <a:xfrm>
                <a:off x="352672" y="4524944"/>
                <a:ext cx="1983787" cy="780303"/>
              </a:xfrm>
              <a:prstGeom prst="rect">
                <a:avLst/>
              </a:prstGeom>
              <a:solidFill>
                <a:schemeClr val="accent5">
                  <a:lumMod val="75000"/>
                  <a:alpha val="20000"/>
                </a:schemeClr>
              </a:solidFill>
              <a:ln w="19050" cap="flat" cmpd="sng" algn="ctr">
                <a:noFill/>
                <a:prstDash val="solid"/>
                <a:round/>
                <a:headEnd type="none" w="med" len="med"/>
                <a:tailEnd type="none" w="med" len="med"/>
              </a:ln>
              <a:effectLst/>
              <a:sp3d extrusionH="50800" prstMaterial="matte">
                <a:contourClr>
                  <a:schemeClr val="accent4"/>
                </a:contourClr>
              </a:sp3d>
            </p:spPr>
            <p:txBody>
              <a:bodyPr vert="horz" wrap="square" lIns="108000" tIns="45720" rIns="36000" bIns="45720" numCol="1" rtlCol="0" anchor="ctr" anchorCtr="0" compatLnSpc="1">
                <a:prstTxWarp prst="textNoShape">
                  <a:avLst/>
                </a:prstTxWarp>
              </a:bodyPr>
              <a:lstStyle/>
              <a:p>
                <a:r>
                  <a:rPr lang="en-GB" sz="1400" dirty="0" smtClean="0">
                    <a:solidFill>
                      <a:schemeClr val="accent1"/>
                    </a:solidFill>
                    <a:latin typeface="+mj-lt"/>
                    <a:ea typeface="ＭＳ Ｐゴシック" charset="-128"/>
                    <a:cs typeface="ＭＳ Ｐゴシック"/>
                  </a:rPr>
                  <a:t>Geofence</a:t>
                </a:r>
                <a:br>
                  <a:rPr lang="en-GB" sz="1400" dirty="0" smtClean="0">
                    <a:solidFill>
                      <a:schemeClr val="accent1"/>
                    </a:solidFill>
                    <a:latin typeface="+mj-lt"/>
                    <a:ea typeface="ＭＳ Ｐゴシック" charset="-128"/>
                    <a:cs typeface="ＭＳ Ｐゴシック"/>
                  </a:rPr>
                </a:br>
                <a:r>
                  <a:rPr lang="en-GB" sz="1400" dirty="0" smtClean="0">
                    <a:solidFill>
                      <a:schemeClr val="accent1"/>
                    </a:solidFill>
                    <a:latin typeface="+mj-lt"/>
                    <a:ea typeface="ＭＳ Ｐゴシック" charset="-128"/>
                    <a:cs typeface="ＭＳ Ｐゴシック"/>
                  </a:rPr>
                  <a:t>violation</a:t>
                </a:r>
                <a:endParaRPr lang="en-GB" sz="1400" dirty="0">
                  <a:solidFill>
                    <a:schemeClr val="accent1"/>
                  </a:solidFill>
                  <a:latin typeface="+mj-lt"/>
                  <a:ea typeface="ＭＳ Ｐゴシック" charset="-128"/>
                  <a:cs typeface="ＭＳ Ｐゴシック"/>
                </a:endParaRPr>
              </a:p>
            </p:txBody>
          </p:sp>
          <p:grpSp>
            <p:nvGrpSpPr>
              <p:cNvPr id="3093" name="Group 3092"/>
              <p:cNvGrpSpPr/>
              <p:nvPr/>
            </p:nvGrpSpPr>
            <p:grpSpPr>
              <a:xfrm>
                <a:off x="1679935" y="4706738"/>
                <a:ext cx="537485" cy="485048"/>
                <a:chOff x="3801544" y="2234103"/>
                <a:chExt cx="988804" cy="892336"/>
              </a:xfrm>
            </p:grpSpPr>
            <p:sp>
              <p:nvSpPr>
                <p:cNvPr id="178" name="Freeform 177"/>
                <p:cNvSpPr>
                  <a:spLocks/>
                </p:cNvSpPr>
                <p:nvPr/>
              </p:nvSpPr>
              <p:spPr bwMode="auto">
                <a:xfrm>
                  <a:off x="3801544" y="2234103"/>
                  <a:ext cx="988804" cy="892336"/>
                </a:xfrm>
                <a:custGeom>
                  <a:avLst/>
                  <a:gdLst>
                    <a:gd name="T0" fmla="*/ 140 w 2542"/>
                    <a:gd name="T1" fmla="*/ 2292 h 2294"/>
                    <a:gd name="T2" fmla="*/ 117 w 2542"/>
                    <a:gd name="T3" fmla="*/ 2290 h 2294"/>
                    <a:gd name="T4" fmla="*/ 84 w 2542"/>
                    <a:gd name="T5" fmla="*/ 2280 h 2294"/>
                    <a:gd name="T6" fmla="*/ 55 w 2542"/>
                    <a:gd name="T7" fmla="*/ 2264 h 2294"/>
                    <a:gd name="T8" fmla="*/ 40 w 2542"/>
                    <a:gd name="T9" fmla="*/ 2252 h 2294"/>
                    <a:gd name="T10" fmla="*/ 27 w 2542"/>
                    <a:gd name="T11" fmla="*/ 2237 h 2294"/>
                    <a:gd name="T12" fmla="*/ 16 w 2542"/>
                    <a:gd name="T13" fmla="*/ 2223 h 2294"/>
                    <a:gd name="T14" fmla="*/ 8 w 2542"/>
                    <a:gd name="T15" fmla="*/ 2207 h 2294"/>
                    <a:gd name="T16" fmla="*/ 3 w 2542"/>
                    <a:gd name="T17" fmla="*/ 2188 h 2294"/>
                    <a:gd name="T18" fmla="*/ 0 w 2542"/>
                    <a:gd name="T19" fmla="*/ 2167 h 2294"/>
                    <a:gd name="T20" fmla="*/ 1 w 2542"/>
                    <a:gd name="T21" fmla="*/ 2136 h 2294"/>
                    <a:gd name="T22" fmla="*/ 9 w 2542"/>
                    <a:gd name="T23" fmla="*/ 2100 h 2294"/>
                    <a:gd name="T24" fmla="*/ 19 w 2542"/>
                    <a:gd name="T25" fmla="*/ 2074 h 2294"/>
                    <a:gd name="T26" fmla="*/ 32 w 2542"/>
                    <a:gd name="T27" fmla="*/ 2046 h 2294"/>
                    <a:gd name="T28" fmla="*/ 550 w 2542"/>
                    <a:gd name="T29" fmla="*/ 1129 h 2294"/>
                    <a:gd name="T30" fmla="*/ 1133 w 2542"/>
                    <a:gd name="T31" fmla="*/ 101 h 2294"/>
                    <a:gd name="T32" fmla="*/ 1147 w 2542"/>
                    <a:gd name="T33" fmla="*/ 79 h 2294"/>
                    <a:gd name="T34" fmla="*/ 1164 w 2542"/>
                    <a:gd name="T35" fmla="*/ 56 h 2294"/>
                    <a:gd name="T36" fmla="*/ 1180 w 2542"/>
                    <a:gd name="T37" fmla="*/ 39 h 2294"/>
                    <a:gd name="T38" fmla="*/ 1226 w 2542"/>
                    <a:gd name="T39" fmla="*/ 9 h 2294"/>
                    <a:gd name="T40" fmla="*/ 1244 w 2542"/>
                    <a:gd name="T41" fmla="*/ 4 h 2294"/>
                    <a:gd name="T42" fmla="*/ 1271 w 2542"/>
                    <a:gd name="T43" fmla="*/ 0 h 2294"/>
                    <a:gd name="T44" fmla="*/ 1298 w 2542"/>
                    <a:gd name="T45" fmla="*/ 4 h 2294"/>
                    <a:gd name="T46" fmla="*/ 1315 w 2542"/>
                    <a:gd name="T47" fmla="*/ 9 h 2294"/>
                    <a:gd name="T48" fmla="*/ 1343 w 2542"/>
                    <a:gd name="T49" fmla="*/ 24 h 2294"/>
                    <a:gd name="T50" fmla="*/ 1360 w 2542"/>
                    <a:gd name="T51" fmla="*/ 39 h 2294"/>
                    <a:gd name="T52" fmla="*/ 1377 w 2542"/>
                    <a:gd name="T53" fmla="*/ 56 h 2294"/>
                    <a:gd name="T54" fmla="*/ 1395 w 2542"/>
                    <a:gd name="T55" fmla="*/ 79 h 2294"/>
                    <a:gd name="T56" fmla="*/ 1410 w 2542"/>
                    <a:gd name="T57" fmla="*/ 103 h 2294"/>
                    <a:gd name="T58" fmla="*/ 2037 w 2542"/>
                    <a:gd name="T59" fmla="*/ 1212 h 2294"/>
                    <a:gd name="T60" fmla="*/ 2509 w 2542"/>
                    <a:gd name="T61" fmla="*/ 2046 h 2294"/>
                    <a:gd name="T62" fmla="*/ 2522 w 2542"/>
                    <a:gd name="T63" fmla="*/ 2074 h 2294"/>
                    <a:gd name="T64" fmla="*/ 2532 w 2542"/>
                    <a:gd name="T65" fmla="*/ 2100 h 2294"/>
                    <a:gd name="T66" fmla="*/ 2541 w 2542"/>
                    <a:gd name="T67" fmla="*/ 2136 h 2294"/>
                    <a:gd name="T68" fmla="*/ 2542 w 2542"/>
                    <a:gd name="T69" fmla="*/ 2168 h 2294"/>
                    <a:gd name="T70" fmla="*/ 2540 w 2542"/>
                    <a:gd name="T71" fmla="*/ 2187 h 2294"/>
                    <a:gd name="T72" fmla="*/ 2533 w 2542"/>
                    <a:gd name="T73" fmla="*/ 2207 h 2294"/>
                    <a:gd name="T74" fmla="*/ 2526 w 2542"/>
                    <a:gd name="T75" fmla="*/ 2223 h 2294"/>
                    <a:gd name="T76" fmla="*/ 2501 w 2542"/>
                    <a:gd name="T77" fmla="*/ 2252 h 2294"/>
                    <a:gd name="T78" fmla="*/ 2487 w 2542"/>
                    <a:gd name="T79" fmla="*/ 2264 h 2294"/>
                    <a:gd name="T80" fmla="*/ 2467 w 2542"/>
                    <a:gd name="T81" fmla="*/ 2275 h 2294"/>
                    <a:gd name="T82" fmla="*/ 2449 w 2542"/>
                    <a:gd name="T83" fmla="*/ 2283 h 2294"/>
                    <a:gd name="T84" fmla="*/ 2425 w 2542"/>
                    <a:gd name="T85" fmla="*/ 2290 h 2294"/>
                    <a:gd name="T86" fmla="*/ 2401 w 2542"/>
                    <a:gd name="T87" fmla="*/ 2292 h 2294"/>
                    <a:gd name="T88" fmla="*/ 155 w 2542"/>
                    <a:gd name="T89" fmla="*/ 2294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42" h="2294">
                      <a:moveTo>
                        <a:pt x="155" y="2294"/>
                      </a:moveTo>
                      <a:lnTo>
                        <a:pt x="140" y="2292"/>
                      </a:lnTo>
                      <a:lnTo>
                        <a:pt x="127" y="2292"/>
                      </a:lnTo>
                      <a:lnTo>
                        <a:pt x="117" y="2290"/>
                      </a:lnTo>
                      <a:lnTo>
                        <a:pt x="92" y="2283"/>
                      </a:lnTo>
                      <a:lnTo>
                        <a:pt x="84" y="2280"/>
                      </a:lnTo>
                      <a:lnTo>
                        <a:pt x="73" y="2275"/>
                      </a:lnTo>
                      <a:lnTo>
                        <a:pt x="55" y="2264"/>
                      </a:lnTo>
                      <a:lnTo>
                        <a:pt x="48" y="2259"/>
                      </a:lnTo>
                      <a:lnTo>
                        <a:pt x="40" y="2252"/>
                      </a:lnTo>
                      <a:lnTo>
                        <a:pt x="33" y="2246"/>
                      </a:lnTo>
                      <a:lnTo>
                        <a:pt x="27" y="2237"/>
                      </a:lnTo>
                      <a:lnTo>
                        <a:pt x="21" y="2231"/>
                      </a:lnTo>
                      <a:lnTo>
                        <a:pt x="16" y="2223"/>
                      </a:lnTo>
                      <a:lnTo>
                        <a:pt x="12" y="2215"/>
                      </a:lnTo>
                      <a:lnTo>
                        <a:pt x="8" y="2207"/>
                      </a:lnTo>
                      <a:lnTo>
                        <a:pt x="5" y="2196"/>
                      </a:lnTo>
                      <a:lnTo>
                        <a:pt x="3" y="2188"/>
                      </a:lnTo>
                      <a:lnTo>
                        <a:pt x="1" y="2179"/>
                      </a:lnTo>
                      <a:lnTo>
                        <a:pt x="0" y="2167"/>
                      </a:lnTo>
                      <a:lnTo>
                        <a:pt x="0" y="2148"/>
                      </a:lnTo>
                      <a:lnTo>
                        <a:pt x="1" y="2136"/>
                      </a:lnTo>
                      <a:lnTo>
                        <a:pt x="3" y="2122"/>
                      </a:lnTo>
                      <a:lnTo>
                        <a:pt x="9" y="2100"/>
                      </a:lnTo>
                      <a:lnTo>
                        <a:pt x="13" y="2088"/>
                      </a:lnTo>
                      <a:lnTo>
                        <a:pt x="19" y="2074"/>
                      </a:lnTo>
                      <a:lnTo>
                        <a:pt x="25" y="2060"/>
                      </a:lnTo>
                      <a:lnTo>
                        <a:pt x="32" y="2046"/>
                      </a:lnTo>
                      <a:lnTo>
                        <a:pt x="503" y="1213"/>
                      </a:lnTo>
                      <a:lnTo>
                        <a:pt x="550" y="1129"/>
                      </a:lnTo>
                      <a:lnTo>
                        <a:pt x="551" y="1129"/>
                      </a:lnTo>
                      <a:lnTo>
                        <a:pt x="1133" y="101"/>
                      </a:lnTo>
                      <a:lnTo>
                        <a:pt x="1140" y="88"/>
                      </a:lnTo>
                      <a:lnTo>
                        <a:pt x="1147" y="79"/>
                      </a:lnTo>
                      <a:lnTo>
                        <a:pt x="1156" y="67"/>
                      </a:lnTo>
                      <a:lnTo>
                        <a:pt x="1164" y="56"/>
                      </a:lnTo>
                      <a:lnTo>
                        <a:pt x="1174" y="47"/>
                      </a:lnTo>
                      <a:lnTo>
                        <a:pt x="1180" y="39"/>
                      </a:lnTo>
                      <a:lnTo>
                        <a:pt x="1199" y="25"/>
                      </a:lnTo>
                      <a:lnTo>
                        <a:pt x="1226" y="9"/>
                      </a:lnTo>
                      <a:lnTo>
                        <a:pt x="1235" y="6"/>
                      </a:lnTo>
                      <a:lnTo>
                        <a:pt x="1244" y="4"/>
                      </a:lnTo>
                      <a:lnTo>
                        <a:pt x="1252" y="2"/>
                      </a:lnTo>
                      <a:lnTo>
                        <a:pt x="1271" y="0"/>
                      </a:lnTo>
                      <a:lnTo>
                        <a:pt x="1290" y="2"/>
                      </a:lnTo>
                      <a:lnTo>
                        <a:pt x="1298" y="4"/>
                      </a:lnTo>
                      <a:lnTo>
                        <a:pt x="1308" y="6"/>
                      </a:lnTo>
                      <a:lnTo>
                        <a:pt x="1315" y="9"/>
                      </a:lnTo>
                      <a:lnTo>
                        <a:pt x="1324" y="14"/>
                      </a:lnTo>
                      <a:lnTo>
                        <a:pt x="1343" y="24"/>
                      </a:lnTo>
                      <a:lnTo>
                        <a:pt x="1350" y="31"/>
                      </a:lnTo>
                      <a:lnTo>
                        <a:pt x="1360" y="39"/>
                      </a:lnTo>
                      <a:lnTo>
                        <a:pt x="1368" y="47"/>
                      </a:lnTo>
                      <a:lnTo>
                        <a:pt x="1377" y="56"/>
                      </a:lnTo>
                      <a:lnTo>
                        <a:pt x="1385" y="67"/>
                      </a:lnTo>
                      <a:lnTo>
                        <a:pt x="1395" y="79"/>
                      </a:lnTo>
                      <a:lnTo>
                        <a:pt x="1402" y="89"/>
                      </a:lnTo>
                      <a:lnTo>
                        <a:pt x="1410" y="103"/>
                      </a:lnTo>
                      <a:lnTo>
                        <a:pt x="2001" y="1150"/>
                      </a:lnTo>
                      <a:lnTo>
                        <a:pt x="2037" y="1212"/>
                      </a:lnTo>
                      <a:lnTo>
                        <a:pt x="2040" y="1218"/>
                      </a:lnTo>
                      <a:lnTo>
                        <a:pt x="2509" y="2046"/>
                      </a:lnTo>
                      <a:lnTo>
                        <a:pt x="2515" y="2060"/>
                      </a:lnTo>
                      <a:lnTo>
                        <a:pt x="2522" y="2074"/>
                      </a:lnTo>
                      <a:lnTo>
                        <a:pt x="2528" y="2088"/>
                      </a:lnTo>
                      <a:lnTo>
                        <a:pt x="2532" y="2100"/>
                      </a:lnTo>
                      <a:lnTo>
                        <a:pt x="2540" y="2125"/>
                      </a:lnTo>
                      <a:lnTo>
                        <a:pt x="2541" y="2136"/>
                      </a:lnTo>
                      <a:lnTo>
                        <a:pt x="2542" y="2145"/>
                      </a:lnTo>
                      <a:lnTo>
                        <a:pt x="2542" y="2168"/>
                      </a:lnTo>
                      <a:lnTo>
                        <a:pt x="2541" y="2179"/>
                      </a:lnTo>
                      <a:lnTo>
                        <a:pt x="2540" y="2187"/>
                      </a:lnTo>
                      <a:lnTo>
                        <a:pt x="2537" y="2196"/>
                      </a:lnTo>
                      <a:lnTo>
                        <a:pt x="2533" y="2207"/>
                      </a:lnTo>
                      <a:lnTo>
                        <a:pt x="2529" y="2217"/>
                      </a:lnTo>
                      <a:lnTo>
                        <a:pt x="2526" y="2223"/>
                      </a:lnTo>
                      <a:lnTo>
                        <a:pt x="2509" y="2246"/>
                      </a:lnTo>
                      <a:lnTo>
                        <a:pt x="2501" y="2252"/>
                      </a:lnTo>
                      <a:lnTo>
                        <a:pt x="2494" y="2259"/>
                      </a:lnTo>
                      <a:lnTo>
                        <a:pt x="2487" y="2264"/>
                      </a:lnTo>
                      <a:lnTo>
                        <a:pt x="2479" y="2268"/>
                      </a:lnTo>
                      <a:lnTo>
                        <a:pt x="2467" y="2275"/>
                      </a:lnTo>
                      <a:lnTo>
                        <a:pt x="2458" y="2280"/>
                      </a:lnTo>
                      <a:lnTo>
                        <a:pt x="2449" y="2283"/>
                      </a:lnTo>
                      <a:lnTo>
                        <a:pt x="2438" y="2287"/>
                      </a:lnTo>
                      <a:lnTo>
                        <a:pt x="2425" y="2290"/>
                      </a:lnTo>
                      <a:lnTo>
                        <a:pt x="2414" y="2292"/>
                      </a:lnTo>
                      <a:lnTo>
                        <a:pt x="2401" y="2292"/>
                      </a:lnTo>
                      <a:lnTo>
                        <a:pt x="2386" y="2294"/>
                      </a:lnTo>
                      <a:lnTo>
                        <a:pt x="155" y="2294"/>
                      </a:lnTo>
                      <a:close/>
                    </a:path>
                  </a:pathLst>
                </a:custGeom>
                <a:solidFill>
                  <a:schemeClr val="tx1">
                    <a:alpha val="21000"/>
                  </a:schemeClr>
                </a:solidFill>
                <a:ln>
                  <a:noFill/>
                </a:ln>
                <a:effectLst/>
                <a:sp3d prstMaterial="matte"/>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solidFill>
                      <a:schemeClr val="accent1"/>
                    </a:solidFill>
                    <a:latin typeface="+mj-lt"/>
                  </a:endParaRPr>
                </a:p>
              </p:txBody>
            </p:sp>
            <p:sp>
              <p:nvSpPr>
                <p:cNvPr id="179" name="Freeform 178"/>
                <p:cNvSpPr>
                  <a:spLocks noEditPoints="1"/>
                </p:cNvSpPr>
                <p:nvPr/>
              </p:nvSpPr>
              <p:spPr bwMode="auto">
                <a:xfrm>
                  <a:off x="4239932" y="2404197"/>
                  <a:ext cx="112028" cy="649219"/>
                </a:xfrm>
                <a:custGeom>
                  <a:avLst/>
                  <a:gdLst>
                    <a:gd name="T0" fmla="*/ 0 w 216"/>
                    <a:gd name="T1" fmla="*/ 1134 h 1248"/>
                    <a:gd name="T2" fmla="*/ 110 w 216"/>
                    <a:gd name="T3" fmla="*/ 1022 h 1248"/>
                    <a:gd name="T4" fmla="*/ 216 w 216"/>
                    <a:gd name="T5" fmla="*/ 1134 h 1248"/>
                    <a:gd name="T6" fmla="*/ 105 w 216"/>
                    <a:gd name="T7" fmla="*/ 1248 h 1248"/>
                    <a:gd name="T8" fmla="*/ 0 w 216"/>
                    <a:gd name="T9" fmla="*/ 1134 h 1248"/>
                    <a:gd name="T10" fmla="*/ 46 w 216"/>
                    <a:gd name="T11" fmla="*/ 877 h 1248"/>
                    <a:gd name="T12" fmla="*/ 20 w 216"/>
                    <a:gd name="T13" fmla="*/ 0 h 1248"/>
                    <a:gd name="T14" fmla="*/ 195 w 216"/>
                    <a:gd name="T15" fmla="*/ 0 h 1248"/>
                    <a:gd name="T16" fmla="*/ 170 w 216"/>
                    <a:gd name="T17" fmla="*/ 877 h 1248"/>
                    <a:gd name="T18" fmla="*/ 46 w 216"/>
                    <a:gd name="T19" fmla="*/ 877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248">
                      <a:moveTo>
                        <a:pt x="0" y="1134"/>
                      </a:moveTo>
                      <a:cubicBezTo>
                        <a:pt x="0" y="1070"/>
                        <a:pt x="46" y="1022"/>
                        <a:pt x="110" y="1022"/>
                      </a:cubicBezTo>
                      <a:cubicBezTo>
                        <a:pt x="174" y="1022"/>
                        <a:pt x="216" y="1070"/>
                        <a:pt x="216" y="1134"/>
                      </a:cubicBezTo>
                      <a:cubicBezTo>
                        <a:pt x="216" y="1198"/>
                        <a:pt x="174" y="1248"/>
                        <a:pt x="105" y="1248"/>
                      </a:cubicBezTo>
                      <a:cubicBezTo>
                        <a:pt x="43" y="1248"/>
                        <a:pt x="0" y="1198"/>
                        <a:pt x="0" y="1134"/>
                      </a:cubicBezTo>
                      <a:close/>
                      <a:moveTo>
                        <a:pt x="46" y="877"/>
                      </a:moveTo>
                      <a:cubicBezTo>
                        <a:pt x="20" y="0"/>
                        <a:pt x="20" y="0"/>
                        <a:pt x="20" y="0"/>
                      </a:cubicBezTo>
                      <a:cubicBezTo>
                        <a:pt x="195" y="0"/>
                        <a:pt x="195" y="0"/>
                        <a:pt x="195" y="0"/>
                      </a:cubicBezTo>
                      <a:cubicBezTo>
                        <a:pt x="170" y="877"/>
                        <a:pt x="170" y="877"/>
                        <a:pt x="170" y="877"/>
                      </a:cubicBezTo>
                      <a:cubicBezTo>
                        <a:pt x="46" y="877"/>
                        <a:pt x="46" y="877"/>
                        <a:pt x="46" y="877"/>
                      </a:cubicBezTo>
                      <a:close/>
                    </a:path>
                  </a:pathLst>
                </a:custGeom>
                <a:solidFill>
                  <a:schemeClr val="tx2">
                    <a:lumMod val="75000"/>
                  </a:schemeClr>
                </a:solidFill>
                <a:ln w="19050" cap="flat" cmpd="sng">
                  <a:noFill/>
                  <a:prstDash val="solid"/>
                  <a:round/>
                  <a:headEnd type="none" w="med" len="med"/>
                  <a:tailEnd type="none" w="med" len="med"/>
                </a:ln>
                <a:effectLst/>
                <a:sp3d prstMaterial="matte"/>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1100" kern="0" dirty="0">
                    <a:solidFill>
                      <a:schemeClr val="accent1"/>
                    </a:solidFill>
                    <a:latin typeface="+mj-lt"/>
                  </a:endParaRPr>
                </a:p>
              </p:txBody>
            </p:sp>
          </p:grpSp>
        </p:grpSp>
        <p:grpSp>
          <p:nvGrpSpPr>
            <p:cNvPr id="29" name="Group 28"/>
            <p:cNvGrpSpPr/>
            <p:nvPr/>
          </p:nvGrpSpPr>
          <p:grpSpPr>
            <a:xfrm>
              <a:off x="5095347" y="2458449"/>
              <a:ext cx="1617709" cy="636310"/>
              <a:chOff x="5095347" y="2299244"/>
              <a:chExt cx="1617709" cy="636310"/>
            </a:xfrm>
          </p:grpSpPr>
          <p:sp>
            <p:nvSpPr>
              <p:cNvPr id="87" name="Freeform 8"/>
              <p:cNvSpPr>
                <a:spLocks/>
              </p:cNvSpPr>
              <p:nvPr/>
            </p:nvSpPr>
            <p:spPr bwMode="auto">
              <a:xfrm>
                <a:off x="5095347" y="2299244"/>
                <a:ext cx="1617709" cy="636310"/>
              </a:xfrm>
              <a:prstGeom prst="rect">
                <a:avLst/>
              </a:prstGeom>
              <a:solidFill>
                <a:schemeClr val="accent5">
                  <a:lumMod val="75000"/>
                  <a:alpha val="20000"/>
                </a:schemeClr>
              </a:solidFill>
              <a:ln w="19050" cap="flat" cmpd="sng" algn="ctr">
                <a:noFill/>
                <a:prstDash val="solid"/>
                <a:round/>
                <a:headEnd type="none" w="med" len="med"/>
                <a:tailEnd type="none" w="med" len="med"/>
              </a:ln>
              <a:effectLst/>
              <a:sp3d extrusionH="50800" prstMaterial="matte">
                <a:contourClr>
                  <a:schemeClr val="accent4"/>
                </a:contourClr>
              </a:sp3d>
            </p:spPr>
            <p:txBody>
              <a:bodyPr vert="horz" wrap="square" lIns="108000" tIns="45720" rIns="36000" bIns="45720" numCol="1" rtlCol="0" anchor="ctr" anchorCtr="0" compatLnSpc="1">
                <a:prstTxWarp prst="textNoShape">
                  <a:avLst/>
                </a:prstTxWarp>
              </a:bodyPr>
              <a:lstStyle/>
              <a:p>
                <a:r>
                  <a:rPr lang="en-GB" sz="1400" dirty="0">
                    <a:solidFill>
                      <a:schemeClr val="accent1"/>
                    </a:solidFill>
                    <a:latin typeface="+mj-lt"/>
                    <a:ea typeface="ＭＳ Ｐゴシック" charset="-128"/>
                    <a:cs typeface="ＭＳ Ｐゴシック"/>
                  </a:rPr>
                  <a:t>Greenhouse</a:t>
                </a:r>
                <a:br>
                  <a:rPr lang="en-GB" sz="1400" dirty="0">
                    <a:solidFill>
                      <a:schemeClr val="accent1"/>
                    </a:solidFill>
                    <a:latin typeface="+mj-lt"/>
                    <a:ea typeface="ＭＳ Ｐゴシック" charset="-128"/>
                    <a:cs typeface="ＭＳ Ｐゴシック"/>
                  </a:rPr>
                </a:br>
                <a:r>
                  <a:rPr lang="en-GB" sz="1400" dirty="0">
                    <a:solidFill>
                      <a:schemeClr val="accent1"/>
                    </a:solidFill>
                    <a:latin typeface="+mj-lt"/>
                    <a:ea typeface="ＭＳ Ｐゴシック" charset="-128"/>
                    <a:cs typeface="ＭＳ Ｐゴシック"/>
                  </a:rPr>
                  <a:t>emissions</a:t>
                </a:r>
              </a:p>
            </p:txBody>
          </p:sp>
          <p:grpSp>
            <p:nvGrpSpPr>
              <p:cNvPr id="197" name="Group 5"/>
              <p:cNvGrpSpPr>
                <a:grpSpLocks noChangeAspect="1"/>
              </p:cNvGrpSpPr>
              <p:nvPr/>
            </p:nvGrpSpPr>
            <p:grpSpPr bwMode="auto">
              <a:xfrm>
                <a:off x="6301369" y="2486525"/>
                <a:ext cx="326274" cy="327776"/>
                <a:chOff x="522" y="1314"/>
                <a:chExt cx="652" cy="655"/>
              </a:xfrm>
              <a:solidFill>
                <a:schemeClr val="tx1">
                  <a:alpha val="21000"/>
                </a:schemeClr>
              </a:solidFill>
            </p:grpSpPr>
            <p:sp>
              <p:nvSpPr>
                <p:cNvPr id="198" name="Rectangle 6"/>
                <p:cNvSpPr>
                  <a:spLocks noChangeArrowheads="1"/>
                </p:cNvSpPr>
                <p:nvPr/>
              </p:nvSpPr>
              <p:spPr bwMode="auto">
                <a:xfrm>
                  <a:off x="817" y="1314"/>
                  <a:ext cx="66" cy="152"/>
                </a:xfrm>
                <a:prstGeom prst="rect">
                  <a:avLst/>
                </a:prstGeom>
                <a:grpFill/>
                <a:ln w="10"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GB" sz="1400" dirty="0">
                    <a:solidFill>
                      <a:schemeClr val="accent1"/>
                    </a:solidFill>
                    <a:latin typeface="+mj-lt"/>
                  </a:endParaRPr>
                </a:p>
              </p:txBody>
            </p:sp>
            <p:sp>
              <p:nvSpPr>
                <p:cNvPr id="199" name="Freeform 7"/>
                <p:cNvSpPr>
                  <a:spLocks/>
                </p:cNvSpPr>
                <p:nvPr/>
              </p:nvSpPr>
              <p:spPr bwMode="auto">
                <a:xfrm>
                  <a:off x="659" y="1340"/>
                  <a:ext cx="132" cy="166"/>
                </a:xfrm>
                <a:custGeom>
                  <a:avLst/>
                  <a:gdLst>
                    <a:gd name="T0" fmla="*/ 132 w 132"/>
                    <a:gd name="T1" fmla="*/ 133 h 166"/>
                    <a:gd name="T2" fmla="*/ 76 w 132"/>
                    <a:gd name="T3" fmla="*/ 166 h 166"/>
                    <a:gd name="T4" fmla="*/ 0 w 132"/>
                    <a:gd name="T5" fmla="*/ 33 h 166"/>
                    <a:gd name="T6" fmla="*/ 57 w 132"/>
                    <a:gd name="T7" fmla="*/ 0 h 166"/>
                    <a:gd name="T8" fmla="*/ 132 w 132"/>
                    <a:gd name="T9" fmla="*/ 133 h 166"/>
                  </a:gdLst>
                  <a:ahLst/>
                  <a:cxnLst>
                    <a:cxn ang="0">
                      <a:pos x="T0" y="T1"/>
                    </a:cxn>
                    <a:cxn ang="0">
                      <a:pos x="T2" y="T3"/>
                    </a:cxn>
                    <a:cxn ang="0">
                      <a:pos x="T4" y="T5"/>
                    </a:cxn>
                    <a:cxn ang="0">
                      <a:pos x="T6" y="T7"/>
                    </a:cxn>
                    <a:cxn ang="0">
                      <a:pos x="T8" y="T9"/>
                    </a:cxn>
                  </a:cxnLst>
                  <a:rect l="0" t="0" r="r" b="b"/>
                  <a:pathLst>
                    <a:path w="132" h="166">
                      <a:moveTo>
                        <a:pt x="132" y="133"/>
                      </a:moveTo>
                      <a:lnTo>
                        <a:pt x="76" y="166"/>
                      </a:lnTo>
                      <a:lnTo>
                        <a:pt x="0" y="33"/>
                      </a:lnTo>
                      <a:lnTo>
                        <a:pt x="57" y="0"/>
                      </a:lnTo>
                      <a:lnTo>
                        <a:pt x="132" y="133"/>
                      </a:lnTo>
                      <a:close/>
                    </a:path>
                  </a:pathLst>
                </a:custGeom>
                <a:grpFill/>
                <a:ln w="10"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GB" sz="1400" dirty="0">
                    <a:solidFill>
                      <a:schemeClr val="accent1"/>
                    </a:solidFill>
                    <a:latin typeface="+mj-lt"/>
                  </a:endParaRPr>
                </a:p>
              </p:txBody>
            </p:sp>
            <p:sp>
              <p:nvSpPr>
                <p:cNvPr id="200" name="Freeform 8"/>
                <p:cNvSpPr>
                  <a:spLocks/>
                </p:cNvSpPr>
                <p:nvPr/>
              </p:nvSpPr>
              <p:spPr bwMode="auto">
                <a:xfrm>
                  <a:off x="550" y="1447"/>
                  <a:ext cx="166" cy="134"/>
                </a:xfrm>
                <a:custGeom>
                  <a:avLst/>
                  <a:gdLst>
                    <a:gd name="T0" fmla="*/ 166 w 166"/>
                    <a:gd name="T1" fmla="*/ 75 h 134"/>
                    <a:gd name="T2" fmla="*/ 130 w 166"/>
                    <a:gd name="T3" fmla="*/ 134 h 134"/>
                    <a:gd name="T4" fmla="*/ 0 w 166"/>
                    <a:gd name="T5" fmla="*/ 59 h 134"/>
                    <a:gd name="T6" fmla="*/ 33 w 166"/>
                    <a:gd name="T7" fmla="*/ 0 h 134"/>
                    <a:gd name="T8" fmla="*/ 166 w 166"/>
                    <a:gd name="T9" fmla="*/ 75 h 134"/>
                  </a:gdLst>
                  <a:ahLst/>
                  <a:cxnLst>
                    <a:cxn ang="0">
                      <a:pos x="T0" y="T1"/>
                    </a:cxn>
                    <a:cxn ang="0">
                      <a:pos x="T2" y="T3"/>
                    </a:cxn>
                    <a:cxn ang="0">
                      <a:pos x="T4" y="T5"/>
                    </a:cxn>
                    <a:cxn ang="0">
                      <a:pos x="T6" y="T7"/>
                    </a:cxn>
                    <a:cxn ang="0">
                      <a:pos x="T8" y="T9"/>
                    </a:cxn>
                  </a:cxnLst>
                  <a:rect l="0" t="0" r="r" b="b"/>
                  <a:pathLst>
                    <a:path w="166" h="134">
                      <a:moveTo>
                        <a:pt x="166" y="75"/>
                      </a:moveTo>
                      <a:lnTo>
                        <a:pt x="130" y="134"/>
                      </a:lnTo>
                      <a:lnTo>
                        <a:pt x="0" y="59"/>
                      </a:lnTo>
                      <a:lnTo>
                        <a:pt x="33" y="0"/>
                      </a:lnTo>
                      <a:lnTo>
                        <a:pt x="166" y="75"/>
                      </a:lnTo>
                      <a:close/>
                    </a:path>
                  </a:pathLst>
                </a:custGeom>
                <a:grpFill/>
                <a:ln w="10"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GB" sz="1400" dirty="0">
                    <a:solidFill>
                      <a:schemeClr val="accent1"/>
                    </a:solidFill>
                    <a:latin typeface="+mj-lt"/>
                  </a:endParaRPr>
                </a:p>
              </p:txBody>
            </p:sp>
            <p:sp>
              <p:nvSpPr>
                <p:cNvPr id="201" name="Rectangle 9"/>
                <p:cNvSpPr>
                  <a:spLocks noChangeArrowheads="1"/>
                </p:cNvSpPr>
                <p:nvPr/>
              </p:nvSpPr>
              <p:spPr bwMode="auto">
                <a:xfrm>
                  <a:off x="522" y="1605"/>
                  <a:ext cx="151" cy="66"/>
                </a:xfrm>
                <a:prstGeom prst="rect">
                  <a:avLst/>
                </a:prstGeom>
                <a:grpFill/>
                <a:ln w="10"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GB" sz="1400" dirty="0">
                    <a:solidFill>
                      <a:schemeClr val="accent1"/>
                    </a:solidFill>
                    <a:latin typeface="+mj-lt"/>
                  </a:endParaRPr>
                </a:p>
              </p:txBody>
            </p:sp>
            <p:sp>
              <p:nvSpPr>
                <p:cNvPr id="202" name="Freeform 10"/>
                <p:cNvSpPr>
                  <a:spLocks/>
                </p:cNvSpPr>
                <p:nvPr/>
              </p:nvSpPr>
              <p:spPr bwMode="auto">
                <a:xfrm>
                  <a:off x="548" y="1697"/>
                  <a:ext cx="163" cy="135"/>
                </a:xfrm>
                <a:custGeom>
                  <a:avLst/>
                  <a:gdLst>
                    <a:gd name="T0" fmla="*/ 130 w 163"/>
                    <a:gd name="T1" fmla="*/ 0 h 135"/>
                    <a:gd name="T2" fmla="*/ 163 w 163"/>
                    <a:gd name="T3" fmla="*/ 59 h 135"/>
                    <a:gd name="T4" fmla="*/ 33 w 163"/>
                    <a:gd name="T5" fmla="*/ 135 h 135"/>
                    <a:gd name="T6" fmla="*/ 0 w 163"/>
                    <a:gd name="T7" fmla="*/ 76 h 135"/>
                    <a:gd name="T8" fmla="*/ 130 w 163"/>
                    <a:gd name="T9" fmla="*/ 0 h 135"/>
                  </a:gdLst>
                  <a:ahLst/>
                  <a:cxnLst>
                    <a:cxn ang="0">
                      <a:pos x="T0" y="T1"/>
                    </a:cxn>
                    <a:cxn ang="0">
                      <a:pos x="T2" y="T3"/>
                    </a:cxn>
                    <a:cxn ang="0">
                      <a:pos x="T4" y="T5"/>
                    </a:cxn>
                    <a:cxn ang="0">
                      <a:pos x="T6" y="T7"/>
                    </a:cxn>
                    <a:cxn ang="0">
                      <a:pos x="T8" y="T9"/>
                    </a:cxn>
                  </a:cxnLst>
                  <a:rect l="0" t="0" r="r" b="b"/>
                  <a:pathLst>
                    <a:path w="163" h="135">
                      <a:moveTo>
                        <a:pt x="130" y="0"/>
                      </a:moveTo>
                      <a:lnTo>
                        <a:pt x="163" y="59"/>
                      </a:lnTo>
                      <a:lnTo>
                        <a:pt x="33" y="135"/>
                      </a:lnTo>
                      <a:lnTo>
                        <a:pt x="0" y="76"/>
                      </a:lnTo>
                      <a:lnTo>
                        <a:pt x="130" y="0"/>
                      </a:lnTo>
                      <a:close/>
                    </a:path>
                  </a:pathLst>
                </a:custGeom>
                <a:grpFill/>
                <a:ln w="10"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GB" sz="1400" dirty="0">
                    <a:solidFill>
                      <a:schemeClr val="accent1"/>
                    </a:solidFill>
                    <a:latin typeface="+mj-lt"/>
                  </a:endParaRPr>
                </a:p>
              </p:txBody>
            </p:sp>
            <p:sp>
              <p:nvSpPr>
                <p:cNvPr id="203" name="Freeform 11"/>
                <p:cNvSpPr>
                  <a:spLocks/>
                </p:cNvSpPr>
                <p:nvPr/>
              </p:nvSpPr>
              <p:spPr bwMode="auto">
                <a:xfrm>
                  <a:off x="654" y="1775"/>
                  <a:ext cx="133" cy="165"/>
                </a:xfrm>
                <a:custGeom>
                  <a:avLst/>
                  <a:gdLst>
                    <a:gd name="T0" fmla="*/ 76 w 133"/>
                    <a:gd name="T1" fmla="*/ 0 h 165"/>
                    <a:gd name="T2" fmla="*/ 133 w 133"/>
                    <a:gd name="T3" fmla="*/ 33 h 165"/>
                    <a:gd name="T4" fmla="*/ 57 w 133"/>
                    <a:gd name="T5" fmla="*/ 165 h 165"/>
                    <a:gd name="T6" fmla="*/ 0 w 133"/>
                    <a:gd name="T7" fmla="*/ 132 h 165"/>
                    <a:gd name="T8" fmla="*/ 76 w 133"/>
                    <a:gd name="T9" fmla="*/ 0 h 165"/>
                  </a:gdLst>
                  <a:ahLst/>
                  <a:cxnLst>
                    <a:cxn ang="0">
                      <a:pos x="T0" y="T1"/>
                    </a:cxn>
                    <a:cxn ang="0">
                      <a:pos x="T2" y="T3"/>
                    </a:cxn>
                    <a:cxn ang="0">
                      <a:pos x="T4" y="T5"/>
                    </a:cxn>
                    <a:cxn ang="0">
                      <a:pos x="T6" y="T7"/>
                    </a:cxn>
                    <a:cxn ang="0">
                      <a:pos x="T8" y="T9"/>
                    </a:cxn>
                  </a:cxnLst>
                  <a:rect l="0" t="0" r="r" b="b"/>
                  <a:pathLst>
                    <a:path w="133" h="165">
                      <a:moveTo>
                        <a:pt x="76" y="0"/>
                      </a:moveTo>
                      <a:lnTo>
                        <a:pt x="133" y="33"/>
                      </a:lnTo>
                      <a:lnTo>
                        <a:pt x="57" y="165"/>
                      </a:lnTo>
                      <a:lnTo>
                        <a:pt x="0" y="132"/>
                      </a:lnTo>
                      <a:lnTo>
                        <a:pt x="76" y="0"/>
                      </a:lnTo>
                      <a:close/>
                    </a:path>
                  </a:pathLst>
                </a:custGeom>
                <a:grpFill/>
                <a:ln w="10"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GB" sz="1400" dirty="0">
                    <a:solidFill>
                      <a:schemeClr val="accent1"/>
                    </a:solidFill>
                    <a:latin typeface="+mj-lt"/>
                  </a:endParaRPr>
                </a:p>
              </p:txBody>
            </p:sp>
            <p:sp>
              <p:nvSpPr>
                <p:cNvPr id="204" name="Rectangle 12"/>
                <p:cNvSpPr>
                  <a:spLocks noChangeArrowheads="1"/>
                </p:cNvSpPr>
                <p:nvPr/>
              </p:nvSpPr>
              <p:spPr bwMode="auto">
                <a:xfrm>
                  <a:off x="813" y="1815"/>
                  <a:ext cx="66" cy="154"/>
                </a:xfrm>
                <a:prstGeom prst="rect">
                  <a:avLst/>
                </a:prstGeom>
                <a:grpFill/>
                <a:ln w="10"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GB" sz="1400" dirty="0">
                    <a:solidFill>
                      <a:schemeClr val="accent1"/>
                    </a:solidFill>
                    <a:latin typeface="+mj-lt"/>
                  </a:endParaRPr>
                </a:p>
              </p:txBody>
            </p:sp>
            <p:sp>
              <p:nvSpPr>
                <p:cNvPr id="205" name="Freeform 13"/>
                <p:cNvSpPr>
                  <a:spLocks/>
                </p:cNvSpPr>
                <p:nvPr/>
              </p:nvSpPr>
              <p:spPr bwMode="auto">
                <a:xfrm>
                  <a:off x="905" y="1777"/>
                  <a:ext cx="132" cy="166"/>
                </a:xfrm>
                <a:custGeom>
                  <a:avLst/>
                  <a:gdLst>
                    <a:gd name="T0" fmla="*/ 0 w 132"/>
                    <a:gd name="T1" fmla="*/ 33 h 166"/>
                    <a:gd name="T2" fmla="*/ 56 w 132"/>
                    <a:gd name="T3" fmla="*/ 0 h 166"/>
                    <a:gd name="T4" fmla="*/ 132 w 132"/>
                    <a:gd name="T5" fmla="*/ 133 h 166"/>
                    <a:gd name="T6" fmla="*/ 75 w 132"/>
                    <a:gd name="T7" fmla="*/ 166 h 166"/>
                    <a:gd name="T8" fmla="*/ 0 w 132"/>
                    <a:gd name="T9" fmla="*/ 33 h 166"/>
                  </a:gdLst>
                  <a:ahLst/>
                  <a:cxnLst>
                    <a:cxn ang="0">
                      <a:pos x="T0" y="T1"/>
                    </a:cxn>
                    <a:cxn ang="0">
                      <a:pos x="T2" y="T3"/>
                    </a:cxn>
                    <a:cxn ang="0">
                      <a:pos x="T4" y="T5"/>
                    </a:cxn>
                    <a:cxn ang="0">
                      <a:pos x="T6" y="T7"/>
                    </a:cxn>
                    <a:cxn ang="0">
                      <a:pos x="T8" y="T9"/>
                    </a:cxn>
                  </a:cxnLst>
                  <a:rect l="0" t="0" r="r" b="b"/>
                  <a:pathLst>
                    <a:path w="132" h="166">
                      <a:moveTo>
                        <a:pt x="0" y="33"/>
                      </a:moveTo>
                      <a:lnTo>
                        <a:pt x="56" y="0"/>
                      </a:lnTo>
                      <a:lnTo>
                        <a:pt x="132" y="133"/>
                      </a:lnTo>
                      <a:lnTo>
                        <a:pt x="75" y="166"/>
                      </a:lnTo>
                      <a:lnTo>
                        <a:pt x="0" y="33"/>
                      </a:lnTo>
                      <a:close/>
                    </a:path>
                  </a:pathLst>
                </a:custGeom>
                <a:grpFill/>
                <a:ln w="10"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GB" sz="1400" dirty="0">
                    <a:solidFill>
                      <a:schemeClr val="accent1"/>
                    </a:solidFill>
                    <a:latin typeface="+mj-lt"/>
                  </a:endParaRPr>
                </a:p>
              </p:txBody>
            </p:sp>
            <p:sp>
              <p:nvSpPr>
                <p:cNvPr id="206" name="Freeform 14"/>
                <p:cNvSpPr>
                  <a:spLocks/>
                </p:cNvSpPr>
                <p:nvPr/>
              </p:nvSpPr>
              <p:spPr bwMode="auto">
                <a:xfrm>
                  <a:off x="980" y="1702"/>
                  <a:ext cx="165" cy="134"/>
                </a:xfrm>
                <a:custGeom>
                  <a:avLst/>
                  <a:gdLst>
                    <a:gd name="T0" fmla="*/ 0 w 165"/>
                    <a:gd name="T1" fmla="*/ 59 h 134"/>
                    <a:gd name="T2" fmla="*/ 33 w 165"/>
                    <a:gd name="T3" fmla="*/ 0 h 134"/>
                    <a:gd name="T4" fmla="*/ 165 w 165"/>
                    <a:gd name="T5" fmla="*/ 75 h 134"/>
                    <a:gd name="T6" fmla="*/ 132 w 165"/>
                    <a:gd name="T7" fmla="*/ 134 h 134"/>
                    <a:gd name="T8" fmla="*/ 0 w 165"/>
                    <a:gd name="T9" fmla="*/ 59 h 134"/>
                  </a:gdLst>
                  <a:ahLst/>
                  <a:cxnLst>
                    <a:cxn ang="0">
                      <a:pos x="T0" y="T1"/>
                    </a:cxn>
                    <a:cxn ang="0">
                      <a:pos x="T2" y="T3"/>
                    </a:cxn>
                    <a:cxn ang="0">
                      <a:pos x="T4" y="T5"/>
                    </a:cxn>
                    <a:cxn ang="0">
                      <a:pos x="T6" y="T7"/>
                    </a:cxn>
                    <a:cxn ang="0">
                      <a:pos x="T8" y="T9"/>
                    </a:cxn>
                  </a:cxnLst>
                  <a:rect l="0" t="0" r="r" b="b"/>
                  <a:pathLst>
                    <a:path w="165" h="134">
                      <a:moveTo>
                        <a:pt x="0" y="59"/>
                      </a:moveTo>
                      <a:lnTo>
                        <a:pt x="33" y="0"/>
                      </a:lnTo>
                      <a:lnTo>
                        <a:pt x="165" y="75"/>
                      </a:lnTo>
                      <a:lnTo>
                        <a:pt x="132" y="134"/>
                      </a:lnTo>
                      <a:lnTo>
                        <a:pt x="0" y="59"/>
                      </a:lnTo>
                      <a:close/>
                    </a:path>
                  </a:pathLst>
                </a:custGeom>
                <a:grpFill/>
                <a:ln w="10"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GB" sz="1400" dirty="0">
                    <a:solidFill>
                      <a:schemeClr val="accent1"/>
                    </a:solidFill>
                    <a:latin typeface="+mj-lt"/>
                  </a:endParaRPr>
                </a:p>
              </p:txBody>
            </p:sp>
            <p:sp>
              <p:nvSpPr>
                <p:cNvPr id="207" name="Rectangle 15"/>
                <p:cNvSpPr>
                  <a:spLocks noChangeArrowheads="1"/>
                </p:cNvSpPr>
                <p:nvPr/>
              </p:nvSpPr>
              <p:spPr bwMode="auto">
                <a:xfrm>
                  <a:off x="1023" y="1610"/>
                  <a:ext cx="151" cy="68"/>
                </a:xfrm>
                <a:prstGeom prst="rect">
                  <a:avLst/>
                </a:prstGeom>
                <a:grpFill/>
                <a:ln w="10"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GB" sz="1400" dirty="0">
                    <a:solidFill>
                      <a:schemeClr val="accent1"/>
                    </a:solidFill>
                    <a:latin typeface="+mj-lt"/>
                  </a:endParaRPr>
                </a:p>
              </p:txBody>
            </p:sp>
            <p:sp>
              <p:nvSpPr>
                <p:cNvPr id="208" name="Freeform 16"/>
                <p:cNvSpPr>
                  <a:spLocks/>
                </p:cNvSpPr>
                <p:nvPr/>
              </p:nvSpPr>
              <p:spPr bwMode="auto">
                <a:xfrm>
                  <a:off x="983" y="1451"/>
                  <a:ext cx="165" cy="135"/>
                </a:xfrm>
                <a:custGeom>
                  <a:avLst/>
                  <a:gdLst>
                    <a:gd name="T0" fmla="*/ 35 w 165"/>
                    <a:gd name="T1" fmla="*/ 135 h 135"/>
                    <a:gd name="T2" fmla="*/ 0 w 165"/>
                    <a:gd name="T3" fmla="*/ 76 h 135"/>
                    <a:gd name="T4" fmla="*/ 132 w 165"/>
                    <a:gd name="T5" fmla="*/ 0 h 135"/>
                    <a:gd name="T6" fmla="*/ 165 w 165"/>
                    <a:gd name="T7" fmla="*/ 57 h 135"/>
                    <a:gd name="T8" fmla="*/ 35 w 165"/>
                    <a:gd name="T9" fmla="*/ 135 h 135"/>
                  </a:gdLst>
                  <a:ahLst/>
                  <a:cxnLst>
                    <a:cxn ang="0">
                      <a:pos x="T0" y="T1"/>
                    </a:cxn>
                    <a:cxn ang="0">
                      <a:pos x="T2" y="T3"/>
                    </a:cxn>
                    <a:cxn ang="0">
                      <a:pos x="T4" y="T5"/>
                    </a:cxn>
                    <a:cxn ang="0">
                      <a:pos x="T6" y="T7"/>
                    </a:cxn>
                    <a:cxn ang="0">
                      <a:pos x="T8" y="T9"/>
                    </a:cxn>
                  </a:cxnLst>
                  <a:rect l="0" t="0" r="r" b="b"/>
                  <a:pathLst>
                    <a:path w="165" h="135">
                      <a:moveTo>
                        <a:pt x="35" y="135"/>
                      </a:moveTo>
                      <a:lnTo>
                        <a:pt x="0" y="76"/>
                      </a:lnTo>
                      <a:lnTo>
                        <a:pt x="132" y="0"/>
                      </a:lnTo>
                      <a:lnTo>
                        <a:pt x="165" y="57"/>
                      </a:lnTo>
                      <a:lnTo>
                        <a:pt x="35" y="135"/>
                      </a:lnTo>
                      <a:close/>
                    </a:path>
                  </a:pathLst>
                </a:custGeom>
                <a:grpFill/>
                <a:ln w="10"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GB" sz="1400" dirty="0">
                    <a:solidFill>
                      <a:schemeClr val="accent1"/>
                    </a:solidFill>
                    <a:latin typeface="+mj-lt"/>
                  </a:endParaRPr>
                </a:p>
              </p:txBody>
            </p:sp>
            <p:sp>
              <p:nvSpPr>
                <p:cNvPr id="209" name="Freeform 17"/>
                <p:cNvSpPr>
                  <a:spLocks/>
                </p:cNvSpPr>
                <p:nvPr/>
              </p:nvSpPr>
              <p:spPr bwMode="auto">
                <a:xfrm>
                  <a:off x="909" y="1343"/>
                  <a:ext cx="133" cy="165"/>
                </a:xfrm>
                <a:custGeom>
                  <a:avLst/>
                  <a:gdLst>
                    <a:gd name="T0" fmla="*/ 57 w 133"/>
                    <a:gd name="T1" fmla="*/ 165 h 165"/>
                    <a:gd name="T2" fmla="*/ 0 w 133"/>
                    <a:gd name="T3" fmla="*/ 132 h 165"/>
                    <a:gd name="T4" fmla="*/ 76 w 133"/>
                    <a:gd name="T5" fmla="*/ 0 h 165"/>
                    <a:gd name="T6" fmla="*/ 133 w 133"/>
                    <a:gd name="T7" fmla="*/ 33 h 165"/>
                    <a:gd name="T8" fmla="*/ 57 w 133"/>
                    <a:gd name="T9" fmla="*/ 165 h 165"/>
                  </a:gdLst>
                  <a:ahLst/>
                  <a:cxnLst>
                    <a:cxn ang="0">
                      <a:pos x="T0" y="T1"/>
                    </a:cxn>
                    <a:cxn ang="0">
                      <a:pos x="T2" y="T3"/>
                    </a:cxn>
                    <a:cxn ang="0">
                      <a:pos x="T4" y="T5"/>
                    </a:cxn>
                    <a:cxn ang="0">
                      <a:pos x="T6" y="T7"/>
                    </a:cxn>
                    <a:cxn ang="0">
                      <a:pos x="T8" y="T9"/>
                    </a:cxn>
                  </a:cxnLst>
                  <a:rect l="0" t="0" r="r" b="b"/>
                  <a:pathLst>
                    <a:path w="133" h="165">
                      <a:moveTo>
                        <a:pt x="57" y="165"/>
                      </a:moveTo>
                      <a:lnTo>
                        <a:pt x="0" y="132"/>
                      </a:lnTo>
                      <a:lnTo>
                        <a:pt x="76" y="0"/>
                      </a:lnTo>
                      <a:lnTo>
                        <a:pt x="133" y="33"/>
                      </a:lnTo>
                      <a:lnTo>
                        <a:pt x="57" y="165"/>
                      </a:lnTo>
                      <a:close/>
                    </a:path>
                  </a:pathLst>
                </a:custGeom>
                <a:grpFill/>
                <a:ln w="10"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GB" sz="1400" dirty="0">
                    <a:solidFill>
                      <a:schemeClr val="accent1"/>
                    </a:solidFill>
                    <a:latin typeface="+mj-lt"/>
                  </a:endParaRPr>
                </a:p>
              </p:txBody>
            </p:sp>
          </p:grpSp>
        </p:grpSp>
        <p:grpSp>
          <p:nvGrpSpPr>
            <p:cNvPr id="234" name="Group 233"/>
            <p:cNvGrpSpPr/>
            <p:nvPr/>
          </p:nvGrpSpPr>
          <p:grpSpPr>
            <a:xfrm>
              <a:off x="6749418" y="3137624"/>
              <a:ext cx="1617709" cy="636310"/>
              <a:chOff x="4979877" y="2652388"/>
              <a:chExt cx="1983787" cy="780303"/>
            </a:xfrm>
          </p:grpSpPr>
          <p:sp>
            <p:nvSpPr>
              <p:cNvPr id="99" name="Freeform 8"/>
              <p:cNvSpPr>
                <a:spLocks/>
              </p:cNvSpPr>
              <p:nvPr/>
            </p:nvSpPr>
            <p:spPr bwMode="auto">
              <a:xfrm>
                <a:off x="4979877" y="2652388"/>
                <a:ext cx="1983787" cy="780303"/>
              </a:xfrm>
              <a:prstGeom prst="rect">
                <a:avLst/>
              </a:prstGeom>
              <a:solidFill>
                <a:schemeClr val="accent5">
                  <a:lumMod val="75000"/>
                  <a:alpha val="20000"/>
                </a:schemeClr>
              </a:solidFill>
              <a:ln w="19050" cap="flat" cmpd="sng" algn="ctr">
                <a:noFill/>
                <a:prstDash val="solid"/>
                <a:round/>
                <a:headEnd type="none" w="med" len="med"/>
                <a:tailEnd type="none" w="med" len="med"/>
              </a:ln>
              <a:effectLst/>
              <a:sp3d extrusionH="50800" prstMaterial="matte">
                <a:contourClr>
                  <a:schemeClr val="accent4"/>
                </a:contourClr>
              </a:sp3d>
            </p:spPr>
            <p:txBody>
              <a:bodyPr vert="horz" wrap="square" lIns="108000" tIns="45720" rIns="36000" bIns="45720" numCol="1" rtlCol="0" anchor="ctr" anchorCtr="0" compatLnSpc="1">
                <a:prstTxWarp prst="textNoShape">
                  <a:avLst/>
                </a:prstTxWarp>
              </a:bodyPr>
              <a:lstStyle/>
              <a:p>
                <a:r>
                  <a:rPr lang="en-GB" sz="1400" dirty="0" smtClean="0">
                    <a:solidFill>
                      <a:schemeClr val="accent1"/>
                    </a:solidFill>
                    <a:latin typeface="+mj-lt"/>
                    <a:ea typeface="ＭＳ Ｐゴシック" charset="-128"/>
                    <a:cs typeface="ＭＳ Ｐゴシック"/>
                  </a:rPr>
                  <a:t>Smog</a:t>
                </a:r>
                <a:br>
                  <a:rPr lang="en-GB" sz="1400" dirty="0" smtClean="0">
                    <a:solidFill>
                      <a:schemeClr val="accent1"/>
                    </a:solidFill>
                    <a:latin typeface="+mj-lt"/>
                    <a:ea typeface="ＭＳ Ｐゴシック" charset="-128"/>
                    <a:cs typeface="ＭＳ Ｐゴシック"/>
                  </a:rPr>
                </a:br>
                <a:r>
                  <a:rPr lang="en-GB" sz="1400" dirty="0" smtClean="0">
                    <a:solidFill>
                      <a:schemeClr val="accent1"/>
                    </a:solidFill>
                    <a:latin typeface="+mj-lt"/>
                    <a:ea typeface="ＭＳ Ｐゴシック" charset="-128"/>
                    <a:cs typeface="ＭＳ Ｐゴシック"/>
                  </a:rPr>
                  <a:t>check</a:t>
                </a:r>
                <a:endParaRPr lang="en-GB" sz="1400" dirty="0">
                  <a:solidFill>
                    <a:schemeClr val="accent1"/>
                  </a:solidFill>
                  <a:latin typeface="+mj-lt"/>
                  <a:ea typeface="ＭＳ Ｐゴシック" charset="-128"/>
                  <a:cs typeface="ＭＳ Ｐゴシック"/>
                </a:endParaRPr>
              </a:p>
            </p:txBody>
          </p:sp>
          <p:sp>
            <p:nvSpPr>
              <p:cNvPr id="221" name="Freeform 16"/>
              <p:cNvSpPr>
                <a:spLocks/>
              </p:cNvSpPr>
              <p:nvPr/>
            </p:nvSpPr>
            <p:spPr bwMode="auto">
              <a:xfrm>
                <a:off x="6177932" y="2879935"/>
                <a:ext cx="518747" cy="328276"/>
              </a:xfrm>
              <a:prstGeom prst="cloud">
                <a:avLst/>
              </a:prstGeom>
              <a:solidFill>
                <a:schemeClr val="tx1">
                  <a:alpha val="21000"/>
                </a:schemeClr>
              </a:solidFill>
              <a:ln w="10"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GB" sz="1400" dirty="0">
                  <a:solidFill>
                    <a:schemeClr val="accent1"/>
                  </a:solidFill>
                  <a:latin typeface="+mj-lt"/>
                </a:endParaRPr>
              </a:p>
            </p:txBody>
          </p:sp>
        </p:grpSp>
        <p:grpSp>
          <p:nvGrpSpPr>
            <p:cNvPr id="3101" name="Group 3100"/>
            <p:cNvGrpSpPr/>
            <p:nvPr/>
          </p:nvGrpSpPr>
          <p:grpSpPr>
            <a:xfrm>
              <a:off x="3432539" y="2450322"/>
              <a:ext cx="1617709" cy="636310"/>
              <a:chOff x="352672" y="1716110"/>
              <a:chExt cx="1983787" cy="780303"/>
            </a:xfrm>
          </p:grpSpPr>
          <p:sp>
            <p:nvSpPr>
              <p:cNvPr id="75" name="Freeform 8"/>
              <p:cNvSpPr>
                <a:spLocks/>
              </p:cNvSpPr>
              <p:nvPr/>
            </p:nvSpPr>
            <p:spPr bwMode="auto">
              <a:xfrm>
                <a:off x="352672" y="1716110"/>
                <a:ext cx="1983787" cy="780303"/>
              </a:xfrm>
              <a:prstGeom prst="rect">
                <a:avLst/>
              </a:prstGeom>
              <a:solidFill>
                <a:schemeClr val="accent5">
                  <a:lumMod val="75000"/>
                  <a:alpha val="20000"/>
                </a:schemeClr>
              </a:solidFill>
              <a:ln w="19050" cap="flat" cmpd="sng" algn="ctr">
                <a:noFill/>
                <a:prstDash val="solid"/>
                <a:round/>
                <a:headEnd type="none" w="med" len="med"/>
                <a:tailEnd type="none" w="med" len="med"/>
              </a:ln>
              <a:effectLst/>
              <a:sp3d extrusionH="50800" prstMaterial="matte">
                <a:contourClr>
                  <a:schemeClr val="accent4"/>
                </a:contourClr>
              </a:sp3d>
            </p:spPr>
            <p:txBody>
              <a:bodyPr vert="horz" wrap="square" lIns="108000" tIns="45720" rIns="36000" bIns="45720" numCol="1" rtlCol="0" anchor="ctr" anchorCtr="0" compatLnSpc="1">
                <a:prstTxWarp prst="textNoShape">
                  <a:avLst/>
                </a:prstTxWarp>
              </a:bodyPr>
              <a:lstStyle/>
              <a:p>
                <a:pPr fontAlgn="base">
                  <a:spcBef>
                    <a:spcPct val="0"/>
                  </a:spcBef>
                  <a:spcAft>
                    <a:spcPct val="0"/>
                  </a:spcAft>
                </a:pPr>
                <a:r>
                  <a:rPr lang="en-GB" sz="1400" dirty="0" smtClean="0">
                    <a:solidFill>
                      <a:schemeClr val="accent1"/>
                    </a:solidFill>
                    <a:latin typeface="+mj-lt"/>
                    <a:ea typeface="ＭＳ Ｐゴシック" charset="-128"/>
                    <a:cs typeface="ＭＳ Ｐゴシック"/>
                  </a:rPr>
                  <a:t>Fleet</a:t>
                </a:r>
                <a:br>
                  <a:rPr lang="en-GB" sz="1400" dirty="0" smtClean="0">
                    <a:solidFill>
                      <a:schemeClr val="accent1"/>
                    </a:solidFill>
                    <a:latin typeface="+mj-lt"/>
                    <a:ea typeface="ＭＳ Ｐゴシック" charset="-128"/>
                    <a:cs typeface="ＭＳ Ｐゴシック"/>
                  </a:rPr>
                </a:br>
                <a:r>
                  <a:rPr lang="en-GB" sz="1400" dirty="0" smtClean="0">
                    <a:solidFill>
                      <a:schemeClr val="accent1"/>
                    </a:solidFill>
                    <a:latin typeface="+mj-lt"/>
                    <a:ea typeface="ＭＳ Ｐゴシック" charset="-128"/>
                    <a:cs typeface="ＭＳ Ｐゴシック"/>
                  </a:rPr>
                  <a:t>location</a:t>
                </a:r>
                <a:endParaRPr lang="en-GB" sz="1400" dirty="0">
                  <a:solidFill>
                    <a:schemeClr val="accent1"/>
                  </a:solidFill>
                  <a:latin typeface="+mj-lt"/>
                  <a:ea typeface="ＭＳ Ｐゴシック" charset="-128"/>
                  <a:cs typeface="ＭＳ Ｐゴシック"/>
                </a:endParaRPr>
              </a:p>
            </p:txBody>
          </p:sp>
          <p:grpSp>
            <p:nvGrpSpPr>
              <p:cNvPr id="3094" name="Group 3093"/>
              <p:cNvGrpSpPr/>
              <p:nvPr/>
            </p:nvGrpSpPr>
            <p:grpSpPr>
              <a:xfrm>
                <a:off x="1677434" y="1917041"/>
                <a:ext cx="515697" cy="424697"/>
                <a:chOff x="1572658" y="1808987"/>
                <a:chExt cx="643105" cy="529621"/>
              </a:xfrm>
            </p:grpSpPr>
            <p:sp>
              <p:nvSpPr>
                <p:cNvPr id="223" name="Isosceles Triangle 222"/>
                <p:cNvSpPr/>
                <p:nvPr/>
              </p:nvSpPr>
              <p:spPr>
                <a:xfrm rot="10800000">
                  <a:off x="1572658" y="1965679"/>
                  <a:ext cx="295331" cy="274186"/>
                </a:xfrm>
                <a:prstGeom prst="triangle">
                  <a:avLst/>
                </a:prstGeom>
                <a:solidFill>
                  <a:schemeClr val="tx1">
                    <a:alpha val="21000"/>
                  </a:schemeClr>
                </a:solidFill>
                <a:ln>
                  <a:noFill/>
                </a:ln>
                <a:effectLst/>
                <a:sp3d prstMaterial="matte"/>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solidFill>
                      <a:schemeClr val="accent1"/>
                    </a:solidFill>
                    <a:latin typeface="+mj-lt"/>
                  </a:endParaRPr>
                </a:p>
              </p:txBody>
            </p:sp>
            <p:sp>
              <p:nvSpPr>
                <p:cNvPr id="224" name="Isosceles Triangle 223"/>
                <p:cNvSpPr/>
                <p:nvPr/>
              </p:nvSpPr>
              <p:spPr>
                <a:xfrm rot="10800000">
                  <a:off x="1824968" y="2120033"/>
                  <a:ext cx="235431" cy="218575"/>
                </a:xfrm>
                <a:prstGeom prst="triangle">
                  <a:avLst/>
                </a:prstGeom>
                <a:solidFill>
                  <a:schemeClr val="tx1">
                    <a:alpha val="21000"/>
                  </a:schemeClr>
                </a:solidFill>
                <a:ln>
                  <a:noFill/>
                </a:ln>
                <a:effectLst/>
                <a:sp3d prstMaterial="matte"/>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solidFill>
                      <a:schemeClr val="accent1"/>
                    </a:solidFill>
                    <a:latin typeface="+mj-lt"/>
                  </a:endParaRPr>
                </a:p>
              </p:txBody>
            </p:sp>
            <p:sp>
              <p:nvSpPr>
                <p:cNvPr id="225" name="Isosceles Triangle 224"/>
                <p:cNvSpPr/>
                <p:nvPr/>
              </p:nvSpPr>
              <p:spPr>
                <a:xfrm rot="10800000">
                  <a:off x="1943696" y="1808987"/>
                  <a:ext cx="272067" cy="252588"/>
                </a:xfrm>
                <a:prstGeom prst="triangle">
                  <a:avLst/>
                </a:prstGeom>
                <a:solidFill>
                  <a:schemeClr val="tx1">
                    <a:alpha val="21000"/>
                  </a:schemeClr>
                </a:solidFill>
                <a:ln>
                  <a:noFill/>
                </a:ln>
                <a:effectLst/>
                <a:sp3d prstMaterial="matte"/>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a:solidFill>
                      <a:schemeClr val="accent1"/>
                    </a:solidFill>
                    <a:latin typeface="+mj-lt"/>
                  </a:endParaRPr>
                </a:p>
              </p:txBody>
            </p:sp>
          </p:grpSp>
        </p:grpSp>
        <p:grpSp>
          <p:nvGrpSpPr>
            <p:cNvPr id="34" name="Group 33"/>
            <p:cNvGrpSpPr/>
            <p:nvPr/>
          </p:nvGrpSpPr>
          <p:grpSpPr>
            <a:xfrm>
              <a:off x="3432539" y="3824925"/>
              <a:ext cx="1617709" cy="636310"/>
              <a:chOff x="3284886" y="3894320"/>
              <a:chExt cx="1617709" cy="636310"/>
            </a:xfrm>
          </p:grpSpPr>
          <p:sp>
            <p:nvSpPr>
              <p:cNvPr id="81" name="Freeform 8"/>
              <p:cNvSpPr>
                <a:spLocks/>
              </p:cNvSpPr>
              <p:nvPr/>
            </p:nvSpPr>
            <p:spPr bwMode="auto">
              <a:xfrm>
                <a:off x="3284886" y="3894320"/>
                <a:ext cx="1617709" cy="636310"/>
              </a:xfrm>
              <a:prstGeom prst="rect">
                <a:avLst/>
              </a:prstGeom>
              <a:solidFill>
                <a:schemeClr val="accent5">
                  <a:lumMod val="75000"/>
                  <a:alpha val="20000"/>
                </a:schemeClr>
              </a:solidFill>
              <a:ln w="19050" cap="flat" cmpd="sng" algn="ctr">
                <a:noFill/>
                <a:prstDash val="solid"/>
                <a:round/>
                <a:headEnd type="none" w="med" len="med"/>
                <a:tailEnd type="none" w="med" len="med"/>
              </a:ln>
              <a:effectLst/>
              <a:sp3d extrusionH="50800" prstMaterial="matte">
                <a:contourClr>
                  <a:schemeClr val="accent4"/>
                </a:contourClr>
              </a:sp3d>
            </p:spPr>
            <p:txBody>
              <a:bodyPr vert="horz" wrap="square" lIns="108000" tIns="45720" rIns="36000" bIns="45720" numCol="1" rtlCol="0" anchor="ctr" anchorCtr="0" compatLnSpc="1">
                <a:prstTxWarp prst="textNoShape">
                  <a:avLst/>
                </a:prstTxWarp>
              </a:bodyPr>
              <a:lstStyle/>
              <a:p>
                <a:r>
                  <a:rPr lang="en-GB" sz="1400" dirty="0">
                    <a:solidFill>
                      <a:schemeClr val="accent1"/>
                    </a:solidFill>
                    <a:latin typeface="+mj-lt"/>
                    <a:ea typeface="ＭＳ Ｐゴシック" charset="-128"/>
                    <a:cs typeface="ＭＳ Ｐゴシック"/>
                  </a:rPr>
                  <a:t>Fuel usage</a:t>
                </a:r>
                <a:br>
                  <a:rPr lang="en-GB" sz="1400" dirty="0">
                    <a:solidFill>
                      <a:schemeClr val="accent1"/>
                    </a:solidFill>
                    <a:latin typeface="+mj-lt"/>
                    <a:ea typeface="ＭＳ Ｐゴシック" charset="-128"/>
                    <a:cs typeface="ＭＳ Ｐゴシック"/>
                  </a:rPr>
                </a:br>
                <a:r>
                  <a:rPr lang="en-GB" sz="1400" dirty="0">
                    <a:solidFill>
                      <a:schemeClr val="accent1"/>
                    </a:solidFill>
                    <a:latin typeface="+mj-lt"/>
                    <a:ea typeface="ＭＳ Ｐゴシック" charset="-128"/>
                    <a:cs typeface="ＭＳ Ｐゴシック"/>
                  </a:rPr>
                  <a:t>&amp; MPG</a:t>
                </a:r>
              </a:p>
            </p:txBody>
          </p:sp>
          <p:grpSp>
            <p:nvGrpSpPr>
              <p:cNvPr id="28" name="Group 27"/>
              <p:cNvGrpSpPr/>
              <p:nvPr/>
            </p:nvGrpSpPr>
            <p:grpSpPr>
              <a:xfrm>
                <a:off x="4346652" y="4109184"/>
                <a:ext cx="457522" cy="235703"/>
                <a:chOff x="4262832" y="4109184"/>
                <a:chExt cx="457522" cy="235703"/>
              </a:xfrm>
            </p:grpSpPr>
            <p:sp>
              <p:nvSpPr>
                <p:cNvPr id="450" name="Oval 19"/>
                <p:cNvSpPr/>
                <p:nvPr/>
              </p:nvSpPr>
              <p:spPr>
                <a:xfrm>
                  <a:off x="4262832" y="4109184"/>
                  <a:ext cx="457522" cy="235703"/>
                </a:xfrm>
                <a:custGeom>
                  <a:avLst/>
                  <a:gdLst/>
                  <a:ahLst/>
                  <a:cxnLst/>
                  <a:rect l="l" t="t" r="r" b="b"/>
                  <a:pathLst>
                    <a:path w="457522" h="235703">
                      <a:moveTo>
                        <a:pt x="228761" y="0"/>
                      </a:moveTo>
                      <a:cubicBezTo>
                        <a:pt x="355102" y="0"/>
                        <a:pt x="457522" y="102420"/>
                        <a:pt x="457522" y="228761"/>
                      </a:cubicBezTo>
                      <a:lnTo>
                        <a:pt x="456822" y="235703"/>
                      </a:lnTo>
                      <a:lnTo>
                        <a:pt x="700" y="235703"/>
                      </a:lnTo>
                      <a:cubicBezTo>
                        <a:pt x="35" y="233410"/>
                        <a:pt x="0" y="231089"/>
                        <a:pt x="0" y="228761"/>
                      </a:cubicBezTo>
                      <a:cubicBezTo>
                        <a:pt x="0" y="102420"/>
                        <a:pt x="102420" y="0"/>
                        <a:pt x="228761" y="0"/>
                      </a:cubicBezTo>
                      <a:close/>
                    </a:path>
                  </a:pathLst>
                </a:custGeom>
                <a:solidFill>
                  <a:schemeClr val="tx1">
                    <a:alpha val="21000"/>
                  </a:schemeClr>
                </a:solidFill>
                <a:ln>
                  <a:noFill/>
                </a:ln>
                <a:effectLst/>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1"/>
                    </a:solidFill>
                    <a:latin typeface="+mj-lt"/>
                  </a:endParaRPr>
                </a:p>
              </p:txBody>
            </p:sp>
            <p:cxnSp>
              <p:nvCxnSpPr>
                <p:cNvPr id="228" name="Straight Connector 227"/>
                <p:cNvCxnSpPr/>
                <p:nvPr/>
              </p:nvCxnSpPr>
              <p:spPr>
                <a:xfrm flipV="1">
                  <a:off x="4487131" y="4191000"/>
                  <a:ext cx="131250" cy="96461"/>
                </a:xfrm>
                <a:prstGeom prst="line">
                  <a:avLst/>
                </a:prstGeom>
                <a:ln w="15875">
                  <a:solidFill>
                    <a:schemeClr val="tx2">
                      <a:lumMod val="75000"/>
                    </a:schemeClr>
                  </a:solidFill>
                  <a:headEnd type="oval"/>
                </a:ln>
                <a:effectLst/>
                <a:sp3d prstMaterial="matte"/>
              </p:spPr>
              <p:style>
                <a:lnRef idx="2">
                  <a:schemeClr val="accent1"/>
                </a:lnRef>
                <a:fillRef idx="0">
                  <a:schemeClr val="accent1"/>
                </a:fillRef>
                <a:effectRef idx="1">
                  <a:schemeClr val="accent1"/>
                </a:effectRef>
                <a:fontRef idx="minor">
                  <a:schemeClr val="tx1"/>
                </a:fontRef>
              </p:style>
            </p:cxnSp>
          </p:grpSp>
        </p:grpSp>
        <p:grpSp>
          <p:nvGrpSpPr>
            <p:cNvPr id="33" name="Group 32"/>
            <p:cNvGrpSpPr/>
            <p:nvPr/>
          </p:nvGrpSpPr>
          <p:grpSpPr>
            <a:xfrm>
              <a:off x="3432539" y="3137624"/>
              <a:ext cx="1617709" cy="636310"/>
              <a:chOff x="3208686" y="3130819"/>
              <a:chExt cx="1617709" cy="636310"/>
            </a:xfrm>
          </p:grpSpPr>
          <p:sp>
            <p:nvSpPr>
              <p:cNvPr id="78" name="Freeform 8"/>
              <p:cNvSpPr>
                <a:spLocks/>
              </p:cNvSpPr>
              <p:nvPr/>
            </p:nvSpPr>
            <p:spPr bwMode="auto">
              <a:xfrm>
                <a:off x="3208686" y="3130819"/>
                <a:ext cx="1617709" cy="636310"/>
              </a:xfrm>
              <a:prstGeom prst="rect">
                <a:avLst/>
              </a:prstGeom>
              <a:solidFill>
                <a:schemeClr val="accent5">
                  <a:lumMod val="75000"/>
                  <a:alpha val="20000"/>
                </a:schemeClr>
              </a:solidFill>
              <a:ln w="19050" cap="flat" cmpd="sng" algn="ctr">
                <a:noFill/>
                <a:prstDash val="solid"/>
                <a:round/>
                <a:headEnd type="none" w="med" len="med"/>
                <a:tailEnd type="none" w="med" len="med"/>
              </a:ln>
              <a:effectLst/>
              <a:sp3d extrusionH="50800" prstMaterial="matte">
                <a:contourClr>
                  <a:schemeClr val="accent4"/>
                </a:contourClr>
              </a:sp3d>
            </p:spPr>
            <p:txBody>
              <a:bodyPr vert="horz" wrap="square" lIns="108000" tIns="45720" rIns="36000" bIns="45720" numCol="1" rtlCol="0" anchor="ctr" anchorCtr="0" compatLnSpc="1">
                <a:prstTxWarp prst="textNoShape">
                  <a:avLst/>
                </a:prstTxWarp>
              </a:bodyPr>
              <a:lstStyle/>
              <a:p>
                <a:r>
                  <a:rPr lang="en-GB" sz="1400" dirty="0">
                    <a:solidFill>
                      <a:schemeClr val="accent1"/>
                    </a:solidFill>
                    <a:latin typeface="+mj-lt"/>
                    <a:ea typeface="ＭＳ Ｐゴシック" charset="-128"/>
                    <a:cs typeface="ＭＳ Ｐゴシック"/>
                  </a:rPr>
                  <a:t>Fleet</a:t>
                </a:r>
                <a:br>
                  <a:rPr lang="en-GB" sz="1400" dirty="0">
                    <a:solidFill>
                      <a:schemeClr val="accent1"/>
                    </a:solidFill>
                    <a:latin typeface="+mj-lt"/>
                    <a:ea typeface="ＭＳ Ｐゴシック" charset="-128"/>
                    <a:cs typeface="ＭＳ Ｐゴシック"/>
                  </a:rPr>
                </a:br>
                <a:r>
                  <a:rPr lang="en-GB" sz="1400" dirty="0">
                    <a:solidFill>
                      <a:schemeClr val="accent1"/>
                    </a:solidFill>
                    <a:latin typeface="+mj-lt"/>
                    <a:ea typeface="ＭＳ Ｐゴシック" charset="-128"/>
                    <a:cs typeface="ＭＳ Ｐゴシック"/>
                  </a:rPr>
                  <a:t>utilization</a:t>
                </a:r>
              </a:p>
            </p:txBody>
          </p:sp>
          <p:grpSp>
            <p:nvGrpSpPr>
              <p:cNvPr id="23" name="Group 22"/>
              <p:cNvGrpSpPr/>
              <p:nvPr/>
            </p:nvGrpSpPr>
            <p:grpSpPr>
              <a:xfrm>
                <a:off x="4291879" y="3249636"/>
                <a:ext cx="417637" cy="380913"/>
                <a:chOff x="4385542" y="3144736"/>
                <a:chExt cx="440853" cy="409614"/>
              </a:xfrm>
            </p:grpSpPr>
            <p:sp>
              <p:nvSpPr>
                <p:cNvPr id="3099" name="Rectangle 3098"/>
                <p:cNvSpPr/>
                <p:nvPr/>
              </p:nvSpPr>
              <p:spPr>
                <a:xfrm>
                  <a:off x="4385542" y="3261574"/>
                  <a:ext cx="95797" cy="292775"/>
                </a:xfrm>
                <a:prstGeom prst="rect">
                  <a:avLst/>
                </a:prstGeom>
                <a:solidFill>
                  <a:schemeClr val="tx1">
                    <a:alpha val="21000"/>
                  </a:schemeClr>
                </a:solidFill>
                <a:ln>
                  <a:noFill/>
                </a:ln>
                <a:effectLst/>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1"/>
                    </a:solidFill>
                    <a:latin typeface="+mj-lt"/>
                  </a:endParaRPr>
                </a:p>
              </p:txBody>
            </p:sp>
            <p:sp>
              <p:nvSpPr>
                <p:cNvPr id="235" name="Rectangle 234"/>
                <p:cNvSpPr/>
                <p:nvPr/>
              </p:nvSpPr>
              <p:spPr>
                <a:xfrm>
                  <a:off x="4500561" y="3144736"/>
                  <a:ext cx="95797" cy="409614"/>
                </a:xfrm>
                <a:prstGeom prst="rect">
                  <a:avLst/>
                </a:prstGeom>
                <a:solidFill>
                  <a:schemeClr val="tx1">
                    <a:alpha val="21000"/>
                  </a:schemeClr>
                </a:solidFill>
                <a:ln>
                  <a:noFill/>
                </a:ln>
                <a:effectLst/>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1"/>
                    </a:solidFill>
                    <a:latin typeface="+mj-lt"/>
                  </a:endParaRPr>
                </a:p>
              </p:txBody>
            </p:sp>
            <p:sp>
              <p:nvSpPr>
                <p:cNvPr id="236" name="Rectangle 235"/>
                <p:cNvSpPr/>
                <p:nvPr/>
              </p:nvSpPr>
              <p:spPr>
                <a:xfrm>
                  <a:off x="4615580" y="3275609"/>
                  <a:ext cx="95797" cy="278741"/>
                </a:xfrm>
                <a:prstGeom prst="rect">
                  <a:avLst/>
                </a:prstGeom>
                <a:solidFill>
                  <a:schemeClr val="tx1">
                    <a:alpha val="21000"/>
                  </a:schemeClr>
                </a:solidFill>
                <a:ln>
                  <a:noFill/>
                </a:ln>
                <a:effectLst/>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1"/>
                    </a:solidFill>
                    <a:latin typeface="+mj-lt"/>
                  </a:endParaRPr>
                </a:p>
              </p:txBody>
            </p:sp>
            <p:sp>
              <p:nvSpPr>
                <p:cNvPr id="237" name="Rectangle 236"/>
                <p:cNvSpPr/>
                <p:nvPr/>
              </p:nvSpPr>
              <p:spPr>
                <a:xfrm>
                  <a:off x="4730598" y="3433979"/>
                  <a:ext cx="95797" cy="120370"/>
                </a:xfrm>
                <a:prstGeom prst="rect">
                  <a:avLst/>
                </a:prstGeom>
                <a:solidFill>
                  <a:schemeClr val="tx1">
                    <a:alpha val="21000"/>
                  </a:schemeClr>
                </a:solidFill>
                <a:ln>
                  <a:noFill/>
                </a:ln>
                <a:effectLst/>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1"/>
                    </a:solidFill>
                    <a:latin typeface="+mj-lt"/>
                  </a:endParaRPr>
                </a:p>
              </p:txBody>
            </p:sp>
          </p:grpSp>
        </p:grpSp>
        <p:grpSp>
          <p:nvGrpSpPr>
            <p:cNvPr id="18" name="Group 17"/>
            <p:cNvGrpSpPr/>
            <p:nvPr/>
          </p:nvGrpSpPr>
          <p:grpSpPr>
            <a:xfrm>
              <a:off x="5095347" y="3137624"/>
              <a:ext cx="1617709" cy="636310"/>
              <a:chOff x="2818675" y="2804788"/>
              <a:chExt cx="1983787" cy="780303"/>
            </a:xfrm>
          </p:grpSpPr>
          <p:sp>
            <p:nvSpPr>
              <p:cNvPr id="169" name="Freeform 8"/>
              <p:cNvSpPr>
                <a:spLocks/>
              </p:cNvSpPr>
              <p:nvPr/>
            </p:nvSpPr>
            <p:spPr bwMode="auto">
              <a:xfrm>
                <a:off x="2818675" y="2804788"/>
                <a:ext cx="1983787" cy="780303"/>
              </a:xfrm>
              <a:prstGeom prst="rect">
                <a:avLst/>
              </a:prstGeom>
              <a:solidFill>
                <a:schemeClr val="accent5">
                  <a:lumMod val="75000"/>
                  <a:alpha val="20000"/>
                </a:schemeClr>
              </a:solidFill>
              <a:ln w="19050" cap="flat" cmpd="sng" algn="ctr">
                <a:noFill/>
                <a:prstDash val="solid"/>
                <a:round/>
                <a:headEnd type="none" w="med" len="med"/>
                <a:tailEnd type="none" w="med" len="med"/>
              </a:ln>
              <a:effectLst/>
              <a:sp3d extrusionH="50800" prstMaterial="matte">
                <a:contourClr>
                  <a:schemeClr val="accent4"/>
                </a:contourClr>
              </a:sp3d>
            </p:spPr>
            <p:txBody>
              <a:bodyPr vert="horz" wrap="square" lIns="108000" tIns="45720" rIns="36000" bIns="45720" numCol="1" rtlCol="0" anchor="ctr" anchorCtr="0" compatLnSpc="1">
                <a:prstTxWarp prst="textNoShape">
                  <a:avLst/>
                </a:prstTxWarp>
              </a:bodyPr>
              <a:lstStyle/>
              <a:p>
                <a:r>
                  <a:rPr lang="en-GB" sz="1400" dirty="0">
                    <a:solidFill>
                      <a:schemeClr val="accent1"/>
                    </a:solidFill>
                    <a:latin typeface="+mj-lt"/>
                    <a:ea typeface="ＭＳ Ｐゴシック" charset="-128"/>
                    <a:cs typeface="ＭＳ Ｐゴシック"/>
                  </a:rPr>
                  <a:t>Landmarks</a:t>
                </a:r>
              </a:p>
            </p:txBody>
          </p:sp>
          <p:sp>
            <p:nvSpPr>
              <p:cNvPr id="144" name="Pentagon 143"/>
              <p:cNvSpPr/>
              <p:nvPr/>
            </p:nvSpPr>
            <p:spPr>
              <a:xfrm rot="16200000">
                <a:off x="4246963" y="2977354"/>
                <a:ext cx="488889" cy="435169"/>
              </a:xfrm>
              <a:custGeom>
                <a:avLst/>
                <a:gdLst/>
                <a:ahLst/>
                <a:cxnLst/>
                <a:rect l="l" t="t" r="r" b="b"/>
                <a:pathLst>
                  <a:path w="838944" h="746760">
                    <a:moveTo>
                      <a:pt x="346921" y="543228"/>
                    </a:moveTo>
                    <a:lnTo>
                      <a:pt x="272906" y="469213"/>
                    </a:lnTo>
                    <a:lnTo>
                      <a:pt x="126517" y="469213"/>
                    </a:lnTo>
                    <a:lnTo>
                      <a:pt x="126517" y="617243"/>
                    </a:lnTo>
                    <a:lnTo>
                      <a:pt x="272906" y="617243"/>
                    </a:lnTo>
                    <a:close/>
                    <a:moveTo>
                      <a:pt x="346921" y="203530"/>
                    </a:moveTo>
                    <a:lnTo>
                      <a:pt x="272906" y="129515"/>
                    </a:lnTo>
                    <a:lnTo>
                      <a:pt x="126517" y="129515"/>
                    </a:lnTo>
                    <a:lnTo>
                      <a:pt x="126517" y="277545"/>
                    </a:lnTo>
                    <a:lnTo>
                      <a:pt x="272906" y="277545"/>
                    </a:lnTo>
                    <a:close/>
                    <a:moveTo>
                      <a:pt x="838944" y="373380"/>
                    </a:moveTo>
                    <a:lnTo>
                      <a:pt x="764930" y="447394"/>
                    </a:lnTo>
                    <a:lnTo>
                      <a:pt x="519104" y="447394"/>
                    </a:lnTo>
                    <a:lnTo>
                      <a:pt x="465099" y="517384"/>
                    </a:lnTo>
                    <a:lnTo>
                      <a:pt x="527054" y="517384"/>
                    </a:lnTo>
                    <a:lnTo>
                      <a:pt x="601068" y="591398"/>
                    </a:lnTo>
                    <a:lnTo>
                      <a:pt x="527054" y="665412"/>
                    </a:lnTo>
                    <a:lnTo>
                      <a:pt x="350878" y="665412"/>
                    </a:lnTo>
                    <a:lnTo>
                      <a:pt x="288108" y="746760"/>
                    </a:lnTo>
                    <a:lnTo>
                      <a:pt x="0" y="746760"/>
                    </a:lnTo>
                    <a:lnTo>
                      <a:pt x="0" y="0"/>
                    </a:lnTo>
                    <a:lnTo>
                      <a:pt x="288108" y="0"/>
                    </a:lnTo>
                    <a:lnTo>
                      <a:pt x="350877" y="81347"/>
                    </a:lnTo>
                    <a:lnTo>
                      <a:pt x="518554" y="81347"/>
                    </a:lnTo>
                    <a:lnTo>
                      <a:pt x="592568" y="155361"/>
                    </a:lnTo>
                    <a:lnTo>
                      <a:pt x="518554" y="229375"/>
                    </a:lnTo>
                    <a:lnTo>
                      <a:pt x="465098" y="229375"/>
                    </a:lnTo>
                    <a:lnTo>
                      <a:pt x="519104" y="299366"/>
                    </a:lnTo>
                    <a:lnTo>
                      <a:pt x="764930" y="299366"/>
                    </a:lnTo>
                    <a:close/>
                  </a:path>
                </a:pathLst>
              </a:custGeom>
              <a:solidFill>
                <a:schemeClr val="tx1">
                  <a:alpha val="21000"/>
                </a:schemeClr>
              </a:solidFill>
              <a:ln>
                <a:noFill/>
              </a:ln>
              <a:effectLst/>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1"/>
                  </a:solidFill>
                  <a:latin typeface="+mj-lt"/>
                </a:endParaRPr>
              </a:p>
            </p:txBody>
          </p:sp>
        </p:grpSp>
        <p:grpSp>
          <p:nvGrpSpPr>
            <p:cNvPr id="19" name="Group 18"/>
            <p:cNvGrpSpPr/>
            <p:nvPr/>
          </p:nvGrpSpPr>
          <p:grpSpPr>
            <a:xfrm>
              <a:off x="6749418" y="3822019"/>
              <a:ext cx="1617709" cy="636310"/>
              <a:chOff x="4979877" y="3585102"/>
              <a:chExt cx="1983787" cy="780303"/>
            </a:xfrm>
          </p:grpSpPr>
          <p:sp>
            <p:nvSpPr>
              <p:cNvPr id="102" name="Freeform 8"/>
              <p:cNvSpPr>
                <a:spLocks/>
              </p:cNvSpPr>
              <p:nvPr/>
            </p:nvSpPr>
            <p:spPr bwMode="auto">
              <a:xfrm>
                <a:off x="4979877" y="3585102"/>
                <a:ext cx="1983787" cy="780303"/>
              </a:xfrm>
              <a:prstGeom prst="rect">
                <a:avLst/>
              </a:prstGeom>
              <a:solidFill>
                <a:schemeClr val="accent5">
                  <a:lumMod val="75000"/>
                  <a:alpha val="20000"/>
                </a:schemeClr>
              </a:solidFill>
              <a:ln w="19050" cap="flat" cmpd="sng" algn="ctr">
                <a:noFill/>
                <a:prstDash val="solid"/>
                <a:round/>
                <a:headEnd type="none" w="med" len="med"/>
                <a:tailEnd type="none" w="med" len="med"/>
              </a:ln>
              <a:effectLst/>
              <a:sp3d extrusionH="50800" prstMaterial="matte">
                <a:contourClr>
                  <a:schemeClr val="accent4"/>
                </a:contourClr>
              </a:sp3d>
            </p:spPr>
            <p:txBody>
              <a:bodyPr vert="horz" wrap="square" lIns="108000" tIns="45720" rIns="36000" bIns="45720" numCol="1" rtlCol="0" anchor="ctr" anchorCtr="0" compatLnSpc="1">
                <a:prstTxWarp prst="textNoShape">
                  <a:avLst/>
                </a:prstTxWarp>
              </a:bodyPr>
              <a:lstStyle/>
              <a:p>
                <a:r>
                  <a:rPr lang="en-GB" sz="1400" dirty="0">
                    <a:solidFill>
                      <a:schemeClr val="accent1"/>
                    </a:solidFill>
                    <a:latin typeface="+mj-lt"/>
                    <a:ea typeface="ＭＳ Ｐゴシック" charset="-128"/>
                    <a:cs typeface="ＭＳ Ｐゴシック"/>
                  </a:rPr>
                  <a:t>Stop</a:t>
                </a:r>
                <a:br>
                  <a:rPr lang="en-GB" sz="1400" dirty="0">
                    <a:solidFill>
                      <a:schemeClr val="accent1"/>
                    </a:solidFill>
                    <a:latin typeface="+mj-lt"/>
                    <a:ea typeface="ＭＳ Ｐゴシック" charset="-128"/>
                    <a:cs typeface="ＭＳ Ｐゴシック"/>
                  </a:rPr>
                </a:br>
                <a:r>
                  <a:rPr lang="en-GB" sz="1400" dirty="0">
                    <a:solidFill>
                      <a:schemeClr val="accent1"/>
                    </a:solidFill>
                    <a:latin typeface="+mj-lt"/>
                    <a:ea typeface="ＭＳ Ｐゴシック" charset="-128"/>
                    <a:cs typeface="ＭＳ Ｐゴシック"/>
                  </a:rPr>
                  <a:t>detail</a:t>
                </a:r>
              </a:p>
            </p:txBody>
          </p:sp>
          <p:sp>
            <p:nvSpPr>
              <p:cNvPr id="246" name="Freeform 17"/>
              <p:cNvSpPr>
                <a:spLocks/>
              </p:cNvSpPr>
              <p:nvPr/>
            </p:nvSpPr>
            <p:spPr bwMode="auto">
              <a:xfrm>
                <a:off x="6185542" y="3723503"/>
                <a:ext cx="511137" cy="511134"/>
              </a:xfrm>
              <a:custGeom>
                <a:avLst/>
                <a:gdLst/>
                <a:ahLst/>
                <a:cxnLst/>
                <a:rect l="l" t="t" r="r" b="b"/>
                <a:pathLst>
                  <a:path w="590550" h="590550">
                    <a:moveTo>
                      <a:pt x="61377" y="331004"/>
                    </a:moveTo>
                    <a:cubicBezTo>
                      <a:pt x="77757" y="445292"/>
                      <a:pt x="176299" y="532775"/>
                      <a:pt x="295275" y="532775"/>
                    </a:cubicBezTo>
                    <a:cubicBezTo>
                      <a:pt x="414251" y="532775"/>
                      <a:pt x="512794" y="445292"/>
                      <a:pt x="529173" y="331004"/>
                    </a:cubicBezTo>
                    <a:close/>
                    <a:moveTo>
                      <a:pt x="295275" y="57775"/>
                    </a:moveTo>
                    <a:cubicBezTo>
                      <a:pt x="176299" y="57775"/>
                      <a:pt x="77757" y="145259"/>
                      <a:pt x="61377" y="259546"/>
                    </a:cubicBezTo>
                    <a:lnTo>
                      <a:pt x="529173" y="259546"/>
                    </a:lnTo>
                    <a:cubicBezTo>
                      <a:pt x="512794" y="145259"/>
                      <a:pt x="414251" y="57775"/>
                      <a:pt x="295275" y="57775"/>
                    </a:cubicBezTo>
                    <a:close/>
                    <a:moveTo>
                      <a:pt x="295275" y="0"/>
                    </a:moveTo>
                    <a:cubicBezTo>
                      <a:pt x="458351" y="0"/>
                      <a:pt x="590550" y="132199"/>
                      <a:pt x="590550" y="295275"/>
                    </a:cubicBezTo>
                    <a:cubicBezTo>
                      <a:pt x="590550" y="458351"/>
                      <a:pt x="458351" y="590550"/>
                      <a:pt x="295275" y="590550"/>
                    </a:cubicBezTo>
                    <a:cubicBezTo>
                      <a:pt x="132199" y="590550"/>
                      <a:pt x="0" y="458351"/>
                      <a:pt x="0" y="295275"/>
                    </a:cubicBezTo>
                    <a:cubicBezTo>
                      <a:pt x="0" y="132199"/>
                      <a:pt x="132199" y="0"/>
                      <a:pt x="295275" y="0"/>
                    </a:cubicBezTo>
                    <a:close/>
                  </a:path>
                </a:pathLst>
              </a:custGeom>
              <a:solidFill>
                <a:schemeClr val="tx1">
                  <a:alpha val="21000"/>
                </a:schemeClr>
              </a:solidFill>
              <a:ln w="10"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GB" sz="1400" dirty="0">
                  <a:solidFill>
                    <a:schemeClr val="accent1"/>
                  </a:solidFill>
                  <a:latin typeface="+mj-lt"/>
                </a:endParaRPr>
              </a:p>
            </p:txBody>
          </p:sp>
        </p:grpSp>
        <p:grpSp>
          <p:nvGrpSpPr>
            <p:cNvPr id="35" name="Group 34"/>
            <p:cNvGrpSpPr/>
            <p:nvPr/>
          </p:nvGrpSpPr>
          <p:grpSpPr>
            <a:xfrm>
              <a:off x="6749418" y="4513562"/>
              <a:ext cx="1617709" cy="636310"/>
              <a:chOff x="6982009" y="4582957"/>
              <a:chExt cx="1617709" cy="636310"/>
            </a:xfrm>
          </p:grpSpPr>
          <p:sp>
            <p:nvSpPr>
              <p:cNvPr id="105" name="Freeform 8"/>
              <p:cNvSpPr>
                <a:spLocks/>
              </p:cNvSpPr>
              <p:nvPr/>
            </p:nvSpPr>
            <p:spPr bwMode="auto">
              <a:xfrm>
                <a:off x="6982009" y="4582957"/>
                <a:ext cx="1617709" cy="636310"/>
              </a:xfrm>
              <a:prstGeom prst="rect">
                <a:avLst/>
              </a:prstGeom>
              <a:solidFill>
                <a:schemeClr val="accent5">
                  <a:lumMod val="75000"/>
                  <a:alpha val="20000"/>
                </a:schemeClr>
              </a:solidFill>
              <a:ln w="19050" cap="flat" cmpd="sng" algn="ctr">
                <a:noFill/>
                <a:prstDash val="solid"/>
                <a:round/>
                <a:headEnd type="none" w="med" len="med"/>
                <a:tailEnd type="none" w="med" len="med"/>
              </a:ln>
              <a:effectLst/>
              <a:sp3d extrusionH="50800" prstMaterial="matte">
                <a:contourClr>
                  <a:schemeClr val="accent4"/>
                </a:contourClr>
              </a:sp3d>
            </p:spPr>
            <p:txBody>
              <a:bodyPr vert="horz" wrap="square" lIns="108000" tIns="45720" rIns="36000" bIns="45720" numCol="1" rtlCol="0" anchor="ctr" anchorCtr="0" compatLnSpc="1">
                <a:prstTxWarp prst="textNoShape">
                  <a:avLst/>
                </a:prstTxWarp>
              </a:bodyPr>
              <a:lstStyle/>
              <a:p>
                <a:r>
                  <a:rPr lang="en-GB" sz="1400" dirty="0">
                    <a:solidFill>
                      <a:schemeClr val="accent1"/>
                    </a:solidFill>
                    <a:latin typeface="+mj-lt"/>
                    <a:ea typeface="ＭＳ Ｐゴシック" charset="-128"/>
                    <a:cs typeface="ＭＳ Ｐゴシック"/>
                  </a:rPr>
                  <a:t>Idle</a:t>
                </a:r>
                <a:br>
                  <a:rPr lang="en-GB" sz="1400" dirty="0">
                    <a:solidFill>
                      <a:schemeClr val="accent1"/>
                    </a:solidFill>
                    <a:latin typeface="+mj-lt"/>
                    <a:ea typeface="ＭＳ Ｐゴシック" charset="-128"/>
                    <a:cs typeface="ＭＳ Ｐゴシック"/>
                  </a:rPr>
                </a:br>
                <a:r>
                  <a:rPr lang="en-GB" sz="1400" dirty="0">
                    <a:solidFill>
                      <a:schemeClr val="accent1"/>
                    </a:solidFill>
                    <a:latin typeface="+mj-lt"/>
                    <a:ea typeface="ＭＳ Ｐゴシック" charset="-128"/>
                    <a:cs typeface="ＭＳ Ｐゴシック"/>
                  </a:rPr>
                  <a:t>time</a:t>
                </a:r>
              </a:p>
            </p:txBody>
          </p:sp>
          <p:grpSp>
            <p:nvGrpSpPr>
              <p:cNvPr id="24" name="Group 23"/>
              <p:cNvGrpSpPr/>
              <p:nvPr/>
            </p:nvGrpSpPr>
            <p:grpSpPr>
              <a:xfrm>
                <a:off x="7963299" y="4669251"/>
                <a:ext cx="418702" cy="463722"/>
                <a:chOff x="1173246" y="6657975"/>
                <a:chExt cx="1296822" cy="1436265"/>
              </a:xfrm>
            </p:grpSpPr>
            <p:sp>
              <p:nvSpPr>
                <p:cNvPr id="250" name="Oval 249"/>
                <p:cNvSpPr/>
                <p:nvPr/>
              </p:nvSpPr>
              <p:spPr>
                <a:xfrm>
                  <a:off x="1173246" y="6657975"/>
                  <a:ext cx="1296822" cy="1436265"/>
                </a:xfrm>
                <a:custGeom>
                  <a:avLst/>
                  <a:gdLst/>
                  <a:ahLst/>
                  <a:cxnLst/>
                  <a:rect l="l" t="t" r="r" b="b"/>
                  <a:pathLst>
                    <a:path w="1296822" h="1436265">
                      <a:moveTo>
                        <a:pt x="648412" y="249232"/>
                      </a:moveTo>
                      <a:cubicBezTo>
                        <a:pt x="350939" y="249232"/>
                        <a:pt x="109789" y="490382"/>
                        <a:pt x="109789" y="787855"/>
                      </a:cubicBezTo>
                      <a:cubicBezTo>
                        <a:pt x="109789" y="1085328"/>
                        <a:pt x="350939" y="1326478"/>
                        <a:pt x="648412" y="1326478"/>
                      </a:cubicBezTo>
                      <a:cubicBezTo>
                        <a:pt x="945885" y="1326478"/>
                        <a:pt x="1187035" y="1085328"/>
                        <a:pt x="1187035" y="787855"/>
                      </a:cubicBezTo>
                      <a:cubicBezTo>
                        <a:pt x="1187035" y="490382"/>
                        <a:pt x="945885" y="249232"/>
                        <a:pt x="648412" y="249232"/>
                      </a:cubicBezTo>
                      <a:close/>
                      <a:moveTo>
                        <a:pt x="648411" y="139443"/>
                      </a:moveTo>
                      <a:cubicBezTo>
                        <a:pt x="1006519" y="139443"/>
                        <a:pt x="1296822" y="429746"/>
                        <a:pt x="1296822" y="787854"/>
                      </a:cubicBezTo>
                      <a:cubicBezTo>
                        <a:pt x="1296822" y="1145962"/>
                        <a:pt x="1006519" y="1436265"/>
                        <a:pt x="648411" y="1436265"/>
                      </a:cubicBezTo>
                      <a:cubicBezTo>
                        <a:pt x="290303" y="1436265"/>
                        <a:pt x="0" y="1145962"/>
                        <a:pt x="0" y="787854"/>
                      </a:cubicBezTo>
                      <a:cubicBezTo>
                        <a:pt x="0" y="429746"/>
                        <a:pt x="290303" y="139443"/>
                        <a:pt x="648411" y="139443"/>
                      </a:cubicBezTo>
                      <a:close/>
                      <a:moveTo>
                        <a:pt x="648411" y="0"/>
                      </a:moveTo>
                      <a:cubicBezTo>
                        <a:pt x="715928" y="0"/>
                        <a:pt x="770661" y="24577"/>
                        <a:pt x="770661" y="54894"/>
                      </a:cubicBezTo>
                      <a:cubicBezTo>
                        <a:pt x="770661" y="85211"/>
                        <a:pt x="715928" y="109788"/>
                        <a:pt x="648411" y="109788"/>
                      </a:cubicBezTo>
                      <a:cubicBezTo>
                        <a:pt x="580894" y="109788"/>
                        <a:pt x="526161" y="85211"/>
                        <a:pt x="526161" y="54894"/>
                      </a:cubicBezTo>
                      <a:cubicBezTo>
                        <a:pt x="526161" y="24577"/>
                        <a:pt x="580894" y="0"/>
                        <a:pt x="648411" y="0"/>
                      </a:cubicBezTo>
                      <a:close/>
                    </a:path>
                  </a:pathLst>
                </a:custGeom>
                <a:solidFill>
                  <a:schemeClr val="tx1">
                    <a:alpha val="21000"/>
                  </a:schemeClr>
                </a:solidFill>
                <a:ln w="6350">
                  <a:noFill/>
                </a:ln>
                <a:effectLst/>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1"/>
                    </a:solidFill>
                    <a:latin typeface="+mj-lt"/>
                  </a:endParaRPr>
                </a:p>
              </p:txBody>
            </p:sp>
            <p:grpSp>
              <p:nvGrpSpPr>
                <p:cNvPr id="21" name="Group 20"/>
                <p:cNvGrpSpPr/>
                <p:nvPr/>
              </p:nvGrpSpPr>
              <p:grpSpPr>
                <a:xfrm>
                  <a:off x="1281538" y="6904677"/>
                  <a:ext cx="1080238" cy="1080238"/>
                  <a:chOff x="5761799" y="6246920"/>
                  <a:chExt cx="1671703" cy="1671703"/>
                </a:xfrm>
              </p:grpSpPr>
              <p:grpSp>
                <p:nvGrpSpPr>
                  <p:cNvPr id="309" name="Group 308"/>
                  <p:cNvGrpSpPr/>
                  <p:nvPr/>
                </p:nvGrpSpPr>
                <p:grpSpPr>
                  <a:xfrm>
                    <a:off x="5761799" y="6246920"/>
                    <a:ext cx="1671703" cy="1671703"/>
                    <a:chOff x="9638069" y="1562098"/>
                    <a:chExt cx="1671703" cy="1671703"/>
                  </a:xfrm>
                </p:grpSpPr>
                <p:grpSp>
                  <p:nvGrpSpPr>
                    <p:cNvPr id="311" name="Group 310"/>
                    <p:cNvGrpSpPr/>
                    <p:nvPr/>
                  </p:nvGrpSpPr>
                  <p:grpSpPr>
                    <a:xfrm>
                      <a:off x="10473921" y="1562098"/>
                      <a:ext cx="0" cy="1671703"/>
                      <a:chOff x="10473921" y="1583143"/>
                      <a:chExt cx="0" cy="1671703"/>
                    </a:xfrm>
                  </p:grpSpPr>
                  <p:cxnSp>
                    <p:nvCxnSpPr>
                      <p:cNvPr id="327" name="Straight Connector 326"/>
                      <p:cNvCxnSpPr/>
                      <p:nvPr/>
                    </p:nvCxnSpPr>
                    <p:spPr>
                      <a:xfrm>
                        <a:off x="10473921" y="3074846"/>
                        <a:ext cx="0" cy="18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28" name="Straight Connector 327"/>
                      <p:cNvCxnSpPr/>
                      <p:nvPr/>
                    </p:nvCxnSpPr>
                    <p:spPr>
                      <a:xfrm>
                        <a:off x="10473921" y="1583143"/>
                        <a:ext cx="0" cy="18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grpSp>
                <p:grpSp>
                  <p:nvGrpSpPr>
                    <p:cNvPr id="312" name="Group 311"/>
                    <p:cNvGrpSpPr/>
                    <p:nvPr/>
                  </p:nvGrpSpPr>
                  <p:grpSpPr>
                    <a:xfrm rot="5400000">
                      <a:off x="10473921" y="1562098"/>
                      <a:ext cx="0" cy="1671703"/>
                      <a:chOff x="10473921" y="1583143"/>
                      <a:chExt cx="0" cy="1671703"/>
                    </a:xfrm>
                  </p:grpSpPr>
                  <p:cxnSp>
                    <p:nvCxnSpPr>
                      <p:cNvPr id="325" name="Straight Connector 324"/>
                      <p:cNvCxnSpPr/>
                      <p:nvPr/>
                    </p:nvCxnSpPr>
                    <p:spPr>
                      <a:xfrm>
                        <a:off x="10473921" y="3074846"/>
                        <a:ext cx="0" cy="18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26" name="Straight Connector 325"/>
                      <p:cNvCxnSpPr/>
                      <p:nvPr/>
                    </p:nvCxnSpPr>
                    <p:spPr>
                      <a:xfrm>
                        <a:off x="10473921" y="1583143"/>
                        <a:ext cx="0" cy="18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grpSp>
                <p:grpSp>
                  <p:nvGrpSpPr>
                    <p:cNvPr id="313" name="Group 312"/>
                    <p:cNvGrpSpPr/>
                    <p:nvPr/>
                  </p:nvGrpSpPr>
                  <p:grpSpPr>
                    <a:xfrm rot="1800000">
                      <a:off x="10473921" y="1562098"/>
                      <a:ext cx="0" cy="1671703"/>
                      <a:chOff x="10473921" y="1583143"/>
                      <a:chExt cx="0" cy="1671703"/>
                    </a:xfrm>
                  </p:grpSpPr>
                  <p:cxnSp>
                    <p:nvCxnSpPr>
                      <p:cNvPr id="323" name="Straight Connector 322"/>
                      <p:cNvCxnSpPr/>
                      <p:nvPr/>
                    </p:nvCxnSpPr>
                    <p:spPr>
                      <a:xfrm>
                        <a:off x="10473921" y="3074846"/>
                        <a:ext cx="0" cy="18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24" name="Straight Connector 323"/>
                      <p:cNvCxnSpPr/>
                      <p:nvPr/>
                    </p:nvCxnSpPr>
                    <p:spPr>
                      <a:xfrm>
                        <a:off x="10473921" y="1583143"/>
                        <a:ext cx="0" cy="18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grpSp>
                <p:grpSp>
                  <p:nvGrpSpPr>
                    <p:cNvPr id="314" name="Group 313"/>
                    <p:cNvGrpSpPr/>
                    <p:nvPr/>
                  </p:nvGrpSpPr>
                  <p:grpSpPr>
                    <a:xfrm rot="3600000">
                      <a:off x="10473921" y="1562098"/>
                      <a:ext cx="0" cy="1671703"/>
                      <a:chOff x="10473921" y="1583143"/>
                      <a:chExt cx="0" cy="1671703"/>
                    </a:xfrm>
                  </p:grpSpPr>
                  <p:cxnSp>
                    <p:nvCxnSpPr>
                      <p:cNvPr id="321" name="Straight Connector 320"/>
                      <p:cNvCxnSpPr/>
                      <p:nvPr/>
                    </p:nvCxnSpPr>
                    <p:spPr>
                      <a:xfrm>
                        <a:off x="10473921" y="3074846"/>
                        <a:ext cx="0" cy="18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22" name="Straight Connector 321"/>
                      <p:cNvCxnSpPr/>
                      <p:nvPr/>
                    </p:nvCxnSpPr>
                    <p:spPr>
                      <a:xfrm>
                        <a:off x="10473921" y="1583143"/>
                        <a:ext cx="0" cy="18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grpSp>
                <p:grpSp>
                  <p:nvGrpSpPr>
                    <p:cNvPr id="315" name="Group 314"/>
                    <p:cNvGrpSpPr/>
                    <p:nvPr/>
                  </p:nvGrpSpPr>
                  <p:grpSpPr>
                    <a:xfrm rot="7200000">
                      <a:off x="10473921" y="1562098"/>
                      <a:ext cx="0" cy="1671703"/>
                      <a:chOff x="10473921" y="1583143"/>
                      <a:chExt cx="0" cy="1671703"/>
                    </a:xfrm>
                  </p:grpSpPr>
                  <p:cxnSp>
                    <p:nvCxnSpPr>
                      <p:cNvPr id="319" name="Straight Connector 318"/>
                      <p:cNvCxnSpPr/>
                      <p:nvPr/>
                    </p:nvCxnSpPr>
                    <p:spPr>
                      <a:xfrm>
                        <a:off x="10473921" y="3074846"/>
                        <a:ext cx="0" cy="18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20" name="Straight Connector 319"/>
                      <p:cNvCxnSpPr/>
                      <p:nvPr/>
                    </p:nvCxnSpPr>
                    <p:spPr>
                      <a:xfrm>
                        <a:off x="10473921" y="1583143"/>
                        <a:ext cx="0" cy="18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grpSp>
                <p:grpSp>
                  <p:nvGrpSpPr>
                    <p:cNvPr id="316" name="Group 315"/>
                    <p:cNvGrpSpPr/>
                    <p:nvPr/>
                  </p:nvGrpSpPr>
                  <p:grpSpPr>
                    <a:xfrm rot="9000000">
                      <a:off x="10473921" y="1562098"/>
                      <a:ext cx="0" cy="1671703"/>
                      <a:chOff x="10473921" y="1583143"/>
                      <a:chExt cx="0" cy="1671703"/>
                    </a:xfrm>
                  </p:grpSpPr>
                  <p:cxnSp>
                    <p:nvCxnSpPr>
                      <p:cNvPr id="317" name="Straight Connector 316"/>
                      <p:cNvCxnSpPr/>
                      <p:nvPr/>
                    </p:nvCxnSpPr>
                    <p:spPr>
                      <a:xfrm>
                        <a:off x="10473921" y="3074846"/>
                        <a:ext cx="0" cy="18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18" name="Straight Connector 317"/>
                      <p:cNvCxnSpPr/>
                      <p:nvPr/>
                    </p:nvCxnSpPr>
                    <p:spPr>
                      <a:xfrm>
                        <a:off x="10473921" y="1583143"/>
                        <a:ext cx="0" cy="18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grpSp>
              </p:grpSp>
              <p:grpSp>
                <p:nvGrpSpPr>
                  <p:cNvPr id="258" name="Group 257"/>
                  <p:cNvGrpSpPr/>
                  <p:nvPr/>
                </p:nvGrpSpPr>
                <p:grpSpPr>
                  <a:xfrm>
                    <a:off x="5766132" y="6251252"/>
                    <a:ext cx="1663038" cy="1663039"/>
                    <a:chOff x="10969578" y="353963"/>
                    <a:chExt cx="1663038" cy="1663039"/>
                  </a:xfrm>
                </p:grpSpPr>
                <p:cxnSp>
                  <p:nvCxnSpPr>
                    <p:cNvPr id="259" name="Straight Connector 258"/>
                    <p:cNvCxnSpPr/>
                    <p:nvPr/>
                  </p:nvCxnSpPr>
                  <p:spPr>
                    <a:xfrm rot="360000">
                      <a:off x="11718431" y="1927002"/>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60" name="Straight Connector 259"/>
                    <p:cNvCxnSpPr/>
                    <p:nvPr/>
                  </p:nvCxnSpPr>
                  <p:spPr>
                    <a:xfrm rot="360000">
                      <a:off x="11883763" y="353963"/>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61" name="Straight Connector 260"/>
                    <p:cNvCxnSpPr/>
                    <p:nvPr/>
                  </p:nvCxnSpPr>
                  <p:spPr>
                    <a:xfrm rot="2160000">
                      <a:off x="11336246" y="1780295"/>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62" name="Straight Connector 261"/>
                    <p:cNvCxnSpPr/>
                    <p:nvPr/>
                  </p:nvCxnSpPr>
                  <p:spPr>
                    <a:xfrm rot="2160000">
                      <a:off x="12265948" y="500670"/>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63" name="Straight Connector 262"/>
                    <p:cNvCxnSpPr/>
                    <p:nvPr/>
                  </p:nvCxnSpPr>
                  <p:spPr>
                    <a:xfrm rot="5760000">
                      <a:off x="11014578" y="1057816"/>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64" name="Straight Connector 263"/>
                    <p:cNvCxnSpPr/>
                    <p:nvPr/>
                  </p:nvCxnSpPr>
                  <p:spPr>
                    <a:xfrm rot="5760000">
                      <a:off x="12587616" y="1223149"/>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65" name="Straight Connector 264"/>
                    <p:cNvCxnSpPr/>
                    <p:nvPr/>
                  </p:nvCxnSpPr>
                  <p:spPr>
                    <a:xfrm rot="3960000">
                      <a:off x="11078618" y="1462151"/>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66" name="Straight Connector 265"/>
                    <p:cNvCxnSpPr/>
                    <p:nvPr/>
                  </p:nvCxnSpPr>
                  <p:spPr>
                    <a:xfrm rot="3960000">
                      <a:off x="12523576" y="818814"/>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67" name="Straight Connector 266"/>
                    <p:cNvCxnSpPr/>
                    <p:nvPr/>
                  </p:nvCxnSpPr>
                  <p:spPr>
                    <a:xfrm rot="7560000">
                      <a:off x="11161285" y="675632"/>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68" name="Straight Connector 267"/>
                    <p:cNvCxnSpPr/>
                    <p:nvPr/>
                  </p:nvCxnSpPr>
                  <p:spPr>
                    <a:xfrm rot="7560000">
                      <a:off x="12440909" y="1605333"/>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69" name="Straight Connector 268"/>
                    <p:cNvCxnSpPr/>
                    <p:nvPr/>
                  </p:nvCxnSpPr>
                  <p:spPr>
                    <a:xfrm rot="9360000">
                      <a:off x="11479429" y="418004"/>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70" name="Straight Connector 269"/>
                    <p:cNvCxnSpPr/>
                    <p:nvPr/>
                  </p:nvCxnSpPr>
                  <p:spPr>
                    <a:xfrm rot="9360000">
                      <a:off x="12122765" y="1862961"/>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71" name="Straight Connector 270"/>
                    <p:cNvCxnSpPr/>
                    <p:nvPr/>
                  </p:nvCxnSpPr>
                  <p:spPr>
                    <a:xfrm rot="720000">
                      <a:off x="11636670" y="1914052"/>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72" name="Straight Connector 271"/>
                    <p:cNvCxnSpPr/>
                    <p:nvPr/>
                  </p:nvCxnSpPr>
                  <p:spPr>
                    <a:xfrm rot="720000">
                      <a:off x="11965524" y="366913"/>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73" name="Straight Connector 272"/>
                    <p:cNvCxnSpPr/>
                    <p:nvPr/>
                  </p:nvCxnSpPr>
                  <p:spPr>
                    <a:xfrm rot="2520000">
                      <a:off x="11271914" y="1728200"/>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74" name="Straight Connector 273"/>
                    <p:cNvCxnSpPr/>
                    <p:nvPr/>
                  </p:nvCxnSpPr>
                  <p:spPr>
                    <a:xfrm rot="2520000">
                      <a:off x="12330280" y="552765"/>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75" name="Straight Connector 274"/>
                    <p:cNvCxnSpPr/>
                    <p:nvPr/>
                  </p:nvCxnSpPr>
                  <p:spPr>
                    <a:xfrm rot="6120000">
                      <a:off x="11027528" y="976055"/>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76" name="Straight Connector 275"/>
                    <p:cNvCxnSpPr/>
                    <p:nvPr/>
                  </p:nvCxnSpPr>
                  <p:spPr>
                    <a:xfrm rot="6120000">
                      <a:off x="12574666" y="1304910"/>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77" name="Straight Connector 276"/>
                    <p:cNvCxnSpPr/>
                    <p:nvPr/>
                  </p:nvCxnSpPr>
                  <p:spPr>
                    <a:xfrm rot="4320000">
                      <a:off x="11048953" y="1384869"/>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78" name="Straight Connector 277"/>
                    <p:cNvCxnSpPr/>
                    <p:nvPr/>
                  </p:nvCxnSpPr>
                  <p:spPr>
                    <a:xfrm rot="4320000">
                      <a:off x="12553241" y="896096"/>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79" name="Straight Connector 278"/>
                    <p:cNvCxnSpPr/>
                    <p:nvPr/>
                  </p:nvCxnSpPr>
                  <p:spPr>
                    <a:xfrm rot="7920000">
                      <a:off x="11213380" y="611300"/>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80" name="Straight Connector 279"/>
                    <p:cNvCxnSpPr/>
                    <p:nvPr/>
                  </p:nvCxnSpPr>
                  <p:spPr>
                    <a:xfrm rot="7920000">
                      <a:off x="12388814" y="1669665"/>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81" name="Straight Connector 280"/>
                    <p:cNvCxnSpPr/>
                    <p:nvPr/>
                  </p:nvCxnSpPr>
                  <p:spPr>
                    <a:xfrm rot="9720000">
                      <a:off x="11556710" y="388338"/>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82" name="Straight Connector 281"/>
                    <p:cNvCxnSpPr/>
                    <p:nvPr/>
                  </p:nvCxnSpPr>
                  <p:spPr>
                    <a:xfrm rot="9720000">
                      <a:off x="12045484" y="1892627"/>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83" name="Straight Connector 282"/>
                    <p:cNvCxnSpPr/>
                    <p:nvPr/>
                  </p:nvCxnSpPr>
                  <p:spPr>
                    <a:xfrm rot="1080000">
                      <a:off x="11556710" y="1892627"/>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84" name="Straight Connector 283"/>
                    <p:cNvCxnSpPr/>
                    <p:nvPr/>
                  </p:nvCxnSpPr>
                  <p:spPr>
                    <a:xfrm rot="1080000">
                      <a:off x="12045484" y="388338"/>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85" name="Straight Connector 284"/>
                    <p:cNvCxnSpPr/>
                    <p:nvPr/>
                  </p:nvCxnSpPr>
                  <p:spPr>
                    <a:xfrm rot="2880000">
                      <a:off x="11213380" y="1669665"/>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86" name="Straight Connector 285"/>
                    <p:cNvCxnSpPr/>
                    <p:nvPr/>
                  </p:nvCxnSpPr>
                  <p:spPr>
                    <a:xfrm rot="2880000">
                      <a:off x="12388814" y="611300"/>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87" name="Straight Connector 286"/>
                    <p:cNvCxnSpPr/>
                    <p:nvPr/>
                  </p:nvCxnSpPr>
                  <p:spPr>
                    <a:xfrm rot="6480000">
                      <a:off x="11048953" y="896096"/>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88" name="Straight Connector 287"/>
                    <p:cNvCxnSpPr/>
                    <p:nvPr/>
                  </p:nvCxnSpPr>
                  <p:spPr>
                    <a:xfrm rot="6480000">
                      <a:off x="12553241" y="1384869"/>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89" name="Straight Connector 288"/>
                    <p:cNvCxnSpPr/>
                    <p:nvPr/>
                  </p:nvCxnSpPr>
                  <p:spPr>
                    <a:xfrm rot="4680000">
                      <a:off x="11027528" y="1304910"/>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90" name="Straight Connector 289"/>
                    <p:cNvCxnSpPr/>
                    <p:nvPr/>
                  </p:nvCxnSpPr>
                  <p:spPr>
                    <a:xfrm rot="4680000">
                      <a:off x="12574666" y="976055"/>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91" name="Straight Connector 290"/>
                    <p:cNvCxnSpPr/>
                    <p:nvPr/>
                  </p:nvCxnSpPr>
                  <p:spPr>
                    <a:xfrm rot="8280000">
                      <a:off x="11271914" y="552765"/>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92" name="Straight Connector 291"/>
                    <p:cNvCxnSpPr/>
                    <p:nvPr/>
                  </p:nvCxnSpPr>
                  <p:spPr>
                    <a:xfrm rot="8280000">
                      <a:off x="12330280" y="1728200"/>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93" name="Straight Connector 292"/>
                    <p:cNvCxnSpPr/>
                    <p:nvPr/>
                  </p:nvCxnSpPr>
                  <p:spPr>
                    <a:xfrm rot="10080000">
                      <a:off x="11636670" y="366913"/>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94" name="Straight Connector 293"/>
                    <p:cNvCxnSpPr/>
                    <p:nvPr/>
                  </p:nvCxnSpPr>
                  <p:spPr>
                    <a:xfrm rot="10080000">
                      <a:off x="11965524" y="1914052"/>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95" name="Straight Connector 294"/>
                    <p:cNvCxnSpPr/>
                    <p:nvPr/>
                  </p:nvCxnSpPr>
                  <p:spPr>
                    <a:xfrm rot="1440000">
                      <a:off x="11479429" y="1862961"/>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96" name="Straight Connector 295"/>
                    <p:cNvCxnSpPr/>
                    <p:nvPr/>
                  </p:nvCxnSpPr>
                  <p:spPr>
                    <a:xfrm rot="1440000">
                      <a:off x="12122765" y="418004"/>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97" name="Straight Connector 296"/>
                    <p:cNvCxnSpPr/>
                    <p:nvPr/>
                  </p:nvCxnSpPr>
                  <p:spPr>
                    <a:xfrm rot="3240000">
                      <a:off x="11161285" y="1605333"/>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98" name="Straight Connector 297"/>
                    <p:cNvCxnSpPr/>
                    <p:nvPr/>
                  </p:nvCxnSpPr>
                  <p:spPr>
                    <a:xfrm rot="3240000">
                      <a:off x="12440909" y="675632"/>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99" name="Straight Connector 298"/>
                    <p:cNvCxnSpPr/>
                    <p:nvPr/>
                  </p:nvCxnSpPr>
                  <p:spPr>
                    <a:xfrm rot="6840000">
                      <a:off x="11078618" y="818814"/>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00" name="Straight Connector 299"/>
                    <p:cNvCxnSpPr/>
                    <p:nvPr/>
                  </p:nvCxnSpPr>
                  <p:spPr>
                    <a:xfrm rot="6840000">
                      <a:off x="12523576" y="1462151"/>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01" name="Straight Connector 300"/>
                    <p:cNvCxnSpPr/>
                    <p:nvPr/>
                  </p:nvCxnSpPr>
                  <p:spPr>
                    <a:xfrm rot="5040000">
                      <a:off x="11014578" y="1223149"/>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02" name="Straight Connector 301"/>
                    <p:cNvCxnSpPr/>
                    <p:nvPr/>
                  </p:nvCxnSpPr>
                  <p:spPr>
                    <a:xfrm rot="5040000">
                      <a:off x="12587616" y="1057816"/>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03" name="Straight Connector 302"/>
                    <p:cNvCxnSpPr/>
                    <p:nvPr/>
                  </p:nvCxnSpPr>
                  <p:spPr>
                    <a:xfrm rot="8640000">
                      <a:off x="11336246" y="500670"/>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04" name="Straight Connector 303"/>
                    <p:cNvCxnSpPr/>
                    <p:nvPr/>
                  </p:nvCxnSpPr>
                  <p:spPr>
                    <a:xfrm rot="8640000">
                      <a:off x="12265948" y="1780295"/>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05" name="Straight Connector 304"/>
                    <p:cNvCxnSpPr/>
                    <p:nvPr/>
                  </p:nvCxnSpPr>
                  <p:spPr>
                    <a:xfrm rot="10440000">
                      <a:off x="11718431" y="353963"/>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06" name="Straight Connector 305"/>
                    <p:cNvCxnSpPr/>
                    <p:nvPr/>
                  </p:nvCxnSpPr>
                  <p:spPr>
                    <a:xfrm rot="10440000">
                      <a:off x="11883763" y="1927002"/>
                      <a:ext cx="0" cy="90000"/>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grpSp>
            </p:grpSp>
            <p:cxnSp>
              <p:nvCxnSpPr>
                <p:cNvPr id="330" name="Straight Connector 329"/>
                <p:cNvCxnSpPr/>
                <p:nvPr/>
              </p:nvCxnSpPr>
              <p:spPr>
                <a:xfrm flipV="1">
                  <a:off x="1820724" y="7102843"/>
                  <a:ext cx="301316" cy="341953"/>
                </a:xfrm>
                <a:prstGeom prst="line">
                  <a:avLst/>
                </a:prstGeom>
                <a:ln w="12700">
                  <a:solidFill>
                    <a:schemeClr val="tx2">
                      <a:lumMod val="75000"/>
                    </a:schemeClr>
                  </a:solidFill>
                  <a:headEnd type="oval" w="sm" len="sm"/>
                </a:ln>
                <a:effectLst/>
                <a:sp3d prstMaterial="matte"/>
              </p:spPr>
              <p:style>
                <a:lnRef idx="2">
                  <a:schemeClr val="accent1"/>
                </a:lnRef>
                <a:fillRef idx="0">
                  <a:schemeClr val="accent1"/>
                </a:fillRef>
                <a:effectRef idx="1">
                  <a:schemeClr val="accent1"/>
                </a:effectRef>
                <a:fontRef idx="minor">
                  <a:schemeClr val="tx1"/>
                </a:fontRef>
              </p:style>
            </p:cxnSp>
          </p:grpSp>
        </p:grpSp>
        <p:grpSp>
          <p:nvGrpSpPr>
            <p:cNvPr id="36" name="Group 35"/>
            <p:cNvGrpSpPr/>
            <p:nvPr/>
          </p:nvGrpSpPr>
          <p:grpSpPr>
            <a:xfrm>
              <a:off x="5095347" y="4512227"/>
              <a:ext cx="1617709" cy="636310"/>
              <a:chOff x="5095347" y="4581622"/>
              <a:chExt cx="1617709" cy="636310"/>
            </a:xfrm>
          </p:grpSpPr>
          <p:sp>
            <p:nvSpPr>
              <p:cNvPr id="96" name="Freeform 8"/>
              <p:cNvSpPr>
                <a:spLocks/>
              </p:cNvSpPr>
              <p:nvPr/>
            </p:nvSpPr>
            <p:spPr bwMode="auto">
              <a:xfrm>
                <a:off x="5095347" y="4581622"/>
                <a:ext cx="1617709" cy="636310"/>
              </a:xfrm>
              <a:prstGeom prst="rect">
                <a:avLst/>
              </a:prstGeom>
              <a:solidFill>
                <a:schemeClr val="accent5">
                  <a:lumMod val="75000"/>
                  <a:alpha val="20000"/>
                </a:schemeClr>
              </a:solidFill>
              <a:ln w="19050" cap="flat" cmpd="sng" algn="ctr">
                <a:noFill/>
                <a:prstDash val="solid"/>
                <a:round/>
                <a:headEnd type="none" w="med" len="med"/>
                <a:tailEnd type="none" w="med" len="med"/>
              </a:ln>
              <a:effectLst/>
              <a:sp3d extrusionH="50800" prstMaterial="matte">
                <a:contourClr>
                  <a:schemeClr val="accent4"/>
                </a:contourClr>
              </a:sp3d>
            </p:spPr>
            <p:txBody>
              <a:bodyPr vert="horz" wrap="square" lIns="108000" tIns="45720" rIns="36000" bIns="45720" numCol="1" rtlCol="0" anchor="ctr" anchorCtr="0" compatLnSpc="1">
                <a:prstTxWarp prst="textNoShape">
                  <a:avLst/>
                </a:prstTxWarp>
              </a:bodyPr>
              <a:lstStyle/>
              <a:p>
                <a:r>
                  <a:rPr lang="en-GB" sz="1400" dirty="0">
                    <a:solidFill>
                      <a:schemeClr val="accent1"/>
                    </a:solidFill>
                    <a:latin typeface="+mj-lt"/>
                    <a:ea typeface="ＭＳ Ｐゴシック" charset="-128"/>
                    <a:cs typeface="ＭＳ Ｐゴシック"/>
                  </a:rPr>
                  <a:t>Speed</a:t>
                </a:r>
                <a:br>
                  <a:rPr lang="en-GB" sz="1400" dirty="0">
                    <a:solidFill>
                      <a:schemeClr val="accent1"/>
                    </a:solidFill>
                    <a:latin typeface="+mj-lt"/>
                    <a:ea typeface="ＭＳ Ｐゴシック" charset="-128"/>
                    <a:cs typeface="ＭＳ Ｐゴシック"/>
                  </a:rPr>
                </a:br>
                <a:r>
                  <a:rPr lang="en-GB" sz="1400" dirty="0">
                    <a:solidFill>
                      <a:schemeClr val="accent1"/>
                    </a:solidFill>
                    <a:latin typeface="+mj-lt"/>
                    <a:ea typeface="ＭＳ Ｐゴシック" charset="-128"/>
                    <a:cs typeface="ＭＳ Ｐゴシック"/>
                  </a:rPr>
                  <a:t>violations</a:t>
                </a:r>
              </a:p>
            </p:txBody>
          </p:sp>
          <p:grpSp>
            <p:nvGrpSpPr>
              <p:cNvPr id="26" name="Group 25"/>
              <p:cNvGrpSpPr/>
              <p:nvPr/>
            </p:nvGrpSpPr>
            <p:grpSpPr>
              <a:xfrm>
                <a:off x="6216328" y="4863067"/>
                <a:ext cx="457522" cy="235703"/>
                <a:chOff x="6171878" y="4863067"/>
                <a:chExt cx="457522" cy="235703"/>
              </a:xfrm>
            </p:grpSpPr>
            <p:sp>
              <p:nvSpPr>
                <p:cNvPr id="20" name="Oval 19"/>
                <p:cNvSpPr/>
                <p:nvPr/>
              </p:nvSpPr>
              <p:spPr>
                <a:xfrm>
                  <a:off x="6171878" y="4863067"/>
                  <a:ext cx="457522" cy="235703"/>
                </a:xfrm>
                <a:custGeom>
                  <a:avLst/>
                  <a:gdLst/>
                  <a:ahLst/>
                  <a:cxnLst/>
                  <a:rect l="l" t="t" r="r" b="b"/>
                  <a:pathLst>
                    <a:path w="457522" h="235703">
                      <a:moveTo>
                        <a:pt x="228761" y="0"/>
                      </a:moveTo>
                      <a:cubicBezTo>
                        <a:pt x="355102" y="0"/>
                        <a:pt x="457522" y="102420"/>
                        <a:pt x="457522" y="228761"/>
                      </a:cubicBezTo>
                      <a:lnTo>
                        <a:pt x="456822" y="235703"/>
                      </a:lnTo>
                      <a:lnTo>
                        <a:pt x="700" y="235703"/>
                      </a:lnTo>
                      <a:cubicBezTo>
                        <a:pt x="35" y="233410"/>
                        <a:pt x="0" y="231089"/>
                        <a:pt x="0" y="228761"/>
                      </a:cubicBezTo>
                      <a:cubicBezTo>
                        <a:pt x="0" y="102420"/>
                        <a:pt x="102420" y="0"/>
                        <a:pt x="228761" y="0"/>
                      </a:cubicBezTo>
                      <a:close/>
                    </a:path>
                  </a:pathLst>
                </a:custGeom>
                <a:solidFill>
                  <a:schemeClr val="tx1">
                    <a:alpha val="21000"/>
                  </a:schemeClr>
                </a:solidFill>
                <a:ln>
                  <a:noFill/>
                </a:ln>
                <a:effectLst/>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1"/>
                    </a:solidFill>
                    <a:latin typeface="+mj-lt"/>
                  </a:endParaRPr>
                </a:p>
              </p:txBody>
            </p:sp>
            <p:grpSp>
              <p:nvGrpSpPr>
                <p:cNvPr id="11" name="Group 10"/>
                <p:cNvGrpSpPr/>
                <p:nvPr/>
              </p:nvGrpSpPr>
              <p:grpSpPr>
                <a:xfrm>
                  <a:off x="6205396" y="4887904"/>
                  <a:ext cx="396622" cy="199341"/>
                  <a:chOff x="2276001" y="7117930"/>
                  <a:chExt cx="396622" cy="199341"/>
                </a:xfrm>
              </p:grpSpPr>
              <p:cxnSp>
                <p:nvCxnSpPr>
                  <p:cNvPr id="385" name="Straight Connector 384"/>
                  <p:cNvCxnSpPr/>
                  <p:nvPr/>
                </p:nvCxnSpPr>
                <p:spPr>
                  <a:xfrm>
                    <a:off x="2474313" y="7117930"/>
                    <a:ext cx="0" cy="42929"/>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81" name="Straight Connector 380"/>
                  <p:cNvCxnSpPr/>
                  <p:nvPr/>
                </p:nvCxnSpPr>
                <p:spPr>
                  <a:xfrm rot="1800000">
                    <a:off x="2563252" y="7141761"/>
                    <a:ext cx="0" cy="42929"/>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79" name="Straight Connector 378"/>
                  <p:cNvCxnSpPr/>
                  <p:nvPr/>
                </p:nvCxnSpPr>
                <p:spPr>
                  <a:xfrm rot="3600000">
                    <a:off x="2628359" y="7206868"/>
                    <a:ext cx="0" cy="42929"/>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76" name="Straight Connector 375"/>
                  <p:cNvCxnSpPr/>
                  <p:nvPr/>
                </p:nvCxnSpPr>
                <p:spPr>
                  <a:xfrm rot="7200000">
                    <a:off x="2320260" y="7206864"/>
                    <a:ext cx="0" cy="42929"/>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74" name="Straight Connector 373"/>
                  <p:cNvCxnSpPr/>
                  <p:nvPr/>
                </p:nvCxnSpPr>
                <p:spPr>
                  <a:xfrm rot="9000000">
                    <a:off x="2385370" y="7141754"/>
                    <a:ext cx="0" cy="42929"/>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47" name="Straight Connector 246"/>
                  <p:cNvCxnSpPr/>
                  <p:nvPr/>
                </p:nvCxnSpPr>
                <p:spPr>
                  <a:xfrm rot="360000">
                    <a:off x="2494027" y="7118960"/>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49" name="Straight Connector 248"/>
                  <p:cNvCxnSpPr/>
                  <p:nvPr/>
                </p:nvCxnSpPr>
                <p:spPr>
                  <a:xfrm rot="2160000">
                    <a:off x="2585175" y="7153949"/>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51" name="Straight Connector 250"/>
                  <p:cNvCxnSpPr/>
                  <p:nvPr/>
                </p:nvCxnSpPr>
                <p:spPr>
                  <a:xfrm rot="5760000">
                    <a:off x="2286733" y="7286824"/>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54" name="Straight Connector 253"/>
                  <p:cNvCxnSpPr/>
                  <p:nvPr/>
                </p:nvCxnSpPr>
                <p:spPr>
                  <a:xfrm rot="3960000">
                    <a:off x="2646618" y="7229824"/>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55" name="Straight Connector 254"/>
                  <p:cNvCxnSpPr/>
                  <p:nvPr/>
                </p:nvCxnSpPr>
                <p:spPr>
                  <a:xfrm rot="7560000">
                    <a:off x="2321722" y="7195676"/>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57" name="Straight Connector 256"/>
                  <p:cNvCxnSpPr/>
                  <p:nvPr/>
                </p:nvCxnSpPr>
                <p:spPr>
                  <a:xfrm rot="9360000">
                    <a:off x="2397597" y="7134233"/>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10" name="Straight Connector 309"/>
                  <p:cNvCxnSpPr/>
                  <p:nvPr/>
                </p:nvCxnSpPr>
                <p:spPr>
                  <a:xfrm rot="720000">
                    <a:off x="2513527" y="7122048"/>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31" name="Straight Connector 330"/>
                  <p:cNvCxnSpPr/>
                  <p:nvPr/>
                </p:nvCxnSpPr>
                <p:spPr>
                  <a:xfrm rot="2520000">
                    <a:off x="2600518" y="7166373"/>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32" name="Straight Connector 331"/>
                  <p:cNvCxnSpPr/>
                  <p:nvPr/>
                </p:nvCxnSpPr>
                <p:spPr>
                  <a:xfrm rot="6120000">
                    <a:off x="2289822" y="7267325"/>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39" name="Straight Connector 338"/>
                  <p:cNvCxnSpPr/>
                  <p:nvPr/>
                </p:nvCxnSpPr>
                <p:spPr>
                  <a:xfrm rot="4320000">
                    <a:off x="2653693" y="7248255"/>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40" name="Straight Connector 339"/>
                  <p:cNvCxnSpPr/>
                  <p:nvPr/>
                </p:nvCxnSpPr>
                <p:spPr>
                  <a:xfrm rot="7920000">
                    <a:off x="2334146" y="7180333"/>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42" name="Straight Connector 341"/>
                  <p:cNvCxnSpPr/>
                  <p:nvPr/>
                </p:nvCxnSpPr>
                <p:spPr>
                  <a:xfrm rot="9720000">
                    <a:off x="2416028" y="7127158"/>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45" name="Straight Connector 344"/>
                  <p:cNvCxnSpPr/>
                  <p:nvPr/>
                </p:nvCxnSpPr>
                <p:spPr>
                  <a:xfrm rot="1080000">
                    <a:off x="2532596" y="7127158"/>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47" name="Straight Connector 346"/>
                  <p:cNvCxnSpPr/>
                  <p:nvPr/>
                </p:nvCxnSpPr>
                <p:spPr>
                  <a:xfrm rot="2880000">
                    <a:off x="2614478" y="7180333"/>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48" name="Straight Connector 347"/>
                  <p:cNvCxnSpPr/>
                  <p:nvPr/>
                </p:nvCxnSpPr>
                <p:spPr>
                  <a:xfrm rot="6480000">
                    <a:off x="2294931" y="7248255"/>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51" name="Straight Connector 350"/>
                  <p:cNvCxnSpPr/>
                  <p:nvPr/>
                </p:nvCxnSpPr>
                <p:spPr>
                  <a:xfrm rot="4680000">
                    <a:off x="2658802" y="7267325"/>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52" name="Straight Connector 351"/>
                  <p:cNvCxnSpPr/>
                  <p:nvPr/>
                </p:nvCxnSpPr>
                <p:spPr>
                  <a:xfrm rot="8280000">
                    <a:off x="2348106" y="7166373"/>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54" name="Straight Connector 353"/>
                  <p:cNvCxnSpPr/>
                  <p:nvPr/>
                </p:nvCxnSpPr>
                <p:spPr>
                  <a:xfrm rot="10080000">
                    <a:off x="2435097" y="7122048"/>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57" name="Straight Connector 356"/>
                  <p:cNvCxnSpPr/>
                  <p:nvPr/>
                </p:nvCxnSpPr>
                <p:spPr>
                  <a:xfrm rot="1440000">
                    <a:off x="2551027" y="7134233"/>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59" name="Straight Connector 358"/>
                  <p:cNvCxnSpPr/>
                  <p:nvPr/>
                </p:nvCxnSpPr>
                <p:spPr>
                  <a:xfrm rot="3240000">
                    <a:off x="2626902" y="7195676"/>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60" name="Straight Connector 359"/>
                  <p:cNvCxnSpPr/>
                  <p:nvPr/>
                </p:nvCxnSpPr>
                <p:spPr>
                  <a:xfrm rot="6840000">
                    <a:off x="2302006" y="7229824"/>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63" name="Straight Connector 362"/>
                  <p:cNvCxnSpPr/>
                  <p:nvPr/>
                </p:nvCxnSpPr>
                <p:spPr>
                  <a:xfrm rot="5040000">
                    <a:off x="2661891" y="7286824"/>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64" name="Straight Connector 363"/>
                  <p:cNvCxnSpPr/>
                  <p:nvPr/>
                </p:nvCxnSpPr>
                <p:spPr>
                  <a:xfrm rot="8640000">
                    <a:off x="2363449" y="7153949"/>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366" name="Straight Connector 365"/>
                  <p:cNvCxnSpPr/>
                  <p:nvPr/>
                </p:nvCxnSpPr>
                <p:spPr>
                  <a:xfrm rot="10440000">
                    <a:off x="2454597" y="7118960"/>
                    <a:ext cx="0" cy="21464"/>
                  </a:xfrm>
                  <a:prstGeom prst="line">
                    <a:avLst/>
                  </a:prstGeom>
                  <a:solidFill>
                    <a:schemeClr val="accent2"/>
                  </a:solidFill>
                  <a:ln w="6350" cap="flat" cmpd="sng">
                    <a:solidFill>
                      <a:schemeClr val="tx2">
                        <a:lumMod val="75000"/>
                      </a:schemeClr>
                    </a:solidFill>
                    <a:prstDash val="solid"/>
                    <a:round/>
                    <a:headEnd type="none" w="med" len="med"/>
                    <a:tailEnd type="none" w="med" len="med"/>
                  </a:ln>
                  <a:effectLst/>
                  <a:sp3d prstMaterial="matte"/>
                </p:spPr>
              </p:cxnSp>
              <p:cxnSp>
                <p:nvCxnSpPr>
                  <p:cNvPr id="242" name="Straight Connector 241"/>
                  <p:cNvCxnSpPr/>
                  <p:nvPr/>
                </p:nvCxnSpPr>
                <p:spPr>
                  <a:xfrm flipH="1" flipV="1">
                    <a:off x="2432865" y="7218091"/>
                    <a:ext cx="41103" cy="99180"/>
                  </a:xfrm>
                  <a:prstGeom prst="line">
                    <a:avLst/>
                  </a:prstGeom>
                  <a:ln w="9525">
                    <a:solidFill>
                      <a:schemeClr val="tx2">
                        <a:lumMod val="75000"/>
                      </a:schemeClr>
                    </a:solidFill>
                    <a:headEnd type="oval" w="sm" len="sm"/>
                  </a:ln>
                  <a:effectLst/>
                  <a:sp3d prstMaterial="matte"/>
                </p:spPr>
                <p:style>
                  <a:lnRef idx="2">
                    <a:schemeClr val="accent1"/>
                  </a:lnRef>
                  <a:fillRef idx="0">
                    <a:schemeClr val="accent1"/>
                  </a:fillRef>
                  <a:effectRef idx="1">
                    <a:schemeClr val="accent1"/>
                  </a:effectRef>
                  <a:fontRef idx="minor">
                    <a:schemeClr val="tx1"/>
                  </a:fontRef>
                </p:style>
              </p:cxnSp>
            </p:grpSp>
          </p:grpSp>
        </p:grpSp>
      </p:grpSp>
      <p:sp>
        <p:nvSpPr>
          <p:cNvPr id="39" name="Oval 38"/>
          <p:cNvSpPr/>
          <p:nvPr/>
        </p:nvSpPr>
        <p:spPr>
          <a:xfrm>
            <a:off x="3094984" y="5158740"/>
            <a:ext cx="5643892" cy="113586"/>
          </a:xfrm>
          <a:prstGeom prst="ellipse">
            <a:avLst/>
          </a:prstGeom>
          <a:gradFill flip="none" rotWithShape="1">
            <a:gsLst>
              <a:gs pos="47000">
                <a:srgbClr val="000000">
                  <a:alpha val="13000"/>
                </a:srgbClr>
              </a:gs>
              <a:gs pos="0">
                <a:schemeClr val="tx1">
                  <a:alpha val="21000"/>
                </a:schemeClr>
              </a:gs>
              <a:gs pos="100000">
                <a:schemeClr val="tx1">
                  <a:alpha val="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3" name="Rectangle 172"/>
          <p:cNvSpPr/>
          <p:nvPr/>
        </p:nvSpPr>
        <p:spPr>
          <a:xfrm>
            <a:off x="0" y="6691313"/>
            <a:ext cx="9144000" cy="166687"/>
          </a:xfrm>
          <a:prstGeom prst="rect">
            <a:avLst/>
          </a:prstGeom>
          <a:solidFill>
            <a:srgbClr val="E3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xmlns="" val="1791655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3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6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500"/>
                                        <p:tgtEl>
                                          <p:spTgt spid="2051"/>
                                        </p:tgtEl>
                                      </p:cBhvr>
                                    </p:animEffect>
                                  </p:childTnLst>
                                </p:cTn>
                              </p:par>
                            </p:childTnLst>
                          </p:cTn>
                        </p:par>
                        <p:par>
                          <p:cTn id="15" fill="hold">
                            <p:stCondLst>
                              <p:cond delay="1060"/>
                            </p:stCondLst>
                            <p:childTnLst>
                              <p:par>
                                <p:cTn id="16" presetID="2" presetClass="entr" presetSubtype="2" decel="4400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1+#ppt_w/2"/>
                                          </p:val>
                                        </p:tav>
                                        <p:tav tm="100000">
                                          <p:val>
                                            <p:strVal val="#ppt_x"/>
                                          </p:val>
                                        </p:tav>
                                      </p:tavLst>
                                    </p:anim>
                                    <p:anim calcmode="lin" valueType="num">
                                      <p:cBhvr additive="base">
                                        <p:cTn id="19" dur="500" fill="hold"/>
                                        <p:tgtEl>
                                          <p:spTgt spid="40"/>
                                        </p:tgtEl>
                                        <p:attrNameLst>
                                          <p:attrName>ppt_y</p:attrName>
                                        </p:attrNameLst>
                                      </p:cBhvr>
                                      <p:tavLst>
                                        <p:tav tm="0">
                                          <p:val>
                                            <p:strVal val="#ppt_y"/>
                                          </p:val>
                                        </p:tav>
                                        <p:tav tm="100000">
                                          <p:val>
                                            <p:strVal val="#ppt_y"/>
                                          </p:val>
                                        </p:tav>
                                      </p:tavLst>
                                    </p:anim>
                                  </p:childTnLst>
                                </p:cTn>
                              </p:par>
                            </p:childTnLst>
                          </p:cTn>
                        </p:par>
                        <p:par>
                          <p:cTn id="20" fill="hold">
                            <p:stCondLst>
                              <p:cond delay="1560"/>
                            </p:stCondLst>
                            <p:childTnLst>
                              <p:par>
                                <p:cTn id="21" presetID="23" presetClass="entr" presetSubtype="288"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strVal val="4/3*#ppt_w"/>
                                          </p:val>
                                        </p:tav>
                                        <p:tav tm="100000">
                                          <p:val>
                                            <p:strVal val="#ppt_w"/>
                                          </p:val>
                                        </p:tav>
                                      </p:tavLst>
                                    </p:anim>
                                    <p:anim calcmode="lin" valueType="num">
                                      <p:cBhvr>
                                        <p:cTn id="24" dur="500" fill="hold"/>
                                        <p:tgtEl>
                                          <p:spTgt spid="38"/>
                                        </p:tgtEl>
                                        <p:attrNameLst>
                                          <p:attrName>ppt_h</p:attrName>
                                        </p:attrNameLst>
                                      </p:cBhvr>
                                      <p:tavLst>
                                        <p:tav tm="0">
                                          <p:val>
                                            <p:strVal val="4/3*#ppt_h"/>
                                          </p:val>
                                        </p:tav>
                                        <p:tav tm="100000">
                                          <p:val>
                                            <p:strVal val="#ppt_h"/>
                                          </p:val>
                                        </p:tav>
                                      </p:tavLst>
                                    </p:anim>
                                  </p:childTnLst>
                                </p:cTn>
                              </p:par>
                              <p:par>
                                <p:cTn id="25" presetID="10"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descr="C:\Users\Vincent\Documents\1. BrightCarbon\1.0 Client_Work\Networkfleet\Assets\Van.jpg"/>
          <p:cNvPicPr>
            <a:picLocks noChangeAspect="1" noChangeArrowheads="1"/>
          </p:cNvPicPr>
          <p:nvPr/>
        </p:nvPicPr>
        <p:blipFill rotWithShape="1">
          <a:blip r:embed="rId3" cstate="screen">
            <a:grayscl/>
            <a:extLst>
              <a:ext uri="{28A0092B-C50C-407E-A947-70E740481C1C}">
                <a14:useLocalDpi xmlns:a14="http://schemas.microsoft.com/office/drawing/2010/main" xmlns=""/>
              </a:ext>
            </a:extLst>
          </a:blip>
          <a:srcRect/>
          <a:stretch/>
        </p:blipFill>
        <p:spPr bwMode="auto">
          <a:xfrm flipH="1">
            <a:off x="267855" y="3822361"/>
            <a:ext cx="4622345" cy="23750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065105" y="1172818"/>
            <a:ext cx="5078896" cy="5512904"/>
          </a:xfrm>
          <a:prstGeom prst="rect">
            <a:avLst/>
          </a:prstGeom>
          <a:gradFill flip="none" rotWithShape="1">
            <a:gsLst>
              <a:gs pos="50000">
                <a:srgbClr val="000000">
                  <a:alpha val="16000"/>
                </a:srgbClr>
              </a:gs>
              <a:gs pos="0">
                <a:schemeClr val="tx1">
                  <a:alpha val="16000"/>
                </a:schemeClr>
              </a:gs>
              <a:gs pos="100000">
                <a:schemeClr val="tx1">
                  <a:alpha val="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Integrations</a:t>
            </a:r>
            <a:endParaRPr lang="en-GB" dirty="0"/>
          </a:p>
        </p:txBody>
      </p:sp>
      <p:grpSp>
        <p:nvGrpSpPr>
          <p:cNvPr id="30" name="Group 29"/>
          <p:cNvGrpSpPr/>
          <p:nvPr/>
        </p:nvGrpSpPr>
        <p:grpSpPr>
          <a:xfrm>
            <a:off x="831151" y="4386599"/>
            <a:ext cx="517006" cy="517005"/>
            <a:chOff x="6781800" y="2804227"/>
            <a:chExt cx="1132780" cy="1132778"/>
          </a:xfrm>
          <a:scene3d>
            <a:camera prst="isometricOffAxis2Left">
              <a:rot lat="21481821" lon="959644" rev="20845"/>
            </a:camera>
            <a:lightRig rig="threePt" dir="t"/>
          </a:scene3d>
        </p:grpSpPr>
        <p:grpSp>
          <p:nvGrpSpPr>
            <p:cNvPr id="31" name="Group 30"/>
            <p:cNvGrpSpPr/>
            <p:nvPr/>
          </p:nvGrpSpPr>
          <p:grpSpPr>
            <a:xfrm>
              <a:off x="6781800" y="2804227"/>
              <a:ext cx="1132780" cy="1132778"/>
              <a:chOff x="755749" y="2451198"/>
              <a:chExt cx="1126927" cy="1126927"/>
            </a:xfrm>
          </p:grpSpPr>
          <p:sp>
            <p:nvSpPr>
              <p:cNvPr id="35" name="Oval 34"/>
              <p:cNvSpPr/>
              <p:nvPr/>
            </p:nvSpPr>
            <p:spPr bwMode="auto">
              <a:xfrm>
                <a:off x="755749" y="2451198"/>
                <a:ext cx="1126927" cy="1126927"/>
              </a:xfrm>
              <a:prstGeom prst="ellipse">
                <a:avLst/>
              </a:prstGeom>
              <a:gradFill flip="none" rotWithShape="1">
                <a:gsLst>
                  <a:gs pos="100000">
                    <a:schemeClr val="bg1">
                      <a:alpha val="0"/>
                    </a:schemeClr>
                  </a:gs>
                  <a:gs pos="0">
                    <a:schemeClr val="bg1"/>
                  </a:gs>
                </a:gsLst>
                <a:lin ang="5400000" scaled="1"/>
                <a:tileRect/>
              </a:gradFill>
              <a:ln w="9525" cap="flat" cmpd="sng" algn="ctr">
                <a:noFill/>
                <a:prstDash val="solid"/>
                <a:round/>
                <a:headEnd type="none" w="med" len="med"/>
                <a:tailEnd type="none" w="med" len="med"/>
              </a:ln>
              <a:effectLst>
                <a:outerShdw blurRad="63500" sx="102000" sy="102000" algn="ctr" rotWithShape="0">
                  <a:schemeClr val="tx2">
                    <a:alpha val="40000"/>
                  </a:schemeClr>
                </a:outerShdw>
              </a:effectLst>
            </p:spPr>
            <p:txBody>
              <a:bodyPr vert="horz" wrap="square" lIns="91440" tIns="45720" rIns="91440" bIns="45720" numCol="1" rtlCol="0" anchor="ctr" anchorCtr="0" compatLnSpc="1">
                <a:prstTxWarp prst="textNoShape">
                  <a:avLst/>
                </a:prstTxWarp>
              </a:bodyPr>
              <a:lstStyle/>
              <a:p>
                <a:pPr algn="ctr"/>
                <a:endParaRPr lang="en-GB" sz="2400" dirty="0">
                  <a:solidFill>
                    <a:schemeClr val="bg1"/>
                  </a:solidFill>
                  <a:latin typeface="Arial" pitchFamily="2" charset="0"/>
                </a:endParaRPr>
              </a:p>
            </p:txBody>
          </p:sp>
          <p:sp>
            <p:nvSpPr>
              <p:cNvPr id="36" name="Oval 35"/>
              <p:cNvSpPr/>
              <p:nvPr/>
            </p:nvSpPr>
            <p:spPr bwMode="auto">
              <a:xfrm>
                <a:off x="809594" y="2505043"/>
                <a:ext cx="1019236" cy="1019236"/>
              </a:xfrm>
              <a:prstGeom prst="ellipse">
                <a:avLst/>
              </a:prstGeom>
              <a:gradFill flip="none" rotWithShape="1">
                <a:gsLst>
                  <a:gs pos="0">
                    <a:schemeClr val="accent1"/>
                  </a:gs>
                  <a:gs pos="100000">
                    <a:schemeClr val="accent1">
                      <a:lumMod val="75000"/>
                      <a:lumOff val="25000"/>
                    </a:schemeClr>
                  </a:gs>
                  <a:gs pos="67000">
                    <a:schemeClr val="accent1">
                      <a:lumMod val="90000"/>
                      <a:lumOff val="10000"/>
                    </a:schemeClr>
                  </a:gs>
                </a:gsLst>
                <a:lin ang="13500000" scaled="1"/>
                <a:tileRect/>
              </a:gradFill>
              <a:ln w="19050" cap="flat" cmpd="sng" algn="ctr">
                <a:noFill/>
                <a:prstDash val="solid"/>
                <a:round/>
                <a:headEnd type="none" w="med" len="med"/>
                <a:tailEnd type="none" w="med" len="med"/>
              </a:ln>
              <a:effectLst/>
              <a:sp3d prstMaterial="plastic">
                <a:contourClr>
                  <a:schemeClr val="accent4"/>
                </a:contourClr>
              </a:sp3d>
            </p:spPr>
            <p:txBody>
              <a:bodyPr vert="horz" wrap="square" lIns="91440" tIns="45720" rIns="91440" bIns="45720" numCol="1" rtlCol="0" anchor="ctr" anchorCtr="0" compatLnSpc="1">
                <a:prstTxWarp prst="textNoShape">
                  <a:avLst/>
                </a:prstTxWarp>
              </a:bodyPr>
              <a:lstStyle/>
              <a:p>
                <a:pPr algn="ctr"/>
                <a:endParaRPr lang="en-GB" dirty="0">
                  <a:solidFill>
                    <a:schemeClr val="bg1"/>
                  </a:solidFill>
                  <a:effectLst>
                    <a:outerShdw blurRad="177800" algn="ctr" rotWithShape="0">
                      <a:prstClr val="black"/>
                    </a:outerShdw>
                  </a:effectLst>
                  <a:latin typeface="+mj-lt"/>
                  <a:ea typeface="ＭＳ Ｐゴシック" charset="-128"/>
                  <a:cs typeface="ＭＳ Ｐゴシック"/>
                </a:endParaRPr>
              </a:p>
            </p:txBody>
          </p:sp>
        </p:grpSp>
        <p:grpSp>
          <p:nvGrpSpPr>
            <p:cNvPr id="32" name="Group 31"/>
            <p:cNvGrpSpPr/>
            <p:nvPr/>
          </p:nvGrpSpPr>
          <p:grpSpPr>
            <a:xfrm>
              <a:off x="6950533" y="2982515"/>
              <a:ext cx="780025" cy="796028"/>
              <a:chOff x="5991192" y="3055588"/>
              <a:chExt cx="863697" cy="881417"/>
            </a:xfrm>
          </p:grpSpPr>
          <p:sp>
            <p:nvSpPr>
              <p:cNvPr id="33" name="Rectangle 216"/>
              <p:cNvSpPr/>
              <p:nvPr/>
            </p:nvSpPr>
            <p:spPr bwMode="auto">
              <a:xfrm rot="2776577">
                <a:off x="6315008" y="3079497"/>
                <a:ext cx="216065" cy="863697"/>
              </a:xfrm>
              <a:custGeom>
                <a:avLst/>
                <a:gdLst/>
                <a:ahLst/>
                <a:cxnLst/>
                <a:rect l="l" t="t" r="r" b="b"/>
                <a:pathLst>
                  <a:path w="1096042" h="3440178">
                    <a:moveTo>
                      <a:pt x="825567" y="0"/>
                    </a:moveTo>
                    <a:cubicBezTo>
                      <a:pt x="987834" y="82584"/>
                      <a:pt x="1096042" y="238009"/>
                      <a:pt x="1096042" y="415788"/>
                    </a:cubicBezTo>
                    <a:cubicBezTo>
                      <a:pt x="1096042" y="638397"/>
                      <a:pt x="926381" y="825956"/>
                      <a:pt x="694670" y="880715"/>
                    </a:cubicBezTo>
                    <a:lnTo>
                      <a:pt x="694670" y="2559463"/>
                    </a:lnTo>
                    <a:cubicBezTo>
                      <a:pt x="926381" y="2614222"/>
                      <a:pt x="1096042" y="2801782"/>
                      <a:pt x="1096042" y="3024390"/>
                    </a:cubicBezTo>
                    <a:cubicBezTo>
                      <a:pt x="1096042" y="3202169"/>
                      <a:pt x="987834" y="3357594"/>
                      <a:pt x="825567" y="3440178"/>
                    </a:cubicBezTo>
                    <a:lnTo>
                      <a:pt x="929360" y="3065896"/>
                    </a:lnTo>
                    <a:lnTo>
                      <a:pt x="562714" y="2753781"/>
                    </a:lnTo>
                    <a:lnTo>
                      <a:pt x="533328" y="2753781"/>
                    </a:lnTo>
                    <a:lnTo>
                      <a:pt x="166681" y="3065896"/>
                    </a:lnTo>
                    <a:lnTo>
                      <a:pt x="270474" y="3440177"/>
                    </a:lnTo>
                    <a:cubicBezTo>
                      <a:pt x="108208" y="3357593"/>
                      <a:pt x="0" y="3202169"/>
                      <a:pt x="0" y="3024390"/>
                    </a:cubicBezTo>
                    <a:cubicBezTo>
                      <a:pt x="0" y="2801782"/>
                      <a:pt x="169661" y="2614222"/>
                      <a:pt x="401372" y="2559463"/>
                    </a:cubicBezTo>
                    <a:lnTo>
                      <a:pt x="401372" y="880715"/>
                    </a:lnTo>
                    <a:cubicBezTo>
                      <a:pt x="169661" y="825956"/>
                      <a:pt x="0" y="638397"/>
                      <a:pt x="0" y="415788"/>
                    </a:cubicBezTo>
                    <a:cubicBezTo>
                      <a:pt x="0" y="238009"/>
                      <a:pt x="108208" y="82585"/>
                      <a:pt x="270474" y="1"/>
                    </a:cubicBezTo>
                    <a:lnTo>
                      <a:pt x="166681" y="374282"/>
                    </a:lnTo>
                    <a:lnTo>
                      <a:pt x="548021" y="698905"/>
                    </a:lnTo>
                    <a:lnTo>
                      <a:pt x="929360" y="37428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9A9B9C"/>
                  </a:solidFill>
                </a:endParaRPr>
              </a:p>
            </p:txBody>
          </p:sp>
          <p:sp>
            <p:nvSpPr>
              <p:cNvPr id="34" name="Rounded Rectangle 221"/>
              <p:cNvSpPr/>
              <p:nvPr/>
            </p:nvSpPr>
            <p:spPr bwMode="auto">
              <a:xfrm rot="19045385">
                <a:off x="6355135" y="3055588"/>
                <a:ext cx="135809" cy="881417"/>
              </a:xfrm>
              <a:custGeom>
                <a:avLst/>
                <a:gdLst/>
                <a:ahLst/>
                <a:cxnLst/>
                <a:rect l="l" t="t" r="r" b="b"/>
                <a:pathLst>
                  <a:path w="483079" h="3135231">
                    <a:moveTo>
                      <a:pt x="101936" y="0"/>
                    </a:moveTo>
                    <a:lnTo>
                      <a:pt x="381143" y="0"/>
                    </a:lnTo>
                    <a:lnTo>
                      <a:pt x="381143" y="293955"/>
                    </a:lnTo>
                    <a:lnTo>
                      <a:pt x="329384" y="293955"/>
                    </a:lnTo>
                    <a:lnTo>
                      <a:pt x="329384" y="1468213"/>
                    </a:lnTo>
                    <a:lnTo>
                      <a:pt x="372273" y="1468213"/>
                    </a:lnTo>
                    <a:cubicBezTo>
                      <a:pt x="408375" y="1468213"/>
                      <a:pt x="437642" y="1493690"/>
                      <a:pt x="437642" y="1525118"/>
                    </a:cubicBezTo>
                    <a:lnTo>
                      <a:pt x="437642" y="1609759"/>
                    </a:lnTo>
                    <a:cubicBezTo>
                      <a:pt x="464685" y="1620585"/>
                      <a:pt x="483079" y="1644496"/>
                      <a:pt x="483079" y="1672147"/>
                    </a:cubicBezTo>
                    <a:lnTo>
                      <a:pt x="483079" y="3065142"/>
                    </a:lnTo>
                    <a:cubicBezTo>
                      <a:pt x="483079" y="3103851"/>
                      <a:pt x="447031" y="3135231"/>
                      <a:pt x="402564" y="3135231"/>
                    </a:cubicBezTo>
                    <a:lnTo>
                      <a:pt x="80515" y="3135231"/>
                    </a:lnTo>
                    <a:cubicBezTo>
                      <a:pt x="36048" y="3135231"/>
                      <a:pt x="0" y="3103851"/>
                      <a:pt x="0" y="3065142"/>
                    </a:cubicBezTo>
                    <a:lnTo>
                      <a:pt x="0" y="1672147"/>
                    </a:lnTo>
                    <a:cubicBezTo>
                      <a:pt x="0" y="1644496"/>
                      <a:pt x="18394" y="1620585"/>
                      <a:pt x="45437" y="1609759"/>
                    </a:cubicBezTo>
                    <a:lnTo>
                      <a:pt x="45437" y="1525118"/>
                    </a:lnTo>
                    <a:cubicBezTo>
                      <a:pt x="45437" y="1493690"/>
                      <a:pt x="74704" y="1468213"/>
                      <a:pt x="110806" y="1468213"/>
                    </a:cubicBezTo>
                    <a:lnTo>
                      <a:pt x="153694" y="1468213"/>
                    </a:lnTo>
                    <a:lnTo>
                      <a:pt x="153694" y="293955"/>
                    </a:lnTo>
                    <a:lnTo>
                      <a:pt x="101936" y="2939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9A9B9C"/>
                  </a:solidFill>
                </a:endParaRPr>
              </a:p>
            </p:txBody>
          </p:sp>
        </p:grpSp>
      </p:grpSp>
      <p:grpSp>
        <p:nvGrpSpPr>
          <p:cNvPr id="46" name="Group 45"/>
          <p:cNvGrpSpPr/>
          <p:nvPr/>
        </p:nvGrpSpPr>
        <p:grpSpPr>
          <a:xfrm>
            <a:off x="1471592" y="4368117"/>
            <a:ext cx="542948" cy="542947"/>
            <a:chOff x="3360794" y="2577835"/>
            <a:chExt cx="1514028" cy="1514026"/>
          </a:xfrm>
          <a:scene3d>
            <a:camera prst="isometricOffAxis2Left">
              <a:rot lat="21481821" lon="959644" rev="20845"/>
            </a:camera>
            <a:lightRig rig="threePt" dir="t"/>
          </a:scene3d>
        </p:grpSpPr>
        <p:grpSp>
          <p:nvGrpSpPr>
            <p:cNvPr id="50" name="Group 49"/>
            <p:cNvGrpSpPr/>
            <p:nvPr/>
          </p:nvGrpSpPr>
          <p:grpSpPr>
            <a:xfrm>
              <a:off x="3360794" y="2577835"/>
              <a:ext cx="1514028" cy="1514026"/>
              <a:chOff x="755749" y="2451198"/>
              <a:chExt cx="1126927" cy="1126927"/>
            </a:xfrm>
          </p:grpSpPr>
          <p:sp>
            <p:nvSpPr>
              <p:cNvPr id="52" name="Oval 51"/>
              <p:cNvSpPr/>
              <p:nvPr/>
            </p:nvSpPr>
            <p:spPr bwMode="auto">
              <a:xfrm>
                <a:off x="755749" y="2451198"/>
                <a:ext cx="1126927" cy="1126927"/>
              </a:xfrm>
              <a:prstGeom prst="ellipse">
                <a:avLst/>
              </a:prstGeom>
              <a:gradFill flip="none" rotWithShape="1">
                <a:gsLst>
                  <a:gs pos="100000">
                    <a:schemeClr val="bg1">
                      <a:alpha val="0"/>
                    </a:schemeClr>
                  </a:gs>
                  <a:gs pos="0">
                    <a:schemeClr val="bg1"/>
                  </a:gs>
                </a:gsLst>
                <a:lin ang="5400000" scaled="1"/>
                <a:tileRect/>
              </a:gradFill>
              <a:ln w="9525" cap="flat" cmpd="sng" algn="ctr">
                <a:noFill/>
                <a:prstDash val="solid"/>
                <a:round/>
                <a:headEnd type="none" w="med" len="med"/>
                <a:tailEnd type="none" w="med" len="med"/>
              </a:ln>
              <a:effectLst>
                <a:outerShdw blurRad="63500" sx="102000" sy="102000" algn="ctr" rotWithShape="0">
                  <a:schemeClr val="tx2">
                    <a:alpha val="40000"/>
                  </a:schemeClr>
                </a:outerShdw>
              </a:effectLst>
            </p:spPr>
            <p:txBody>
              <a:bodyPr vert="horz" wrap="square" lIns="91440" tIns="45720" rIns="91440" bIns="45720" numCol="1" rtlCol="0" anchor="ctr" anchorCtr="0" compatLnSpc="1">
                <a:prstTxWarp prst="textNoShape">
                  <a:avLst/>
                </a:prstTxWarp>
              </a:bodyPr>
              <a:lstStyle/>
              <a:p>
                <a:pPr algn="ctr"/>
                <a:endParaRPr lang="en-GB" sz="2400" dirty="0">
                  <a:solidFill>
                    <a:schemeClr val="bg1"/>
                  </a:solidFill>
                  <a:latin typeface="Arial" pitchFamily="2" charset="0"/>
                </a:endParaRPr>
              </a:p>
            </p:txBody>
          </p:sp>
          <p:sp>
            <p:nvSpPr>
              <p:cNvPr id="56" name="Oval 55"/>
              <p:cNvSpPr/>
              <p:nvPr/>
            </p:nvSpPr>
            <p:spPr bwMode="auto">
              <a:xfrm>
                <a:off x="809594" y="2505043"/>
                <a:ext cx="1019236" cy="1019236"/>
              </a:xfrm>
              <a:prstGeom prst="ellipse">
                <a:avLst/>
              </a:prstGeom>
              <a:gradFill flip="none" rotWithShape="1">
                <a:gsLst>
                  <a:gs pos="0">
                    <a:schemeClr val="accent1"/>
                  </a:gs>
                  <a:gs pos="100000">
                    <a:schemeClr val="accent1">
                      <a:lumMod val="75000"/>
                      <a:lumOff val="25000"/>
                    </a:schemeClr>
                  </a:gs>
                  <a:gs pos="67000">
                    <a:schemeClr val="accent1">
                      <a:lumMod val="90000"/>
                      <a:lumOff val="10000"/>
                    </a:schemeClr>
                  </a:gs>
                </a:gsLst>
                <a:lin ang="13500000" scaled="1"/>
                <a:tileRect/>
              </a:gradFill>
              <a:ln w="19050" cap="flat" cmpd="sng" algn="ctr">
                <a:noFill/>
                <a:prstDash val="solid"/>
                <a:round/>
                <a:headEnd type="none" w="med" len="med"/>
                <a:tailEnd type="none" w="med" len="med"/>
              </a:ln>
              <a:effectLst/>
              <a:sp3d prstMaterial="plastic">
                <a:contourClr>
                  <a:schemeClr val="accent4"/>
                </a:contourClr>
              </a:sp3d>
            </p:spPr>
            <p:txBody>
              <a:bodyPr vert="horz" wrap="square" lIns="91440" tIns="45720" rIns="91440" bIns="45720" numCol="1" rtlCol="0" anchor="ctr" anchorCtr="0" compatLnSpc="1">
                <a:prstTxWarp prst="textNoShape">
                  <a:avLst/>
                </a:prstTxWarp>
              </a:bodyPr>
              <a:lstStyle/>
              <a:p>
                <a:pPr algn="ctr"/>
                <a:endParaRPr lang="en-GB" dirty="0">
                  <a:solidFill>
                    <a:schemeClr val="bg1"/>
                  </a:solidFill>
                  <a:effectLst>
                    <a:outerShdw blurRad="177800" algn="ctr" rotWithShape="0">
                      <a:prstClr val="black"/>
                    </a:outerShdw>
                  </a:effectLst>
                  <a:latin typeface="+mj-lt"/>
                  <a:ea typeface="ＭＳ Ｐゴシック" charset="-128"/>
                  <a:cs typeface="ＭＳ Ｐゴシック"/>
                </a:endParaRPr>
              </a:p>
            </p:txBody>
          </p:sp>
        </p:grpSp>
        <p:sp>
          <p:nvSpPr>
            <p:cNvPr id="51" name="Freeform 23"/>
            <p:cNvSpPr>
              <a:spLocks noEditPoints="1"/>
            </p:cNvSpPr>
            <p:nvPr/>
          </p:nvSpPr>
          <p:spPr bwMode="auto">
            <a:xfrm>
              <a:off x="3920987" y="2879557"/>
              <a:ext cx="380431" cy="949587"/>
            </a:xfrm>
            <a:custGeom>
              <a:avLst/>
              <a:gdLst>
                <a:gd name="T0" fmla="*/ 184 w 217"/>
                <a:gd name="T1" fmla="*/ 176 h 541"/>
                <a:gd name="T2" fmla="*/ 106 w 217"/>
                <a:gd name="T3" fmla="*/ 448 h 541"/>
                <a:gd name="T4" fmla="*/ 99 w 217"/>
                <a:gd name="T5" fmla="*/ 479 h 541"/>
                <a:gd name="T6" fmla="*/ 103 w 217"/>
                <a:gd name="T7" fmla="*/ 486 h 541"/>
                <a:gd name="T8" fmla="*/ 110 w 217"/>
                <a:gd name="T9" fmla="*/ 490 h 541"/>
                <a:gd name="T10" fmla="*/ 123 w 217"/>
                <a:gd name="T11" fmla="*/ 484 h 541"/>
                <a:gd name="T12" fmla="*/ 164 w 217"/>
                <a:gd name="T13" fmla="*/ 433 h 541"/>
                <a:gd name="T14" fmla="*/ 177 w 217"/>
                <a:gd name="T15" fmla="*/ 441 h 541"/>
                <a:gd name="T16" fmla="*/ 54 w 217"/>
                <a:gd name="T17" fmla="*/ 541 h 541"/>
                <a:gd name="T18" fmla="*/ 15 w 217"/>
                <a:gd name="T19" fmla="*/ 527 h 541"/>
                <a:gd name="T20" fmla="*/ 0 w 217"/>
                <a:gd name="T21" fmla="*/ 492 h 541"/>
                <a:gd name="T22" fmla="*/ 7 w 217"/>
                <a:gd name="T23" fmla="*/ 456 h 541"/>
                <a:gd name="T24" fmla="*/ 60 w 217"/>
                <a:gd name="T25" fmla="*/ 273 h 541"/>
                <a:gd name="T26" fmla="*/ 67 w 217"/>
                <a:gd name="T27" fmla="*/ 233 h 541"/>
                <a:gd name="T28" fmla="*/ 60 w 217"/>
                <a:gd name="T29" fmla="*/ 218 h 541"/>
                <a:gd name="T30" fmla="*/ 40 w 217"/>
                <a:gd name="T31" fmla="*/ 212 h 541"/>
                <a:gd name="T32" fmla="*/ 27 w 217"/>
                <a:gd name="T33" fmla="*/ 212 h 541"/>
                <a:gd name="T34" fmla="*/ 31 w 217"/>
                <a:gd name="T35" fmla="*/ 197 h 541"/>
                <a:gd name="T36" fmla="*/ 161 w 217"/>
                <a:gd name="T37" fmla="*/ 176 h 541"/>
                <a:gd name="T38" fmla="*/ 184 w 217"/>
                <a:gd name="T39" fmla="*/ 176 h 541"/>
                <a:gd name="T40" fmla="*/ 161 w 217"/>
                <a:gd name="T41" fmla="*/ 0 h 541"/>
                <a:gd name="T42" fmla="*/ 201 w 217"/>
                <a:gd name="T43" fmla="*/ 16 h 541"/>
                <a:gd name="T44" fmla="*/ 217 w 217"/>
                <a:gd name="T45" fmla="*/ 56 h 541"/>
                <a:gd name="T46" fmla="*/ 200 w 217"/>
                <a:gd name="T47" fmla="*/ 96 h 541"/>
                <a:gd name="T48" fmla="*/ 161 w 217"/>
                <a:gd name="T49" fmla="*/ 112 h 541"/>
                <a:gd name="T50" fmla="*/ 121 w 217"/>
                <a:gd name="T51" fmla="*/ 96 h 541"/>
                <a:gd name="T52" fmla="*/ 105 w 217"/>
                <a:gd name="T53" fmla="*/ 56 h 541"/>
                <a:gd name="T54" fmla="*/ 121 w 217"/>
                <a:gd name="T55" fmla="*/ 16 h 541"/>
                <a:gd name="T56" fmla="*/ 161 w 217"/>
                <a:gd name="T57"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7" h="541">
                  <a:moveTo>
                    <a:pt x="184" y="176"/>
                  </a:moveTo>
                  <a:cubicBezTo>
                    <a:pt x="106" y="448"/>
                    <a:pt x="106" y="448"/>
                    <a:pt x="106" y="448"/>
                  </a:cubicBezTo>
                  <a:cubicBezTo>
                    <a:pt x="101" y="463"/>
                    <a:pt x="99" y="474"/>
                    <a:pt x="99" y="479"/>
                  </a:cubicBezTo>
                  <a:cubicBezTo>
                    <a:pt x="99" y="481"/>
                    <a:pt x="100" y="484"/>
                    <a:pt x="103" y="486"/>
                  </a:cubicBezTo>
                  <a:cubicBezTo>
                    <a:pt x="105" y="489"/>
                    <a:pt x="107" y="490"/>
                    <a:pt x="110" y="490"/>
                  </a:cubicBezTo>
                  <a:cubicBezTo>
                    <a:pt x="114" y="490"/>
                    <a:pt x="119" y="488"/>
                    <a:pt x="123" y="484"/>
                  </a:cubicBezTo>
                  <a:cubicBezTo>
                    <a:pt x="134" y="475"/>
                    <a:pt x="148" y="458"/>
                    <a:pt x="164" y="433"/>
                  </a:cubicBezTo>
                  <a:cubicBezTo>
                    <a:pt x="177" y="441"/>
                    <a:pt x="177" y="441"/>
                    <a:pt x="177" y="441"/>
                  </a:cubicBezTo>
                  <a:cubicBezTo>
                    <a:pt x="139" y="508"/>
                    <a:pt x="98" y="541"/>
                    <a:pt x="54" y="541"/>
                  </a:cubicBezTo>
                  <a:cubicBezTo>
                    <a:pt x="38" y="541"/>
                    <a:pt x="25" y="537"/>
                    <a:pt x="15" y="527"/>
                  </a:cubicBezTo>
                  <a:cubicBezTo>
                    <a:pt x="5" y="518"/>
                    <a:pt x="0" y="506"/>
                    <a:pt x="0" y="492"/>
                  </a:cubicBezTo>
                  <a:cubicBezTo>
                    <a:pt x="0" y="482"/>
                    <a:pt x="2" y="471"/>
                    <a:pt x="7" y="456"/>
                  </a:cubicBezTo>
                  <a:cubicBezTo>
                    <a:pt x="60" y="273"/>
                    <a:pt x="60" y="273"/>
                    <a:pt x="60" y="273"/>
                  </a:cubicBezTo>
                  <a:cubicBezTo>
                    <a:pt x="65" y="255"/>
                    <a:pt x="67" y="242"/>
                    <a:pt x="67" y="233"/>
                  </a:cubicBezTo>
                  <a:cubicBezTo>
                    <a:pt x="67" y="228"/>
                    <a:pt x="65" y="223"/>
                    <a:pt x="60" y="218"/>
                  </a:cubicBezTo>
                  <a:cubicBezTo>
                    <a:pt x="55" y="214"/>
                    <a:pt x="49" y="212"/>
                    <a:pt x="40" y="212"/>
                  </a:cubicBezTo>
                  <a:cubicBezTo>
                    <a:pt x="36" y="212"/>
                    <a:pt x="32" y="212"/>
                    <a:pt x="27" y="212"/>
                  </a:cubicBezTo>
                  <a:cubicBezTo>
                    <a:pt x="31" y="197"/>
                    <a:pt x="31" y="197"/>
                    <a:pt x="31" y="197"/>
                  </a:cubicBezTo>
                  <a:cubicBezTo>
                    <a:pt x="161" y="176"/>
                    <a:pt x="161" y="176"/>
                    <a:pt x="161" y="176"/>
                  </a:cubicBezTo>
                  <a:lnTo>
                    <a:pt x="184" y="176"/>
                  </a:lnTo>
                  <a:close/>
                  <a:moveTo>
                    <a:pt x="161" y="0"/>
                  </a:moveTo>
                  <a:cubicBezTo>
                    <a:pt x="176" y="0"/>
                    <a:pt x="190" y="5"/>
                    <a:pt x="201" y="16"/>
                  </a:cubicBezTo>
                  <a:cubicBezTo>
                    <a:pt x="211" y="27"/>
                    <a:pt x="217" y="40"/>
                    <a:pt x="217" y="56"/>
                  </a:cubicBezTo>
                  <a:cubicBezTo>
                    <a:pt x="217" y="71"/>
                    <a:pt x="211" y="85"/>
                    <a:pt x="200" y="96"/>
                  </a:cubicBezTo>
                  <a:cubicBezTo>
                    <a:pt x="189" y="107"/>
                    <a:pt x="176" y="112"/>
                    <a:pt x="161" y="112"/>
                  </a:cubicBezTo>
                  <a:cubicBezTo>
                    <a:pt x="145" y="112"/>
                    <a:pt x="132" y="107"/>
                    <a:pt x="121" y="96"/>
                  </a:cubicBezTo>
                  <a:cubicBezTo>
                    <a:pt x="110" y="85"/>
                    <a:pt x="105" y="71"/>
                    <a:pt x="105" y="56"/>
                  </a:cubicBezTo>
                  <a:cubicBezTo>
                    <a:pt x="105" y="40"/>
                    <a:pt x="110" y="27"/>
                    <a:pt x="121" y="16"/>
                  </a:cubicBezTo>
                  <a:cubicBezTo>
                    <a:pt x="132" y="5"/>
                    <a:pt x="145" y="0"/>
                    <a:pt x="161" y="0"/>
                  </a:cubicBezTo>
                  <a:close/>
                </a:path>
              </a:pathLst>
            </a:custGeom>
            <a:gradFill flip="none" rotWithShape="1">
              <a:gsLst>
                <a:gs pos="0">
                  <a:schemeClr val="bg1"/>
                </a:gs>
                <a:gs pos="100000">
                  <a:schemeClr val="bg1"/>
                </a:gs>
              </a:gsLst>
              <a:lin ang="5400000" scaled="1"/>
              <a:tileRect/>
            </a:gradFill>
            <a:ln w="19050" cap="flat" cmpd="sng">
              <a:noFill/>
              <a:prstDash val="solid"/>
              <a:round/>
              <a:headEnd type="none" w="med" len="med"/>
              <a:tailEnd type="none" w="med" len="med"/>
            </a:ln>
            <a:effectLst/>
          </p:spPr>
          <p:txBody>
            <a:bodyPr wrap="none" anchor="ctr"/>
            <a:lstStyle/>
            <a:p>
              <a:pPr algn="ctr"/>
              <a:endParaRPr lang="en-GB" kern="0" dirty="0">
                <a:solidFill>
                  <a:sysClr val="windowText" lastClr="000000"/>
                </a:solidFill>
              </a:endParaRPr>
            </a:p>
          </p:txBody>
        </p:sp>
      </p:grpSp>
      <p:sp>
        <p:nvSpPr>
          <p:cNvPr id="48" name="Rectangle 47"/>
          <p:cNvSpPr/>
          <p:nvPr/>
        </p:nvSpPr>
        <p:spPr>
          <a:xfrm>
            <a:off x="540607" y="1444276"/>
            <a:ext cx="4328429" cy="2123658"/>
          </a:xfrm>
          <a:prstGeom prst="rect">
            <a:avLst/>
          </a:prstGeom>
        </p:spPr>
        <p:txBody>
          <a:bodyPr wrap="none">
            <a:spAutoFit/>
          </a:bodyPr>
          <a:lstStyle/>
          <a:p>
            <a:r>
              <a:rPr lang="en-GB" sz="6600" b="1" dirty="0">
                <a:solidFill>
                  <a:schemeClr val="tx1">
                    <a:alpha val="45000"/>
                  </a:schemeClr>
                </a:solidFill>
                <a:ea typeface="ＭＳ Ｐゴシック" charset="-128"/>
                <a:cs typeface="ＭＳ Ｐゴシック"/>
              </a:rPr>
              <a:t>Fleet</a:t>
            </a:r>
            <a:br>
              <a:rPr lang="en-GB" sz="6600" b="1" dirty="0">
                <a:solidFill>
                  <a:schemeClr val="tx1">
                    <a:alpha val="45000"/>
                  </a:schemeClr>
                </a:solidFill>
                <a:ea typeface="ＭＳ Ｐゴシック" charset="-128"/>
                <a:cs typeface="ＭＳ Ｐゴシック"/>
              </a:rPr>
            </a:br>
            <a:r>
              <a:rPr lang="en-GB" sz="6600" b="1" dirty="0">
                <a:solidFill>
                  <a:schemeClr val="tx1">
                    <a:alpha val="45000"/>
                  </a:schemeClr>
                </a:solidFill>
                <a:ea typeface="ＭＳ Ｐゴシック" charset="-128"/>
                <a:cs typeface="ＭＳ Ｐゴシック"/>
              </a:rPr>
              <a:t>telematics</a:t>
            </a:r>
          </a:p>
        </p:txBody>
      </p:sp>
      <p:sp>
        <p:nvSpPr>
          <p:cNvPr id="49" name="Rectangle 48"/>
          <p:cNvSpPr/>
          <p:nvPr/>
        </p:nvSpPr>
        <p:spPr>
          <a:xfrm>
            <a:off x="5367553" y="5726609"/>
            <a:ext cx="3571812" cy="769441"/>
          </a:xfrm>
          <a:prstGeom prst="rect">
            <a:avLst/>
          </a:prstGeom>
        </p:spPr>
        <p:txBody>
          <a:bodyPr wrap="none">
            <a:spAutoFit/>
          </a:bodyPr>
          <a:lstStyle/>
          <a:p>
            <a:r>
              <a:rPr lang="en-GB" sz="4400" b="1" dirty="0" smtClean="0">
                <a:solidFill>
                  <a:schemeClr val="bg1"/>
                </a:solidFill>
                <a:ea typeface="ＭＳ Ｐゴシック" charset="-128"/>
                <a:cs typeface="ＭＳ Ｐゴシック"/>
              </a:rPr>
              <a:t>Networkfleet</a:t>
            </a:r>
            <a:endParaRPr lang="en-GB" sz="4400" b="1" dirty="0">
              <a:solidFill>
                <a:schemeClr val="bg1"/>
              </a:solidFill>
              <a:ea typeface="ＭＳ Ｐゴシック" charset="-128"/>
              <a:cs typeface="ＭＳ Ｐゴシック"/>
            </a:endParaRPr>
          </a:p>
        </p:txBody>
      </p:sp>
      <p:grpSp>
        <p:nvGrpSpPr>
          <p:cNvPr id="53" name="Group 52"/>
          <p:cNvGrpSpPr>
            <a:grpSpLocks noChangeAspect="1"/>
          </p:cNvGrpSpPr>
          <p:nvPr/>
        </p:nvGrpSpPr>
        <p:grpSpPr>
          <a:xfrm>
            <a:off x="5824657" y="3411353"/>
            <a:ext cx="2657604" cy="495990"/>
            <a:chOff x="-1435100" y="-1246188"/>
            <a:chExt cx="3160713" cy="633413"/>
          </a:xfrm>
        </p:grpSpPr>
        <p:sp>
          <p:nvSpPr>
            <p:cNvPr id="54" name="Freeform 6"/>
            <p:cNvSpPr>
              <a:spLocks/>
            </p:cNvSpPr>
            <p:nvPr/>
          </p:nvSpPr>
          <p:spPr bwMode="auto">
            <a:xfrm>
              <a:off x="-1435100" y="-1246188"/>
              <a:ext cx="3160713" cy="633413"/>
            </a:xfrm>
            <a:custGeom>
              <a:avLst/>
              <a:gdLst>
                <a:gd name="T0" fmla="*/ 151 w 1991"/>
                <a:gd name="T1" fmla="*/ 399 h 399"/>
                <a:gd name="T2" fmla="*/ 0 w 1991"/>
                <a:gd name="T3" fmla="*/ 0 h 399"/>
                <a:gd name="T4" fmla="*/ 1843 w 1991"/>
                <a:gd name="T5" fmla="*/ 0 h 399"/>
                <a:gd name="T6" fmla="*/ 1991 w 1991"/>
                <a:gd name="T7" fmla="*/ 399 h 399"/>
                <a:gd name="T8" fmla="*/ 151 w 1991"/>
                <a:gd name="T9" fmla="*/ 399 h 399"/>
              </a:gdLst>
              <a:ahLst/>
              <a:cxnLst>
                <a:cxn ang="0">
                  <a:pos x="T0" y="T1"/>
                </a:cxn>
                <a:cxn ang="0">
                  <a:pos x="T2" y="T3"/>
                </a:cxn>
                <a:cxn ang="0">
                  <a:pos x="T4" y="T5"/>
                </a:cxn>
                <a:cxn ang="0">
                  <a:pos x="T6" y="T7"/>
                </a:cxn>
                <a:cxn ang="0">
                  <a:pos x="T8" y="T9"/>
                </a:cxn>
              </a:cxnLst>
              <a:rect l="0" t="0" r="r" b="b"/>
              <a:pathLst>
                <a:path w="1991" h="399">
                  <a:moveTo>
                    <a:pt x="151" y="399"/>
                  </a:moveTo>
                  <a:lnTo>
                    <a:pt x="0" y="0"/>
                  </a:lnTo>
                  <a:lnTo>
                    <a:pt x="1843" y="0"/>
                  </a:lnTo>
                  <a:lnTo>
                    <a:pt x="1991" y="399"/>
                  </a:lnTo>
                  <a:lnTo>
                    <a:pt x="151" y="399"/>
                  </a:lnTo>
                  <a:close/>
                </a:path>
              </a:pathLst>
            </a:custGeom>
            <a:noFill/>
            <a:ln>
              <a:noFill/>
            </a:ln>
            <a:effectLst>
              <a:outerShdw blurRad="63500" algn="ctr" rotWithShape="0">
                <a:prstClr val="black">
                  <a:alpha val="40000"/>
                </a:prstClr>
              </a:outerShdw>
            </a:effectLst>
          </p:spPr>
          <p:txBody>
            <a:bodyPr vert="horz" wrap="square" lIns="91440" tIns="72000" rIns="91440" bIns="45720" numCol="1" anchor="t" anchorCtr="0" compatLnSpc="1">
              <a:prstTxWarp prst="textNoShape">
                <a:avLst/>
              </a:prstTxWarp>
            </a:bodyPr>
            <a:lstStyle/>
            <a:p>
              <a:endParaRPr lang="en-US" sz="2000" b="1" dirty="0"/>
            </a:p>
          </p:txBody>
        </p:sp>
        <p:sp>
          <p:nvSpPr>
            <p:cNvPr id="55" name="Freeform 7"/>
            <p:cNvSpPr>
              <a:spLocks/>
            </p:cNvSpPr>
            <p:nvPr/>
          </p:nvSpPr>
          <p:spPr bwMode="auto">
            <a:xfrm>
              <a:off x="-1385887" y="-1212850"/>
              <a:ext cx="3067050" cy="566738"/>
            </a:xfrm>
            <a:prstGeom prst="roundRect">
              <a:avLst/>
            </a:prstGeom>
            <a:gradFill flip="none" rotWithShape="1">
              <a:gsLst>
                <a:gs pos="0">
                  <a:schemeClr val="accent1"/>
                </a:gs>
                <a:gs pos="100000">
                  <a:schemeClr val="accent1">
                    <a:lumMod val="75000"/>
                  </a:schemeClr>
                </a:gs>
              </a:gsLst>
              <a:lin ang="5400000" scaled="1"/>
              <a:tileRect/>
            </a:gradFill>
            <a:ln w="25400">
              <a:gradFill>
                <a:gsLst>
                  <a:gs pos="0">
                    <a:schemeClr val="bg1"/>
                  </a:gs>
                  <a:gs pos="76300">
                    <a:srgbClr val="FFFFFF">
                      <a:alpha val="0"/>
                    </a:srgbClr>
                  </a:gs>
                  <a:gs pos="100000">
                    <a:schemeClr val="bg1">
                      <a:alpha val="0"/>
                    </a:schemeClr>
                  </a:gs>
                </a:gsLst>
                <a:lin ang="5400000" scaled="0"/>
              </a:gradFill>
            </a:ln>
            <a:effectLst>
              <a:outerShdw blurRad="635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smtClean="0"/>
                <a:t>Other systems</a:t>
              </a:r>
              <a:endParaRPr lang="en-US" sz="2000" b="1" dirty="0"/>
            </a:p>
          </p:txBody>
        </p:sp>
      </p:grpSp>
      <p:grpSp>
        <p:nvGrpSpPr>
          <p:cNvPr id="57" name="Group 56"/>
          <p:cNvGrpSpPr>
            <a:grpSpLocks noChangeAspect="1"/>
          </p:cNvGrpSpPr>
          <p:nvPr/>
        </p:nvGrpSpPr>
        <p:grpSpPr>
          <a:xfrm>
            <a:off x="5824657" y="4162861"/>
            <a:ext cx="2657604" cy="495990"/>
            <a:chOff x="-1435100" y="-1246188"/>
            <a:chExt cx="3160713" cy="633413"/>
          </a:xfrm>
        </p:grpSpPr>
        <p:sp>
          <p:nvSpPr>
            <p:cNvPr id="58" name="Freeform 6"/>
            <p:cNvSpPr>
              <a:spLocks/>
            </p:cNvSpPr>
            <p:nvPr/>
          </p:nvSpPr>
          <p:spPr bwMode="auto">
            <a:xfrm>
              <a:off x="-1435100" y="-1246188"/>
              <a:ext cx="3160713" cy="633413"/>
            </a:xfrm>
            <a:custGeom>
              <a:avLst/>
              <a:gdLst>
                <a:gd name="T0" fmla="*/ 151 w 1991"/>
                <a:gd name="T1" fmla="*/ 399 h 399"/>
                <a:gd name="T2" fmla="*/ 0 w 1991"/>
                <a:gd name="T3" fmla="*/ 0 h 399"/>
                <a:gd name="T4" fmla="*/ 1843 w 1991"/>
                <a:gd name="T5" fmla="*/ 0 h 399"/>
                <a:gd name="T6" fmla="*/ 1991 w 1991"/>
                <a:gd name="T7" fmla="*/ 399 h 399"/>
                <a:gd name="T8" fmla="*/ 151 w 1991"/>
                <a:gd name="T9" fmla="*/ 399 h 399"/>
              </a:gdLst>
              <a:ahLst/>
              <a:cxnLst>
                <a:cxn ang="0">
                  <a:pos x="T0" y="T1"/>
                </a:cxn>
                <a:cxn ang="0">
                  <a:pos x="T2" y="T3"/>
                </a:cxn>
                <a:cxn ang="0">
                  <a:pos x="T4" y="T5"/>
                </a:cxn>
                <a:cxn ang="0">
                  <a:pos x="T6" y="T7"/>
                </a:cxn>
                <a:cxn ang="0">
                  <a:pos x="T8" y="T9"/>
                </a:cxn>
              </a:cxnLst>
              <a:rect l="0" t="0" r="r" b="b"/>
              <a:pathLst>
                <a:path w="1991" h="399">
                  <a:moveTo>
                    <a:pt x="151" y="399"/>
                  </a:moveTo>
                  <a:lnTo>
                    <a:pt x="0" y="0"/>
                  </a:lnTo>
                  <a:lnTo>
                    <a:pt x="1843" y="0"/>
                  </a:lnTo>
                  <a:lnTo>
                    <a:pt x="1991" y="399"/>
                  </a:lnTo>
                  <a:lnTo>
                    <a:pt x="151" y="399"/>
                  </a:lnTo>
                  <a:close/>
                </a:path>
              </a:pathLst>
            </a:custGeom>
            <a:noFill/>
            <a:ln>
              <a:noFill/>
            </a:ln>
            <a:effectLst>
              <a:outerShdw blurRad="63500" algn="ctr" rotWithShape="0">
                <a:prstClr val="black">
                  <a:alpha val="40000"/>
                </a:prstClr>
              </a:outerShdw>
            </a:effectLst>
          </p:spPr>
          <p:txBody>
            <a:bodyPr vert="horz" wrap="square" lIns="91440" tIns="72000" rIns="91440" bIns="45720" numCol="1" anchor="t" anchorCtr="0" compatLnSpc="1">
              <a:prstTxWarp prst="textNoShape">
                <a:avLst/>
              </a:prstTxWarp>
            </a:bodyPr>
            <a:lstStyle/>
            <a:p>
              <a:endParaRPr lang="en-US" sz="2000" b="1" dirty="0"/>
            </a:p>
          </p:txBody>
        </p:sp>
        <p:sp>
          <p:nvSpPr>
            <p:cNvPr id="59" name="Freeform 7"/>
            <p:cNvSpPr>
              <a:spLocks/>
            </p:cNvSpPr>
            <p:nvPr/>
          </p:nvSpPr>
          <p:spPr bwMode="auto">
            <a:xfrm>
              <a:off x="-1385887" y="-1212850"/>
              <a:ext cx="3067050" cy="566738"/>
            </a:xfrm>
            <a:prstGeom prst="roundRect">
              <a:avLst/>
            </a:prstGeom>
            <a:gradFill flip="none" rotWithShape="1">
              <a:gsLst>
                <a:gs pos="0">
                  <a:schemeClr val="accent1"/>
                </a:gs>
                <a:gs pos="100000">
                  <a:schemeClr val="accent1">
                    <a:lumMod val="75000"/>
                  </a:schemeClr>
                </a:gs>
              </a:gsLst>
              <a:lin ang="5400000" scaled="1"/>
              <a:tileRect/>
            </a:gradFill>
            <a:ln w="25400">
              <a:gradFill>
                <a:gsLst>
                  <a:gs pos="0">
                    <a:schemeClr val="bg1"/>
                  </a:gs>
                  <a:gs pos="76300">
                    <a:srgbClr val="FFFFFF">
                      <a:alpha val="0"/>
                    </a:srgbClr>
                  </a:gs>
                  <a:gs pos="100000">
                    <a:schemeClr val="bg1">
                      <a:alpha val="0"/>
                    </a:schemeClr>
                  </a:gs>
                </a:gsLst>
                <a:lin ang="5400000" scaled="0"/>
              </a:gradFill>
            </a:ln>
            <a:effectLst>
              <a:outerShdw blurRad="635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smtClean="0"/>
                <a:t>Live data</a:t>
              </a:r>
              <a:endParaRPr lang="en-US" sz="2000" b="1" dirty="0"/>
            </a:p>
          </p:txBody>
        </p:sp>
      </p:grpSp>
      <p:grpSp>
        <p:nvGrpSpPr>
          <p:cNvPr id="60" name="Group 59"/>
          <p:cNvGrpSpPr>
            <a:grpSpLocks noChangeAspect="1"/>
          </p:cNvGrpSpPr>
          <p:nvPr/>
        </p:nvGrpSpPr>
        <p:grpSpPr>
          <a:xfrm>
            <a:off x="5824657" y="4914369"/>
            <a:ext cx="2657604" cy="495990"/>
            <a:chOff x="-1435100" y="-1246188"/>
            <a:chExt cx="3160713" cy="633413"/>
          </a:xfrm>
        </p:grpSpPr>
        <p:sp>
          <p:nvSpPr>
            <p:cNvPr id="61" name="Freeform 6"/>
            <p:cNvSpPr>
              <a:spLocks/>
            </p:cNvSpPr>
            <p:nvPr/>
          </p:nvSpPr>
          <p:spPr bwMode="auto">
            <a:xfrm>
              <a:off x="-1435100" y="-1246188"/>
              <a:ext cx="3160713" cy="633413"/>
            </a:xfrm>
            <a:custGeom>
              <a:avLst/>
              <a:gdLst>
                <a:gd name="T0" fmla="*/ 151 w 1991"/>
                <a:gd name="T1" fmla="*/ 399 h 399"/>
                <a:gd name="T2" fmla="*/ 0 w 1991"/>
                <a:gd name="T3" fmla="*/ 0 h 399"/>
                <a:gd name="T4" fmla="*/ 1843 w 1991"/>
                <a:gd name="T5" fmla="*/ 0 h 399"/>
                <a:gd name="T6" fmla="*/ 1991 w 1991"/>
                <a:gd name="T7" fmla="*/ 399 h 399"/>
                <a:gd name="T8" fmla="*/ 151 w 1991"/>
                <a:gd name="T9" fmla="*/ 399 h 399"/>
              </a:gdLst>
              <a:ahLst/>
              <a:cxnLst>
                <a:cxn ang="0">
                  <a:pos x="T0" y="T1"/>
                </a:cxn>
                <a:cxn ang="0">
                  <a:pos x="T2" y="T3"/>
                </a:cxn>
                <a:cxn ang="0">
                  <a:pos x="T4" y="T5"/>
                </a:cxn>
                <a:cxn ang="0">
                  <a:pos x="T6" y="T7"/>
                </a:cxn>
                <a:cxn ang="0">
                  <a:pos x="T8" y="T9"/>
                </a:cxn>
              </a:cxnLst>
              <a:rect l="0" t="0" r="r" b="b"/>
              <a:pathLst>
                <a:path w="1991" h="399">
                  <a:moveTo>
                    <a:pt x="151" y="399"/>
                  </a:moveTo>
                  <a:lnTo>
                    <a:pt x="0" y="0"/>
                  </a:lnTo>
                  <a:lnTo>
                    <a:pt x="1843" y="0"/>
                  </a:lnTo>
                  <a:lnTo>
                    <a:pt x="1991" y="399"/>
                  </a:lnTo>
                  <a:lnTo>
                    <a:pt x="151" y="399"/>
                  </a:lnTo>
                  <a:close/>
                </a:path>
              </a:pathLst>
            </a:custGeom>
            <a:noFill/>
            <a:ln>
              <a:noFill/>
            </a:ln>
            <a:effectLst>
              <a:outerShdw blurRad="63500" algn="ctr" rotWithShape="0">
                <a:prstClr val="black">
                  <a:alpha val="40000"/>
                </a:prstClr>
              </a:outerShdw>
            </a:effectLst>
          </p:spPr>
          <p:txBody>
            <a:bodyPr vert="horz" wrap="square" lIns="91440" tIns="72000" rIns="91440" bIns="45720" numCol="1" anchor="t" anchorCtr="0" compatLnSpc="1">
              <a:prstTxWarp prst="textNoShape">
                <a:avLst/>
              </a:prstTxWarp>
            </a:bodyPr>
            <a:lstStyle/>
            <a:p>
              <a:endParaRPr lang="en-US" sz="2000" b="1" dirty="0"/>
            </a:p>
          </p:txBody>
        </p:sp>
        <p:sp>
          <p:nvSpPr>
            <p:cNvPr id="62" name="Freeform 7"/>
            <p:cNvSpPr>
              <a:spLocks/>
            </p:cNvSpPr>
            <p:nvPr/>
          </p:nvSpPr>
          <p:spPr bwMode="auto">
            <a:xfrm>
              <a:off x="-1385887" y="-1212850"/>
              <a:ext cx="3067050" cy="566738"/>
            </a:xfrm>
            <a:prstGeom prst="roundRect">
              <a:avLst/>
            </a:prstGeom>
            <a:gradFill flip="none" rotWithShape="1">
              <a:gsLst>
                <a:gs pos="0">
                  <a:schemeClr val="accent1"/>
                </a:gs>
                <a:gs pos="100000">
                  <a:schemeClr val="accent1">
                    <a:lumMod val="75000"/>
                  </a:schemeClr>
                </a:gs>
              </a:gsLst>
              <a:lin ang="5400000" scaled="1"/>
              <a:tileRect/>
            </a:gradFill>
            <a:ln w="25400">
              <a:gradFill>
                <a:gsLst>
                  <a:gs pos="0">
                    <a:schemeClr val="bg1"/>
                  </a:gs>
                  <a:gs pos="76300">
                    <a:srgbClr val="FFFFFF">
                      <a:alpha val="0"/>
                    </a:srgbClr>
                  </a:gs>
                  <a:gs pos="100000">
                    <a:schemeClr val="bg1">
                      <a:alpha val="0"/>
                    </a:schemeClr>
                  </a:gs>
                </a:gsLst>
                <a:lin ang="5400000" scaled="0"/>
              </a:gradFill>
            </a:ln>
            <a:effectLst>
              <a:outerShdw blurRad="635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smtClean="0"/>
                <a:t>Geographic </a:t>
              </a:r>
              <a:endParaRPr lang="en-US" sz="2000" b="1" dirty="0"/>
            </a:p>
          </p:txBody>
        </p:sp>
      </p:grpSp>
      <p:sp>
        <p:nvSpPr>
          <p:cNvPr id="63" name="Rectangle 62"/>
          <p:cNvSpPr/>
          <p:nvPr/>
        </p:nvSpPr>
        <p:spPr>
          <a:xfrm>
            <a:off x="-1" y="1147523"/>
            <a:ext cx="9144000" cy="617020"/>
          </a:xfrm>
          <a:prstGeom prst="rect">
            <a:avLst/>
          </a:prstGeom>
          <a:gradFill>
            <a:gsLst>
              <a:gs pos="0">
                <a:schemeClr val="bg1">
                  <a:alpha val="0"/>
                </a:schemeClr>
              </a:gs>
              <a:gs pos="100000">
                <a:schemeClr val="bg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xmlns="" val="881313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3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750" fill="hold"/>
                                        <p:tgtEl>
                                          <p:spTgt spid="47"/>
                                        </p:tgtEl>
                                        <p:attrNameLst>
                                          <p:attrName>ppt_w</p:attrName>
                                        </p:attrNameLst>
                                      </p:cBhvr>
                                      <p:tavLst>
                                        <p:tav tm="0">
                                          <p:val>
                                            <p:fltVal val="0"/>
                                          </p:val>
                                        </p:tav>
                                        <p:tav tm="100000">
                                          <p:val>
                                            <p:strVal val="#ppt_w"/>
                                          </p:val>
                                        </p:tav>
                                      </p:tavLst>
                                    </p:anim>
                                    <p:anim calcmode="lin" valueType="num">
                                      <p:cBhvr>
                                        <p:cTn id="12" dur="750" fill="hold"/>
                                        <p:tgtEl>
                                          <p:spTgt spid="47"/>
                                        </p:tgtEl>
                                        <p:attrNameLst>
                                          <p:attrName>ppt_h</p:attrName>
                                        </p:attrNameLst>
                                      </p:cBhvr>
                                      <p:tavLst>
                                        <p:tav tm="0">
                                          <p:val>
                                            <p:fltVal val="0"/>
                                          </p:val>
                                        </p:tav>
                                        <p:tav tm="100000">
                                          <p:val>
                                            <p:strVal val="#ppt_h"/>
                                          </p:val>
                                        </p:tav>
                                      </p:tavLst>
                                    </p:anim>
                                    <p:animEffect transition="in" filter="fade">
                                      <p:cBhvr>
                                        <p:cTn id="13" dur="750"/>
                                        <p:tgtEl>
                                          <p:spTgt spid="47"/>
                                        </p:tgtEl>
                                      </p:cBhvr>
                                    </p:animEffect>
                                  </p:childTnLst>
                                </p:cTn>
                              </p:par>
                              <p:par>
                                <p:cTn id="14" presetID="63" presetClass="path" presetSubtype="0" fill="hold" nodeType="withEffect">
                                  <p:stCondLst>
                                    <p:cond delay="0"/>
                                  </p:stCondLst>
                                  <p:childTnLst>
                                    <p:animMotion origin="layout" path="M -0.47361 -0.05834 L -4.44444E-6 4.44444E-6 " pathEditMode="relative" rAng="0" ptsTypes="AA">
                                      <p:cBhvr>
                                        <p:cTn id="15" dur="750" fill="hold"/>
                                        <p:tgtEl>
                                          <p:spTgt spid="47"/>
                                        </p:tgtEl>
                                        <p:attrNameLst>
                                          <p:attrName>ppt_x</p:attrName>
                                          <p:attrName>ppt_y</p:attrName>
                                        </p:attrNameLst>
                                      </p:cBhvr>
                                      <p:rCtr x="23681" y="2917"/>
                                    </p:animMotion>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p:stCondLst>
                              <p:cond delay="1750"/>
                            </p:stCondLst>
                            <p:childTnLst>
                              <p:par>
                                <p:cTn id="24" presetID="42" presetClass="entr" presetSubtype="0"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1000"/>
                                        <p:tgtEl>
                                          <p:spTgt spid="57"/>
                                        </p:tgtEl>
                                      </p:cBhvr>
                                    </p:animEffect>
                                    <p:anim calcmode="lin" valueType="num">
                                      <p:cBhvr>
                                        <p:cTn id="34" dur="1000" fill="hold"/>
                                        <p:tgtEl>
                                          <p:spTgt spid="57"/>
                                        </p:tgtEl>
                                        <p:attrNameLst>
                                          <p:attrName>ppt_x</p:attrName>
                                        </p:attrNameLst>
                                      </p:cBhvr>
                                      <p:tavLst>
                                        <p:tav tm="0">
                                          <p:val>
                                            <p:strVal val="#ppt_x"/>
                                          </p:val>
                                        </p:tav>
                                        <p:tav tm="100000">
                                          <p:val>
                                            <p:strVal val="#ppt_x"/>
                                          </p:val>
                                        </p:tav>
                                      </p:tavLst>
                                    </p:anim>
                                    <p:anim calcmode="lin" valueType="num">
                                      <p:cBhvr>
                                        <p:cTn id="35" dur="1000" fill="hold"/>
                                        <p:tgtEl>
                                          <p:spTgt spid="57"/>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53" presetClass="entr" presetSubtype="16"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500" fill="hold"/>
                                        <p:tgtEl>
                                          <p:spTgt spid="46"/>
                                        </p:tgtEl>
                                        <p:attrNameLst>
                                          <p:attrName>ppt_w</p:attrName>
                                        </p:attrNameLst>
                                      </p:cBhvr>
                                      <p:tavLst>
                                        <p:tav tm="0">
                                          <p:val>
                                            <p:fltVal val="0"/>
                                          </p:val>
                                        </p:tav>
                                        <p:tav tm="100000">
                                          <p:val>
                                            <p:strVal val="#ppt_w"/>
                                          </p:val>
                                        </p:tav>
                                      </p:tavLst>
                                    </p:anim>
                                    <p:anim calcmode="lin" valueType="num">
                                      <p:cBhvr>
                                        <p:cTn id="53" dur="500" fill="hold"/>
                                        <p:tgtEl>
                                          <p:spTgt spid="46"/>
                                        </p:tgtEl>
                                        <p:attrNameLst>
                                          <p:attrName>ppt_h</p:attrName>
                                        </p:attrNameLst>
                                      </p:cBhvr>
                                      <p:tavLst>
                                        <p:tav tm="0">
                                          <p:val>
                                            <p:fltVal val="0"/>
                                          </p:val>
                                        </p:tav>
                                        <p:tav tm="100000">
                                          <p:val>
                                            <p:strVal val="#ppt_h"/>
                                          </p:val>
                                        </p:tav>
                                      </p:tavLst>
                                    </p:anim>
                                    <p:animEffect transition="in" filter="fade">
                                      <p:cBhvr>
                                        <p:cTn id="5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Oval 453"/>
          <p:cNvSpPr/>
          <p:nvPr/>
        </p:nvSpPr>
        <p:spPr>
          <a:xfrm>
            <a:off x="-141452" y="5997742"/>
            <a:ext cx="5643892" cy="231607"/>
          </a:xfrm>
          <a:prstGeom prst="ellipse">
            <a:avLst/>
          </a:prstGeom>
          <a:gradFill flip="none" rotWithShape="1">
            <a:gsLst>
              <a:gs pos="47000">
                <a:srgbClr val="000000">
                  <a:alpha val="8000"/>
                </a:srgbClr>
              </a:gs>
              <a:gs pos="0">
                <a:schemeClr val="tx1">
                  <a:alpha val="15000"/>
                </a:schemeClr>
              </a:gs>
              <a:gs pos="100000">
                <a:schemeClr val="tx1">
                  <a:alpha val="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p:cNvSpPr/>
          <p:nvPr/>
        </p:nvSpPr>
        <p:spPr>
          <a:xfrm>
            <a:off x="4065105" y="1172818"/>
            <a:ext cx="5078896" cy="5512904"/>
          </a:xfrm>
          <a:prstGeom prst="rect">
            <a:avLst/>
          </a:prstGeom>
          <a:gradFill flip="none" rotWithShape="1">
            <a:gsLst>
              <a:gs pos="50000">
                <a:srgbClr val="000000">
                  <a:alpha val="16000"/>
                </a:srgbClr>
              </a:gs>
              <a:gs pos="0">
                <a:schemeClr val="tx1">
                  <a:alpha val="16000"/>
                </a:schemeClr>
              </a:gs>
              <a:gs pos="100000">
                <a:schemeClr val="tx1">
                  <a:alpha val="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Rectangle 78"/>
          <p:cNvSpPr/>
          <p:nvPr/>
        </p:nvSpPr>
        <p:spPr>
          <a:xfrm>
            <a:off x="5377078" y="2728941"/>
            <a:ext cx="3571812" cy="1200329"/>
          </a:xfrm>
          <a:prstGeom prst="rect">
            <a:avLst/>
          </a:prstGeom>
        </p:spPr>
        <p:txBody>
          <a:bodyPr wrap="square">
            <a:spAutoFit/>
          </a:bodyPr>
          <a:lstStyle/>
          <a:p>
            <a:pPr algn="ctr"/>
            <a:r>
              <a:rPr lang="en-GB" sz="3600" b="1" dirty="0">
                <a:solidFill>
                  <a:schemeClr val="accent1"/>
                </a:solidFill>
                <a:effectLst>
                  <a:outerShdw blurRad="165100" algn="ctr" rotWithShape="0">
                    <a:schemeClr val="bg1">
                      <a:alpha val="75000"/>
                    </a:schemeClr>
                  </a:outerShdw>
                </a:effectLst>
                <a:ea typeface="ＭＳ Ｐゴシック" charset="-128"/>
                <a:cs typeface="ＭＳ Ｐゴシック"/>
              </a:rPr>
              <a:t>Future proof</a:t>
            </a:r>
            <a:br>
              <a:rPr lang="en-GB" sz="3600" b="1" dirty="0">
                <a:solidFill>
                  <a:schemeClr val="accent1"/>
                </a:solidFill>
                <a:effectLst>
                  <a:outerShdw blurRad="165100" algn="ctr" rotWithShape="0">
                    <a:schemeClr val="bg1">
                      <a:alpha val="75000"/>
                    </a:schemeClr>
                  </a:outerShdw>
                </a:effectLst>
                <a:ea typeface="ＭＳ Ｐゴシック" charset="-128"/>
                <a:cs typeface="ＭＳ Ｐゴシック"/>
              </a:rPr>
            </a:br>
            <a:r>
              <a:rPr lang="en-GB" sz="3600" b="1" dirty="0">
                <a:solidFill>
                  <a:schemeClr val="accent1"/>
                </a:solidFill>
                <a:effectLst>
                  <a:outerShdw blurRad="165100" algn="ctr" rotWithShape="0">
                    <a:schemeClr val="bg1">
                      <a:alpha val="75000"/>
                    </a:schemeClr>
                  </a:outerShdw>
                </a:effectLst>
                <a:ea typeface="ＭＳ Ｐゴシック" charset="-128"/>
                <a:cs typeface="ＭＳ Ｐゴシック"/>
              </a:rPr>
              <a:t>solution</a:t>
            </a:r>
          </a:p>
        </p:txBody>
      </p:sp>
      <p:sp>
        <p:nvSpPr>
          <p:cNvPr id="2174" name="Freeform 30"/>
          <p:cNvSpPr>
            <a:spLocks/>
          </p:cNvSpPr>
          <p:nvPr/>
        </p:nvSpPr>
        <p:spPr bwMode="auto">
          <a:xfrm>
            <a:off x="55562" y="5213350"/>
            <a:ext cx="955675" cy="185738"/>
          </a:xfrm>
          <a:custGeom>
            <a:avLst/>
            <a:gdLst>
              <a:gd name="T0" fmla="*/ 0 w 466"/>
              <a:gd name="T1" fmla="*/ 0 h 90"/>
              <a:gd name="T2" fmla="*/ 0 w 466"/>
              <a:gd name="T3" fmla="*/ 10 h 90"/>
              <a:gd name="T4" fmla="*/ 259 w 466"/>
              <a:gd name="T5" fmla="*/ 90 h 90"/>
              <a:gd name="T6" fmla="*/ 259 w 466"/>
              <a:gd name="T7" fmla="*/ 85 h 90"/>
              <a:gd name="T8" fmla="*/ 328 w 466"/>
              <a:gd name="T9" fmla="*/ 88 h 90"/>
              <a:gd name="T10" fmla="*/ 466 w 466"/>
              <a:gd name="T11" fmla="*/ 76 h 90"/>
              <a:gd name="T12" fmla="*/ 466 w 466"/>
              <a:gd name="T13" fmla="*/ 64 h 90"/>
              <a:gd name="T14" fmla="*/ 320 w 466"/>
              <a:gd name="T15" fmla="*/ 78 h 90"/>
              <a:gd name="T16" fmla="*/ 0 w 466"/>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6" h="90">
                <a:moveTo>
                  <a:pt x="0" y="0"/>
                </a:moveTo>
                <a:cubicBezTo>
                  <a:pt x="0" y="3"/>
                  <a:pt x="0" y="6"/>
                  <a:pt x="0" y="10"/>
                </a:cubicBezTo>
                <a:cubicBezTo>
                  <a:pt x="86" y="56"/>
                  <a:pt x="173" y="81"/>
                  <a:pt x="259" y="90"/>
                </a:cubicBezTo>
                <a:cubicBezTo>
                  <a:pt x="259" y="88"/>
                  <a:pt x="259" y="86"/>
                  <a:pt x="259" y="85"/>
                </a:cubicBezTo>
                <a:cubicBezTo>
                  <a:pt x="282" y="87"/>
                  <a:pt x="305" y="88"/>
                  <a:pt x="328" y="88"/>
                </a:cubicBezTo>
                <a:cubicBezTo>
                  <a:pt x="374" y="88"/>
                  <a:pt x="420" y="84"/>
                  <a:pt x="466" y="76"/>
                </a:cubicBezTo>
                <a:cubicBezTo>
                  <a:pt x="466" y="72"/>
                  <a:pt x="466" y="68"/>
                  <a:pt x="466" y="64"/>
                </a:cubicBezTo>
                <a:cubicBezTo>
                  <a:pt x="417" y="73"/>
                  <a:pt x="369" y="78"/>
                  <a:pt x="320" y="78"/>
                </a:cubicBezTo>
                <a:cubicBezTo>
                  <a:pt x="213" y="78"/>
                  <a:pt x="107" y="55"/>
                  <a:pt x="0"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75" name="Freeform 31"/>
          <p:cNvSpPr>
            <a:spLocks/>
          </p:cNvSpPr>
          <p:nvPr/>
        </p:nvSpPr>
        <p:spPr bwMode="auto">
          <a:xfrm>
            <a:off x="-554038" y="4732338"/>
            <a:ext cx="927100" cy="663575"/>
          </a:xfrm>
          <a:custGeom>
            <a:avLst/>
            <a:gdLst>
              <a:gd name="T0" fmla="*/ 0 w 453"/>
              <a:gd name="T1" fmla="*/ 0 h 324"/>
              <a:gd name="T2" fmla="*/ 0 w 453"/>
              <a:gd name="T3" fmla="*/ 6 h 324"/>
              <a:gd name="T4" fmla="*/ 453 w 453"/>
              <a:gd name="T5" fmla="*/ 324 h 324"/>
              <a:gd name="T6" fmla="*/ 453 w 453"/>
              <a:gd name="T7" fmla="*/ 311 h 324"/>
              <a:gd name="T8" fmla="*/ 298 w 453"/>
              <a:gd name="T9" fmla="*/ 249 h 324"/>
              <a:gd name="T10" fmla="*/ 298 w 453"/>
              <a:gd name="T11" fmla="*/ 245 h 324"/>
              <a:gd name="T12" fmla="*/ 0 w 453"/>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453" h="324">
                <a:moveTo>
                  <a:pt x="0" y="0"/>
                </a:moveTo>
                <a:cubicBezTo>
                  <a:pt x="0" y="2"/>
                  <a:pt x="0" y="4"/>
                  <a:pt x="0" y="6"/>
                </a:cubicBezTo>
                <a:cubicBezTo>
                  <a:pt x="151" y="182"/>
                  <a:pt x="302" y="280"/>
                  <a:pt x="453" y="324"/>
                </a:cubicBezTo>
                <a:cubicBezTo>
                  <a:pt x="453" y="319"/>
                  <a:pt x="453" y="315"/>
                  <a:pt x="453" y="311"/>
                </a:cubicBezTo>
                <a:cubicBezTo>
                  <a:pt x="402" y="297"/>
                  <a:pt x="350" y="277"/>
                  <a:pt x="298" y="249"/>
                </a:cubicBezTo>
                <a:cubicBezTo>
                  <a:pt x="298" y="247"/>
                  <a:pt x="298" y="246"/>
                  <a:pt x="298" y="245"/>
                </a:cubicBezTo>
                <a:cubicBezTo>
                  <a:pt x="199" y="192"/>
                  <a:pt x="99" y="112"/>
                  <a:pt x="0"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76" name="Freeform 32"/>
          <p:cNvSpPr>
            <a:spLocks/>
          </p:cNvSpPr>
          <p:nvPr/>
        </p:nvSpPr>
        <p:spPr bwMode="auto">
          <a:xfrm>
            <a:off x="55562" y="5233988"/>
            <a:ext cx="531813" cy="165100"/>
          </a:xfrm>
          <a:custGeom>
            <a:avLst/>
            <a:gdLst>
              <a:gd name="T0" fmla="*/ 0 w 259"/>
              <a:gd name="T1" fmla="*/ 0 h 80"/>
              <a:gd name="T2" fmla="*/ 0 w 259"/>
              <a:gd name="T3" fmla="*/ 4 h 80"/>
              <a:gd name="T4" fmla="*/ 155 w 259"/>
              <a:gd name="T5" fmla="*/ 66 h 80"/>
              <a:gd name="T6" fmla="*/ 155 w 259"/>
              <a:gd name="T7" fmla="*/ 61 h 80"/>
              <a:gd name="T8" fmla="*/ 259 w 259"/>
              <a:gd name="T9" fmla="*/ 80 h 80"/>
              <a:gd name="T10" fmla="*/ 259 w 259"/>
              <a:gd name="T11" fmla="*/ 80 h 80"/>
              <a:gd name="T12" fmla="*/ 0 w 259"/>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59" h="80">
                <a:moveTo>
                  <a:pt x="0" y="0"/>
                </a:moveTo>
                <a:cubicBezTo>
                  <a:pt x="0" y="1"/>
                  <a:pt x="0" y="2"/>
                  <a:pt x="0" y="4"/>
                </a:cubicBezTo>
                <a:cubicBezTo>
                  <a:pt x="52" y="32"/>
                  <a:pt x="104" y="52"/>
                  <a:pt x="155" y="66"/>
                </a:cubicBezTo>
                <a:cubicBezTo>
                  <a:pt x="155" y="64"/>
                  <a:pt x="155" y="63"/>
                  <a:pt x="155" y="61"/>
                </a:cubicBezTo>
                <a:cubicBezTo>
                  <a:pt x="190" y="70"/>
                  <a:pt x="224" y="76"/>
                  <a:pt x="259" y="80"/>
                </a:cubicBezTo>
                <a:cubicBezTo>
                  <a:pt x="259" y="80"/>
                  <a:pt x="259" y="80"/>
                  <a:pt x="259" y="80"/>
                </a:cubicBezTo>
                <a:cubicBezTo>
                  <a:pt x="173" y="71"/>
                  <a:pt x="86" y="46"/>
                  <a:pt x="0"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77" name="Freeform 33"/>
          <p:cNvSpPr>
            <a:spLocks/>
          </p:cNvSpPr>
          <p:nvPr/>
        </p:nvSpPr>
        <p:spPr bwMode="auto">
          <a:xfrm>
            <a:off x="587375" y="4902200"/>
            <a:ext cx="1679575" cy="600075"/>
          </a:xfrm>
          <a:custGeom>
            <a:avLst/>
            <a:gdLst>
              <a:gd name="T0" fmla="*/ 820 w 820"/>
              <a:gd name="T1" fmla="*/ 0 h 293"/>
              <a:gd name="T2" fmla="*/ 91 w 820"/>
              <a:gd name="T3" fmla="*/ 268 h 293"/>
              <a:gd name="T4" fmla="*/ 0 w 820"/>
              <a:gd name="T5" fmla="*/ 262 h 293"/>
              <a:gd name="T6" fmla="*/ 0 w 820"/>
              <a:gd name="T7" fmla="*/ 284 h 293"/>
              <a:gd name="T8" fmla="*/ 111 w 820"/>
              <a:gd name="T9" fmla="*/ 293 h 293"/>
              <a:gd name="T10" fmla="*/ 217 w 820"/>
              <a:gd name="T11" fmla="*/ 286 h 293"/>
              <a:gd name="T12" fmla="*/ 217 w 820"/>
              <a:gd name="T13" fmla="*/ 258 h 293"/>
              <a:gd name="T14" fmla="*/ 820 w 820"/>
              <a:gd name="T15" fmla="*/ 1 h 293"/>
              <a:gd name="T16" fmla="*/ 820 w 820"/>
              <a:gd name="T1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0" h="293">
                <a:moveTo>
                  <a:pt x="820" y="0"/>
                </a:moveTo>
                <a:cubicBezTo>
                  <a:pt x="577" y="149"/>
                  <a:pt x="334" y="268"/>
                  <a:pt x="91" y="268"/>
                </a:cubicBezTo>
                <a:cubicBezTo>
                  <a:pt x="60" y="268"/>
                  <a:pt x="30" y="266"/>
                  <a:pt x="0" y="262"/>
                </a:cubicBezTo>
                <a:cubicBezTo>
                  <a:pt x="0" y="270"/>
                  <a:pt x="0" y="277"/>
                  <a:pt x="0" y="284"/>
                </a:cubicBezTo>
                <a:cubicBezTo>
                  <a:pt x="37" y="290"/>
                  <a:pt x="74" y="293"/>
                  <a:pt x="111" y="293"/>
                </a:cubicBezTo>
                <a:cubicBezTo>
                  <a:pt x="146" y="293"/>
                  <a:pt x="181" y="290"/>
                  <a:pt x="217" y="286"/>
                </a:cubicBezTo>
                <a:cubicBezTo>
                  <a:pt x="217" y="277"/>
                  <a:pt x="217" y="267"/>
                  <a:pt x="217" y="258"/>
                </a:cubicBezTo>
                <a:cubicBezTo>
                  <a:pt x="418" y="226"/>
                  <a:pt x="619" y="124"/>
                  <a:pt x="820" y="1"/>
                </a:cubicBezTo>
                <a:cubicBezTo>
                  <a:pt x="820" y="0"/>
                  <a:pt x="820" y="0"/>
                  <a:pt x="820"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78" name="Freeform 34"/>
          <p:cNvSpPr>
            <a:spLocks/>
          </p:cNvSpPr>
          <p:nvPr/>
        </p:nvSpPr>
        <p:spPr bwMode="auto">
          <a:xfrm>
            <a:off x="587375" y="5302250"/>
            <a:ext cx="708025" cy="104775"/>
          </a:xfrm>
          <a:custGeom>
            <a:avLst/>
            <a:gdLst>
              <a:gd name="T0" fmla="*/ 346 w 346"/>
              <a:gd name="T1" fmla="*/ 0 h 51"/>
              <a:gd name="T2" fmla="*/ 207 w 346"/>
              <a:gd name="T3" fmla="*/ 35 h 51"/>
              <a:gd name="T4" fmla="*/ 207 w 346"/>
              <a:gd name="T5" fmla="*/ 33 h 51"/>
              <a:gd name="T6" fmla="*/ 69 w 346"/>
              <a:gd name="T7" fmla="*/ 45 h 51"/>
              <a:gd name="T8" fmla="*/ 0 w 346"/>
              <a:gd name="T9" fmla="*/ 42 h 51"/>
              <a:gd name="T10" fmla="*/ 0 w 346"/>
              <a:gd name="T11" fmla="*/ 47 h 51"/>
              <a:gd name="T12" fmla="*/ 73 w 346"/>
              <a:gd name="T13" fmla="*/ 51 h 51"/>
              <a:gd name="T14" fmla="*/ 346 w 346"/>
              <a:gd name="T15" fmla="*/ 4 h 51"/>
              <a:gd name="T16" fmla="*/ 346 w 346"/>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51">
                <a:moveTo>
                  <a:pt x="346" y="0"/>
                </a:moveTo>
                <a:cubicBezTo>
                  <a:pt x="300" y="15"/>
                  <a:pt x="253" y="27"/>
                  <a:pt x="207" y="35"/>
                </a:cubicBezTo>
                <a:cubicBezTo>
                  <a:pt x="207" y="34"/>
                  <a:pt x="207" y="33"/>
                  <a:pt x="207" y="33"/>
                </a:cubicBezTo>
                <a:cubicBezTo>
                  <a:pt x="161" y="41"/>
                  <a:pt x="115" y="45"/>
                  <a:pt x="69" y="45"/>
                </a:cubicBezTo>
                <a:cubicBezTo>
                  <a:pt x="46" y="45"/>
                  <a:pt x="23" y="44"/>
                  <a:pt x="0" y="42"/>
                </a:cubicBezTo>
                <a:cubicBezTo>
                  <a:pt x="0" y="43"/>
                  <a:pt x="0" y="45"/>
                  <a:pt x="0" y="47"/>
                </a:cubicBezTo>
                <a:cubicBezTo>
                  <a:pt x="24" y="49"/>
                  <a:pt x="49" y="51"/>
                  <a:pt x="73" y="51"/>
                </a:cubicBezTo>
                <a:cubicBezTo>
                  <a:pt x="164" y="51"/>
                  <a:pt x="255" y="34"/>
                  <a:pt x="346" y="4"/>
                </a:cubicBezTo>
                <a:cubicBezTo>
                  <a:pt x="346" y="3"/>
                  <a:pt x="346" y="1"/>
                  <a:pt x="346"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79" name="Freeform 35"/>
          <p:cNvSpPr>
            <a:spLocks/>
          </p:cNvSpPr>
          <p:nvPr/>
        </p:nvSpPr>
        <p:spPr bwMode="auto">
          <a:xfrm>
            <a:off x="587375" y="5310188"/>
            <a:ext cx="708025" cy="96838"/>
          </a:xfrm>
          <a:custGeom>
            <a:avLst/>
            <a:gdLst>
              <a:gd name="T0" fmla="*/ 346 w 346"/>
              <a:gd name="T1" fmla="*/ 0 h 47"/>
              <a:gd name="T2" fmla="*/ 73 w 346"/>
              <a:gd name="T3" fmla="*/ 47 h 47"/>
              <a:gd name="T4" fmla="*/ 0 w 346"/>
              <a:gd name="T5" fmla="*/ 43 h 47"/>
              <a:gd name="T6" fmla="*/ 0 w 346"/>
              <a:gd name="T7" fmla="*/ 43 h 47"/>
              <a:gd name="T8" fmla="*/ 73 w 346"/>
              <a:gd name="T9" fmla="*/ 47 h 47"/>
              <a:gd name="T10" fmla="*/ 346 w 346"/>
              <a:gd name="T11" fmla="*/ 0 h 47"/>
              <a:gd name="T12" fmla="*/ 346 w 346"/>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46" h="47">
                <a:moveTo>
                  <a:pt x="346" y="0"/>
                </a:moveTo>
                <a:cubicBezTo>
                  <a:pt x="255" y="30"/>
                  <a:pt x="164" y="47"/>
                  <a:pt x="73" y="47"/>
                </a:cubicBezTo>
                <a:cubicBezTo>
                  <a:pt x="49" y="47"/>
                  <a:pt x="24" y="45"/>
                  <a:pt x="0" y="43"/>
                </a:cubicBezTo>
                <a:cubicBezTo>
                  <a:pt x="0" y="43"/>
                  <a:pt x="0" y="43"/>
                  <a:pt x="0" y="43"/>
                </a:cubicBezTo>
                <a:cubicBezTo>
                  <a:pt x="24" y="45"/>
                  <a:pt x="49" y="47"/>
                  <a:pt x="73" y="47"/>
                </a:cubicBezTo>
                <a:cubicBezTo>
                  <a:pt x="164" y="47"/>
                  <a:pt x="255" y="30"/>
                  <a:pt x="346" y="0"/>
                </a:cubicBezTo>
                <a:cubicBezTo>
                  <a:pt x="346" y="0"/>
                  <a:pt x="346" y="0"/>
                  <a:pt x="346"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80" name="Freeform 36"/>
          <p:cNvSpPr>
            <a:spLocks/>
          </p:cNvSpPr>
          <p:nvPr/>
        </p:nvSpPr>
        <p:spPr bwMode="auto">
          <a:xfrm>
            <a:off x="-222250" y="4991100"/>
            <a:ext cx="954088" cy="300038"/>
          </a:xfrm>
          <a:custGeom>
            <a:avLst/>
            <a:gdLst>
              <a:gd name="T0" fmla="*/ 0 w 466"/>
              <a:gd name="T1" fmla="*/ 0 h 147"/>
              <a:gd name="T2" fmla="*/ 0 w 466"/>
              <a:gd name="T3" fmla="*/ 1 h 147"/>
              <a:gd name="T4" fmla="*/ 424 w 466"/>
              <a:gd name="T5" fmla="*/ 147 h 147"/>
              <a:gd name="T6" fmla="*/ 466 w 466"/>
              <a:gd name="T7" fmla="*/ 146 h 147"/>
              <a:gd name="T8" fmla="*/ 466 w 466"/>
              <a:gd name="T9" fmla="*/ 146 h 147"/>
              <a:gd name="T10" fmla="*/ 424 w 466"/>
              <a:gd name="T11" fmla="*/ 147 h 147"/>
              <a:gd name="T12" fmla="*/ 207 w 466"/>
              <a:gd name="T13" fmla="*/ 111 h 147"/>
              <a:gd name="T14" fmla="*/ 207 w 466"/>
              <a:gd name="T15" fmla="*/ 110 h 147"/>
              <a:gd name="T16" fmla="*/ 0 w 466"/>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6" h="147">
                <a:moveTo>
                  <a:pt x="0" y="0"/>
                </a:moveTo>
                <a:cubicBezTo>
                  <a:pt x="0" y="0"/>
                  <a:pt x="0" y="1"/>
                  <a:pt x="0" y="1"/>
                </a:cubicBezTo>
                <a:cubicBezTo>
                  <a:pt x="141" y="104"/>
                  <a:pt x="282" y="147"/>
                  <a:pt x="424" y="147"/>
                </a:cubicBezTo>
                <a:cubicBezTo>
                  <a:pt x="438" y="147"/>
                  <a:pt x="452" y="147"/>
                  <a:pt x="466" y="146"/>
                </a:cubicBezTo>
                <a:cubicBezTo>
                  <a:pt x="466" y="146"/>
                  <a:pt x="466" y="146"/>
                  <a:pt x="466" y="146"/>
                </a:cubicBezTo>
                <a:cubicBezTo>
                  <a:pt x="452" y="146"/>
                  <a:pt x="438" y="147"/>
                  <a:pt x="424" y="147"/>
                </a:cubicBezTo>
                <a:cubicBezTo>
                  <a:pt x="351" y="147"/>
                  <a:pt x="279" y="136"/>
                  <a:pt x="207" y="111"/>
                </a:cubicBezTo>
                <a:cubicBezTo>
                  <a:pt x="207" y="111"/>
                  <a:pt x="207" y="110"/>
                  <a:pt x="207" y="110"/>
                </a:cubicBezTo>
                <a:cubicBezTo>
                  <a:pt x="138" y="86"/>
                  <a:pt x="69" y="50"/>
                  <a:pt x="0"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81" name="Freeform 37"/>
          <p:cNvSpPr>
            <a:spLocks/>
          </p:cNvSpPr>
          <p:nvPr/>
        </p:nvSpPr>
        <p:spPr bwMode="auto">
          <a:xfrm>
            <a:off x="-833438" y="4351338"/>
            <a:ext cx="2128838" cy="1000125"/>
          </a:xfrm>
          <a:custGeom>
            <a:avLst/>
            <a:gdLst>
              <a:gd name="T0" fmla="*/ 0 w 1039"/>
              <a:gd name="T1" fmla="*/ 0 h 488"/>
              <a:gd name="T2" fmla="*/ 0 w 1039"/>
              <a:gd name="T3" fmla="*/ 5 h 488"/>
              <a:gd name="T4" fmla="*/ 745 w 1039"/>
              <a:gd name="T5" fmla="*/ 488 h 488"/>
              <a:gd name="T6" fmla="*/ 1039 w 1039"/>
              <a:gd name="T7" fmla="*/ 433 h 488"/>
              <a:gd name="T8" fmla="*/ 1039 w 1039"/>
              <a:gd name="T9" fmla="*/ 420 h 488"/>
              <a:gd name="T10" fmla="*/ 737 w 1039"/>
              <a:gd name="T11" fmla="*/ 478 h 488"/>
              <a:gd name="T12" fmla="*/ 298 w 1039"/>
              <a:gd name="T13" fmla="*/ 323 h 488"/>
              <a:gd name="T14" fmla="*/ 298 w 1039"/>
              <a:gd name="T15" fmla="*/ 313 h 488"/>
              <a:gd name="T16" fmla="*/ 0 w 1039"/>
              <a:gd name="T1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9" h="488">
                <a:moveTo>
                  <a:pt x="0" y="0"/>
                </a:moveTo>
                <a:cubicBezTo>
                  <a:pt x="0" y="2"/>
                  <a:pt x="0" y="4"/>
                  <a:pt x="0" y="5"/>
                </a:cubicBezTo>
                <a:cubicBezTo>
                  <a:pt x="248" y="359"/>
                  <a:pt x="497" y="488"/>
                  <a:pt x="745" y="488"/>
                </a:cubicBezTo>
                <a:cubicBezTo>
                  <a:pt x="843" y="488"/>
                  <a:pt x="941" y="468"/>
                  <a:pt x="1039" y="433"/>
                </a:cubicBezTo>
                <a:cubicBezTo>
                  <a:pt x="1039" y="429"/>
                  <a:pt x="1039" y="424"/>
                  <a:pt x="1039" y="420"/>
                </a:cubicBezTo>
                <a:cubicBezTo>
                  <a:pt x="938" y="456"/>
                  <a:pt x="838" y="478"/>
                  <a:pt x="737" y="478"/>
                </a:cubicBezTo>
                <a:cubicBezTo>
                  <a:pt x="591" y="478"/>
                  <a:pt x="444" y="433"/>
                  <a:pt x="298" y="323"/>
                </a:cubicBezTo>
                <a:cubicBezTo>
                  <a:pt x="298" y="320"/>
                  <a:pt x="298" y="316"/>
                  <a:pt x="298" y="313"/>
                </a:cubicBezTo>
                <a:cubicBezTo>
                  <a:pt x="199" y="241"/>
                  <a:pt x="100" y="138"/>
                  <a:pt x="0"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82" name="Freeform 38"/>
          <p:cNvSpPr>
            <a:spLocks/>
          </p:cNvSpPr>
          <p:nvPr/>
        </p:nvSpPr>
        <p:spPr bwMode="auto">
          <a:xfrm>
            <a:off x="-222250" y="3787775"/>
            <a:ext cx="3703638" cy="1543050"/>
          </a:xfrm>
          <a:custGeom>
            <a:avLst/>
            <a:gdLst>
              <a:gd name="T0" fmla="*/ 1808 w 1808"/>
              <a:gd name="T1" fmla="*/ 0 h 753"/>
              <a:gd name="T2" fmla="*/ 466 w 1808"/>
              <a:gd name="T3" fmla="*/ 742 h 753"/>
              <a:gd name="T4" fmla="*/ 466 w 1808"/>
              <a:gd name="T5" fmla="*/ 733 h 753"/>
              <a:gd name="T6" fmla="*/ 424 w 1808"/>
              <a:gd name="T7" fmla="*/ 734 h 753"/>
              <a:gd name="T8" fmla="*/ 0 w 1808"/>
              <a:gd name="T9" fmla="*/ 588 h 753"/>
              <a:gd name="T10" fmla="*/ 0 w 1808"/>
              <a:gd name="T11" fmla="*/ 598 h 753"/>
              <a:gd name="T12" fmla="*/ 439 w 1808"/>
              <a:gd name="T13" fmla="*/ 753 h 753"/>
              <a:gd name="T14" fmla="*/ 741 w 1808"/>
              <a:gd name="T15" fmla="*/ 695 h 753"/>
              <a:gd name="T16" fmla="*/ 741 w 1808"/>
              <a:gd name="T17" fmla="*/ 690 h 753"/>
              <a:gd name="T18" fmla="*/ 1808 w 1808"/>
              <a:gd name="T19" fmla="*/ 14 h 753"/>
              <a:gd name="T20" fmla="*/ 1808 w 1808"/>
              <a:gd name="T21" fmla="*/ 0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8" h="753">
                <a:moveTo>
                  <a:pt x="1808" y="0"/>
                </a:moveTo>
                <a:cubicBezTo>
                  <a:pt x="1361" y="287"/>
                  <a:pt x="913" y="721"/>
                  <a:pt x="466" y="742"/>
                </a:cubicBezTo>
                <a:cubicBezTo>
                  <a:pt x="466" y="739"/>
                  <a:pt x="466" y="736"/>
                  <a:pt x="466" y="733"/>
                </a:cubicBezTo>
                <a:cubicBezTo>
                  <a:pt x="452" y="734"/>
                  <a:pt x="438" y="734"/>
                  <a:pt x="424" y="734"/>
                </a:cubicBezTo>
                <a:cubicBezTo>
                  <a:pt x="282" y="734"/>
                  <a:pt x="141" y="691"/>
                  <a:pt x="0" y="588"/>
                </a:cubicBezTo>
                <a:cubicBezTo>
                  <a:pt x="0" y="591"/>
                  <a:pt x="0" y="595"/>
                  <a:pt x="0" y="598"/>
                </a:cubicBezTo>
                <a:cubicBezTo>
                  <a:pt x="146" y="708"/>
                  <a:pt x="293" y="753"/>
                  <a:pt x="439" y="753"/>
                </a:cubicBezTo>
                <a:cubicBezTo>
                  <a:pt x="540" y="753"/>
                  <a:pt x="640" y="731"/>
                  <a:pt x="741" y="695"/>
                </a:cubicBezTo>
                <a:cubicBezTo>
                  <a:pt x="741" y="693"/>
                  <a:pt x="741" y="691"/>
                  <a:pt x="741" y="690"/>
                </a:cubicBezTo>
                <a:cubicBezTo>
                  <a:pt x="1097" y="559"/>
                  <a:pt x="1452" y="240"/>
                  <a:pt x="1808" y="14"/>
                </a:cubicBezTo>
                <a:cubicBezTo>
                  <a:pt x="1808" y="9"/>
                  <a:pt x="1808" y="4"/>
                  <a:pt x="1808"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83" name="Freeform 39"/>
          <p:cNvSpPr>
            <a:spLocks noEditPoints="1"/>
          </p:cNvSpPr>
          <p:nvPr/>
        </p:nvSpPr>
        <p:spPr bwMode="auto">
          <a:xfrm>
            <a:off x="1295400" y="3357563"/>
            <a:ext cx="3175000" cy="1884363"/>
          </a:xfrm>
          <a:custGeom>
            <a:avLst/>
            <a:gdLst>
              <a:gd name="T0" fmla="*/ 516 w 1549"/>
              <a:gd name="T1" fmla="*/ 637 h 920"/>
              <a:gd name="T2" fmla="*/ 0 w 1549"/>
              <a:gd name="T3" fmla="*/ 918 h 920"/>
              <a:gd name="T4" fmla="*/ 0 w 1549"/>
              <a:gd name="T5" fmla="*/ 920 h 920"/>
              <a:gd name="T6" fmla="*/ 516 w 1549"/>
              <a:gd name="T7" fmla="*/ 639 h 920"/>
              <a:gd name="T8" fmla="*/ 516 w 1549"/>
              <a:gd name="T9" fmla="*/ 637 h 920"/>
              <a:gd name="T10" fmla="*/ 1549 w 1549"/>
              <a:gd name="T11" fmla="*/ 0 h 920"/>
              <a:gd name="T12" fmla="*/ 1067 w 1549"/>
              <a:gd name="T13" fmla="*/ 224 h 920"/>
              <a:gd name="T14" fmla="*/ 1067 w 1549"/>
              <a:gd name="T15" fmla="*/ 246 h 920"/>
              <a:gd name="T16" fmla="*/ 1549 w 1549"/>
              <a:gd name="T17" fmla="*/ 27 h 920"/>
              <a:gd name="T18" fmla="*/ 1549 w 1549"/>
              <a:gd name="T19"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9" h="920">
                <a:moveTo>
                  <a:pt x="516" y="637"/>
                </a:moveTo>
                <a:cubicBezTo>
                  <a:pt x="344" y="753"/>
                  <a:pt x="172" y="858"/>
                  <a:pt x="0" y="918"/>
                </a:cubicBezTo>
                <a:cubicBezTo>
                  <a:pt x="0" y="919"/>
                  <a:pt x="0" y="920"/>
                  <a:pt x="0" y="920"/>
                </a:cubicBezTo>
                <a:cubicBezTo>
                  <a:pt x="172" y="860"/>
                  <a:pt x="344" y="756"/>
                  <a:pt x="516" y="639"/>
                </a:cubicBezTo>
                <a:cubicBezTo>
                  <a:pt x="516" y="639"/>
                  <a:pt x="516" y="638"/>
                  <a:pt x="516" y="637"/>
                </a:cubicBezTo>
                <a:moveTo>
                  <a:pt x="1549" y="0"/>
                </a:moveTo>
                <a:cubicBezTo>
                  <a:pt x="1389" y="39"/>
                  <a:pt x="1228" y="122"/>
                  <a:pt x="1067" y="224"/>
                </a:cubicBezTo>
                <a:cubicBezTo>
                  <a:pt x="1067" y="232"/>
                  <a:pt x="1067" y="239"/>
                  <a:pt x="1067" y="246"/>
                </a:cubicBezTo>
                <a:cubicBezTo>
                  <a:pt x="1228" y="146"/>
                  <a:pt x="1389" y="64"/>
                  <a:pt x="1549" y="27"/>
                </a:cubicBezTo>
                <a:cubicBezTo>
                  <a:pt x="1549" y="18"/>
                  <a:pt x="1549" y="9"/>
                  <a:pt x="1549"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84" name="Freeform 40"/>
          <p:cNvSpPr>
            <a:spLocks/>
          </p:cNvSpPr>
          <p:nvPr/>
        </p:nvSpPr>
        <p:spPr bwMode="auto">
          <a:xfrm>
            <a:off x="1295400" y="4806950"/>
            <a:ext cx="971550" cy="503238"/>
          </a:xfrm>
          <a:custGeom>
            <a:avLst/>
            <a:gdLst>
              <a:gd name="T0" fmla="*/ 474 w 474"/>
              <a:gd name="T1" fmla="*/ 0 h 246"/>
              <a:gd name="T2" fmla="*/ 0 w 474"/>
              <a:gd name="T3" fmla="*/ 242 h 246"/>
              <a:gd name="T4" fmla="*/ 0 w 474"/>
              <a:gd name="T5" fmla="*/ 246 h 246"/>
              <a:gd name="T6" fmla="*/ 474 w 474"/>
              <a:gd name="T7" fmla="*/ 7 h 246"/>
              <a:gd name="T8" fmla="*/ 474 w 474"/>
              <a:gd name="T9" fmla="*/ 0 h 246"/>
            </a:gdLst>
            <a:ahLst/>
            <a:cxnLst>
              <a:cxn ang="0">
                <a:pos x="T0" y="T1"/>
              </a:cxn>
              <a:cxn ang="0">
                <a:pos x="T2" y="T3"/>
              </a:cxn>
              <a:cxn ang="0">
                <a:pos x="T4" y="T5"/>
              </a:cxn>
              <a:cxn ang="0">
                <a:pos x="T6" y="T7"/>
              </a:cxn>
              <a:cxn ang="0">
                <a:pos x="T8" y="T9"/>
              </a:cxn>
            </a:cxnLst>
            <a:rect l="0" t="0" r="r" b="b"/>
            <a:pathLst>
              <a:path w="474" h="246">
                <a:moveTo>
                  <a:pt x="474" y="0"/>
                </a:moveTo>
                <a:cubicBezTo>
                  <a:pt x="316" y="101"/>
                  <a:pt x="158" y="190"/>
                  <a:pt x="0" y="242"/>
                </a:cubicBezTo>
                <a:cubicBezTo>
                  <a:pt x="0" y="243"/>
                  <a:pt x="0" y="245"/>
                  <a:pt x="0" y="246"/>
                </a:cubicBezTo>
                <a:cubicBezTo>
                  <a:pt x="158" y="196"/>
                  <a:pt x="316" y="108"/>
                  <a:pt x="474" y="7"/>
                </a:cubicBezTo>
                <a:cubicBezTo>
                  <a:pt x="474" y="5"/>
                  <a:pt x="474" y="3"/>
                  <a:pt x="474"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85" name="Freeform 41"/>
          <p:cNvSpPr>
            <a:spLocks/>
          </p:cNvSpPr>
          <p:nvPr/>
        </p:nvSpPr>
        <p:spPr bwMode="auto">
          <a:xfrm>
            <a:off x="1295400" y="4821238"/>
            <a:ext cx="971550" cy="488950"/>
          </a:xfrm>
          <a:custGeom>
            <a:avLst/>
            <a:gdLst>
              <a:gd name="T0" fmla="*/ 474 w 474"/>
              <a:gd name="T1" fmla="*/ 0 h 239"/>
              <a:gd name="T2" fmla="*/ 0 w 474"/>
              <a:gd name="T3" fmla="*/ 239 h 239"/>
              <a:gd name="T4" fmla="*/ 0 w 474"/>
              <a:gd name="T5" fmla="*/ 239 h 239"/>
              <a:gd name="T6" fmla="*/ 474 w 474"/>
              <a:gd name="T7" fmla="*/ 0 h 239"/>
              <a:gd name="T8" fmla="*/ 474 w 474"/>
              <a:gd name="T9" fmla="*/ 0 h 239"/>
            </a:gdLst>
            <a:ahLst/>
            <a:cxnLst>
              <a:cxn ang="0">
                <a:pos x="T0" y="T1"/>
              </a:cxn>
              <a:cxn ang="0">
                <a:pos x="T2" y="T3"/>
              </a:cxn>
              <a:cxn ang="0">
                <a:pos x="T4" y="T5"/>
              </a:cxn>
              <a:cxn ang="0">
                <a:pos x="T6" y="T7"/>
              </a:cxn>
              <a:cxn ang="0">
                <a:pos x="T8" y="T9"/>
              </a:cxn>
            </a:cxnLst>
            <a:rect l="0" t="0" r="r" b="b"/>
            <a:pathLst>
              <a:path w="474" h="239">
                <a:moveTo>
                  <a:pt x="474" y="0"/>
                </a:moveTo>
                <a:cubicBezTo>
                  <a:pt x="316" y="101"/>
                  <a:pt x="158" y="189"/>
                  <a:pt x="0" y="239"/>
                </a:cubicBezTo>
                <a:cubicBezTo>
                  <a:pt x="0" y="239"/>
                  <a:pt x="0" y="239"/>
                  <a:pt x="0" y="239"/>
                </a:cubicBezTo>
                <a:cubicBezTo>
                  <a:pt x="158" y="189"/>
                  <a:pt x="316" y="101"/>
                  <a:pt x="474" y="0"/>
                </a:cubicBezTo>
                <a:cubicBezTo>
                  <a:pt x="474" y="0"/>
                  <a:pt x="474" y="0"/>
                  <a:pt x="474" y="0"/>
                </a:cubicBezTo>
              </a:path>
            </a:pathLst>
          </a:custGeom>
          <a:solidFill>
            <a:srgbClr val="6C1A1C"/>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86" name="Freeform 42"/>
          <p:cNvSpPr>
            <a:spLocks/>
          </p:cNvSpPr>
          <p:nvPr/>
        </p:nvSpPr>
        <p:spPr bwMode="auto">
          <a:xfrm>
            <a:off x="1295400" y="3816350"/>
            <a:ext cx="2185988" cy="1422400"/>
          </a:xfrm>
          <a:custGeom>
            <a:avLst/>
            <a:gdLst>
              <a:gd name="T0" fmla="*/ 1067 w 1067"/>
              <a:gd name="T1" fmla="*/ 0 h 694"/>
              <a:gd name="T2" fmla="*/ 1067 w 1067"/>
              <a:gd name="T3" fmla="*/ 0 h 694"/>
              <a:gd name="T4" fmla="*/ 1067 w 1067"/>
              <a:gd name="T5" fmla="*/ 10 h 694"/>
              <a:gd name="T6" fmla="*/ 0 w 1067"/>
              <a:gd name="T7" fmla="*/ 681 h 694"/>
              <a:gd name="T8" fmla="*/ 0 w 1067"/>
              <a:gd name="T9" fmla="*/ 694 h 694"/>
              <a:gd name="T10" fmla="*/ 516 w 1067"/>
              <a:gd name="T11" fmla="*/ 413 h 694"/>
              <a:gd name="T12" fmla="*/ 516 w 1067"/>
              <a:gd name="T13" fmla="*/ 406 h 694"/>
              <a:gd name="T14" fmla="*/ 921 w 1067"/>
              <a:gd name="T15" fmla="*/ 123 h 694"/>
              <a:gd name="T16" fmla="*/ 921 w 1067"/>
              <a:gd name="T17" fmla="*/ 119 h 694"/>
              <a:gd name="T18" fmla="*/ 1067 w 1067"/>
              <a:gd name="T19" fmla="*/ 22 h 694"/>
              <a:gd name="T20" fmla="*/ 1067 w 1067"/>
              <a:gd name="T21"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7" h="694">
                <a:moveTo>
                  <a:pt x="1067" y="0"/>
                </a:moveTo>
                <a:cubicBezTo>
                  <a:pt x="1067" y="0"/>
                  <a:pt x="1067" y="0"/>
                  <a:pt x="1067" y="0"/>
                </a:cubicBezTo>
                <a:cubicBezTo>
                  <a:pt x="1067" y="3"/>
                  <a:pt x="1067" y="7"/>
                  <a:pt x="1067" y="10"/>
                </a:cubicBezTo>
                <a:cubicBezTo>
                  <a:pt x="711" y="235"/>
                  <a:pt x="356" y="552"/>
                  <a:pt x="0" y="681"/>
                </a:cubicBezTo>
                <a:cubicBezTo>
                  <a:pt x="0" y="685"/>
                  <a:pt x="0" y="690"/>
                  <a:pt x="0" y="694"/>
                </a:cubicBezTo>
                <a:cubicBezTo>
                  <a:pt x="172" y="634"/>
                  <a:pt x="344" y="529"/>
                  <a:pt x="516" y="413"/>
                </a:cubicBezTo>
                <a:cubicBezTo>
                  <a:pt x="516" y="410"/>
                  <a:pt x="516" y="408"/>
                  <a:pt x="516" y="406"/>
                </a:cubicBezTo>
                <a:cubicBezTo>
                  <a:pt x="651" y="314"/>
                  <a:pt x="786" y="214"/>
                  <a:pt x="921" y="123"/>
                </a:cubicBezTo>
                <a:cubicBezTo>
                  <a:pt x="921" y="121"/>
                  <a:pt x="921" y="120"/>
                  <a:pt x="921" y="119"/>
                </a:cubicBezTo>
                <a:cubicBezTo>
                  <a:pt x="970" y="85"/>
                  <a:pt x="1018" y="53"/>
                  <a:pt x="1067" y="22"/>
                </a:cubicBezTo>
                <a:cubicBezTo>
                  <a:pt x="1067" y="15"/>
                  <a:pt x="1067" y="8"/>
                  <a:pt x="1067"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87" name="Freeform 43"/>
          <p:cNvSpPr>
            <a:spLocks/>
          </p:cNvSpPr>
          <p:nvPr/>
        </p:nvSpPr>
        <p:spPr bwMode="auto">
          <a:xfrm>
            <a:off x="1295400" y="3816350"/>
            <a:ext cx="2185988" cy="1395413"/>
          </a:xfrm>
          <a:custGeom>
            <a:avLst/>
            <a:gdLst>
              <a:gd name="T0" fmla="*/ 1067 w 1067"/>
              <a:gd name="T1" fmla="*/ 0 h 681"/>
              <a:gd name="T2" fmla="*/ 0 w 1067"/>
              <a:gd name="T3" fmla="*/ 676 h 681"/>
              <a:gd name="T4" fmla="*/ 0 w 1067"/>
              <a:gd name="T5" fmla="*/ 681 h 681"/>
              <a:gd name="T6" fmla="*/ 1067 w 1067"/>
              <a:gd name="T7" fmla="*/ 10 h 681"/>
              <a:gd name="T8" fmla="*/ 1067 w 1067"/>
              <a:gd name="T9" fmla="*/ 0 h 681"/>
            </a:gdLst>
            <a:ahLst/>
            <a:cxnLst>
              <a:cxn ang="0">
                <a:pos x="T0" y="T1"/>
              </a:cxn>
              <a:cxn ang="0">
                <a:pos x="T2" y="T3"/>
              </a:cxn>
              <a:cxn ang="0">
                <a:pos x="T4" y="T5"/>
              </a:cxn>
              <a:cxn ang="0">
                <a:pos x="T6" y="T7"/>
              </a:cxn>
              <a:cxn ang="0">
                <a:pos x="T8" y="T9"/>
              </a:cxn>
            </a:cxnLst>
            <a:rect l="0" t="0" r="r" b="b"/>
            <a:pathLst>
              <a:path w="1067" h="681">
                <a:moveTo>
                  <a:pt x="1067" y="0"/>
                </a:moveTo>
                <a:cubicBezTo>
                  <a:pt x="711" y="226"/>
                  <a:pt x="356" y="545"/>
                  <a:pt x="0" y="676"/>
                </a:cubicBezTo>
                <a:cubicBezTo>
                  <a:pt x="0" y="677"/>
                  <a:pt x="0" y="679"/>
                  <a:pt x="0" y="681"/>
                </a:cubicBezTo>
                <a:cubicBezTo>
                  <a:pt x="356" y="552"/>
                  <a:pt x="711" y="235"/>
                  <a:pt x="1067" y="10"/>
                </a:cubicBezTo>
                <a:cubicBezTo>
                  <a:pt x="1067" y="7"/>
                  <a:pt x="1067" y="3"/>
                  <a:pt x="1067"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88" name="Freeform 44"/>
          <p:cNvSpPr>
            <a:spLocks/>
          </p:cNvSpPr>
          <p:nvPr/>
        </p:nvSpPr>
        <p:spPr bwMode="auto">
          <a:xfrm>
            <a:off x="830262" y="5511800"/>
            <a:ext cx="420688" cy="58738"/>
          </a:xfrm>
          <a:custGeom>
            <a:avLst/>
            <a:gdLst>
              <a:gd name="T0" fmla="*/ 98 w 205"/>
              <a:gd name="T1" fmla="*/ 0 h 29"/>
              <a:gd name="T2" fmla="*/ 0 w 205"/>
              <a:gd name="T3" fmla="*/ 6 h 29"/>
              <a:gd name="T4" fmla="*/ 0 w 205"/>
              <a:gd name="T5" fmla="*/ 29 h 29"/>
              <a:gd name="T6" fmla="*/ 18 w 205"/>
              <a:gd name="T7" fmla="*/ 29 h 29"/>
              <a:gd name="T8" fmla="*/ 205 w 205"/>
              <a:gd name="T9" fmla="*/ 8 h 29"/>
              <a:gd name="T10" fmla="*/ 205 w 205"/>
              <a:gd name="T11" fmla="*/ 4 h 29"/>
              <a:gd name="T12" fmla="*/ 98 w 205"/>
              <a:gd name="T13" fmla="*/ 21 h 29"/>
              <a:gd name="T14" fmla="*/ 98 w 205"/>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29">
                <a:moveTo>
                  <a:pt x="98" y="0"/>
                </a:moveTo>
                <a:cubicBezTo>
                  <a:pt x="65" y="4"/>
                  <a:pt x="33" y="6"/>
                  <a:pt x="0" y="6"/>
                </a:cubicBezTo>
                <a:cubicBezTo>
                  <a:pt x="0" y="14"/>
                  <a:pt x="0" y="21"/>
                  <a:pt x="0" y="29"/>
                </a:cubicBezTo>
                <a:cubicBezTo>
                  <a:pt x="6" y="29"/>
                  <a:pt x="12" y="29"/>
                  <a:pt x="18" y="29"/>
                </a:cubicBezTo>
                <a:cubicBezTo>
                  <a:pt x="81" y="29"/>
                  <a:pt x="143" y="22"/>
                  <a:pt x="205" y="8"/>
                </a:cubicBezTo>
                <a:cubicBezTo>
                  <a:pt x="205" y="7"/>
                  <a:pt x="205" y="5"/>
                  <a:pt x="205" y="4"/>
                </a:cubicBezTo>
                <a:cubicBezTo>
                  <a:pt x="169" y="12"/>
                  <a:pt x="134" y="17"/>
                  <a:pt x="98" y="21"/>
                </a:cubicBezTo>
                <a:cubicBezTo>
                  <a:pt x="98" y="14"/>
                  <a:pt x="98" y="7"/>
                  <a:pt x="98"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89" name="Freeform 45"/>
          <p:cNvSpPr>
            <a:spLocks/>
          </p:cNvSpPr>
          <p:nvPr/>
        </p:nvSpPr>
        <p:spPr bwMode="auto">
          <a:xfrm>
            <a:off x="373062" y="5395913"/>
            <a:ext cx="214313" cy="42863"/>
          </a:xfrm>
          <a:custGeom>
            <a:avLst/>
            <a:gdLst>
              <a:gd name="T0" fmla="*/ 0 w 104"/>
              <a:gd name="T1" fmla="*/ 0 h 21"/>
              <a:gd name="T2" fmla="*/ 0 w 104"/>
              <a:gd name="T3" fmla="*/ 0 h 21"/>
              <a:gd name="T4" fmla="*/ 104 w 104"/>
              <a:gd name="T5" fmla="*/ 21 h 21"/>
              <a:gd name="T6" fmla="*/ 104 w 104"/>
              <a:gd name="T7" fmla="*/ 21 h 21"/>
              <a:gd name="T8" fmla="*/ 0 w 104"/>
              <a:gd name="T9" fmla="*/ 0 h 21"/>
            </a:gdLst>
            <a:ahLst/>
            <a:cxnLst>
              <a:cxn ang="0">
                <a:pos x="T0" y="T1"/>
              </a:cxn>
              <a:cxn ang="0">
                <a:pos x="T2" y="T3"/>
              </a:cxn>
              <a:cxn ang="0">
                <a:pos x="T4" y="T5"/>
              </a:cxn>
              <a:cxn ang="0">
                <a:pos x="T6" y="T7"/>
              </a:cxn>
              <a:cxn ang="0">
                <a:pos x="T8" y="T9"/>
              </a:cxn>
            </a:cxnLst>
            <a:rect l="0" t="0" r="r" b="b"/>
            <a:pathLst>
              <a:path w="104" h="21">
                <a:moveTo>
                  <a:pt x="0" y="0"/>
                </a:moveTo>
                <a:cubicBezTo>
                  <a:pt x="0" y="0"/>
                  <a:pt x="0" y="0"/>
                  <a:pt x="0" y="0"/>
                </a:cubicBezTo>
                <a:cubicBezTo>
                  <a:pt x="35" y="10"/>
                  <a:pt x="69" y="17"/>
                  <a:pt x="104" y="21"/>
                </a:cubicBezTo>
                <a:cubicBezTo>
                  <a:pt x="104" y="21"/>
                  <a:pt x="104" y="21"/>
                  <a:pt x="104" y="21"/>
                </a:cubicBezTo>
                <a:cubicBezTo>
                  <a:pt x="69" y="17"/>
                  <a:pt x="35" y="10"/>
                  <a:pt x="0"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90" name="Freeform 46"/>
          <p:cNvSpPr>
            <a:spLocks/>
          </p:cNvSpPr>
          <p:nvPr/>
        </p:nvSpPr>
        <p:spPr bwMode="auto">
          <a:xfrm>
            <a:off x="373062" y="5370513"/>
            <a:ext cx="214313" cy="68263"/>
          </a:xfrm>
          <a:custGeom>
            <a:avLst/>
            <a:gdLst>
              <a:gd name="T0" fmla="*/ 0 w 104"/>
              <a:gd name="T1" fmla="*/ 0 h 34"/>
              <a:gd name="T2" fmla="*/ 0 w 104"/>
              <a:gd name="T3" fmla="*/ 13 h 34"/>
              <a:gd name="T4" fmla="*/ 104 w 104"/>
              <a:gd name="T5" fmla="*/ 34 h 34"/>
              <a:gd name="T6" fmla="*/ 104 w 104"/>
              <a:gd name="T7" fmla="*/ 20 h 34"/>
              <a:gd name="T8" fmla="*/ 0 w 104"/>
              <a:gd name="T9" fmla="*/ 0 h 34"/>
            </a:gdLst>
            <a:ahLst/>
            <a:cxnLst>
              <a:cxn ang="0">
                <a:pos x="T0" y="T1"/>
              </a:cxn>
              <a:cxn ang="0">
                <a:pos x="T2" y="T3"/>
              </a:cxn>
              <a:cxn ang="0">
                <a:pos x="T4" y="T5"/>
              </a:cxn>
              <a:cxn ang="0">
                <a:pos x="T6" y="T7"/>
              </a:cxn>
              <a:cxn ang="0">
                <a:pos x="T8" y="T9"/>
              </a:cxn>
            </a:cxnLst>
            <a:rect l="0" t="0" r="r" b="b"/>
            <a:pathLst>
              <a:path w="104" h="34">
                <a:moveTo>
                  <a:pt x="0" y="0"/>
                </a:moveTo>
                <a:cubicBezTo>
                  <a:pt x="0" y="4"/>
                  <a:pt x="0" y="8"/>
                  <a:pt x="0" y="13"/>
                </a:cubicBezTo>
                <a:cubicBezTo>
                  <a:pt x="35" y="23"/>
                  <a:pt x="69" y="30"/>
                  <a:pt x="104" y="34"/>
                </a:cubicBezTo>
                <a:cubicBezTo>
                  <a:pt x="104" y="29"/>
                  <a:pt x="104" y="24"/>
                  <a:pt x="104" y="20"/>
                </a:cubicBezTo>
                <a:cubicBezTo>
                  <a:pt x="69" y="16"/>
                  <a:pt x="35" y="9"/>
                  <a:pt x="0"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91" name="Freeform 47"/>
          <p:cNvSpPr>
            <a:spLocks/>
          </p:cNvSpPr>
          <p:nvPr/>
        </p:nvSpPr>
        <p:spPr bwMode="auto">
          <a:xfrm>
            <a:off x="373062" y="5359400"/>
            <a:ext cx="214313" cy="50800"/>
          </a:xfrm>
          <a:custGeom>
            <a:avLst/>
            <a:gdLst>
              <a:gd name="T0" fmla="*/ 0 w 104"/>
              <a:gd name="T1" fmla="*/ 0 h 25"/>
              <a:gd name="T2" fmla="*/ 0 w 104"/>
              <a:gd name="T3" fmla="*/ 5 h 25"/>
              <a:gd name="T4" fmla="*/ 104 w 104"/>
              <a:gd name="T5" fmla="*/ 25 h 25"/>
              <a:gd name="T6" fmla="*/ 104 w 104"/>
              <a:gd name="T7" fmla="*/ 19 h 25"/>
              <a:gd name="T8" fmla="*/ 0 w 104"/>
              <a:gd name="T9" fmla="*/ 0 h 25"/>
            </a:gdLst>
            <a:ahLst/>
            <a:cxnLst>
              <a:cxn ang="0">
                <a:pos x="T0" y="T1"/>
              </a:cxn>
              <a:cxn ang="0">
                <a:pos x="T2" y="T3"/>
              </a:cxn>
              <a:cxn ang="0">
                <a:pos x="T4" y="T5"/>
              </a:cxn>
              <a:cxn ang="0">
                <a:pos x="T6" y="T7"/>
              </a:cxn>
              <a:cxn ang="0">
                <a:pos x="T8" y="T9"/>
              </a:cxn>
            </a:cxnLst>
            <a:rect l="0" t="0" r="r" b="b"/>
            <a:pathLst>
              <a:path w="104" h="25">
                <a:moveTo>
                  <a:pt x="0" y="0"/>
                </a:moveTo>
                <a:cubicBezTo>
                  <a:pt x="0" y="2"/>
                  <a:pt x="0" y="3"/>
                  <a:pt x="0" y="5"/>
                </a:cubicBezTo>
                <a:cubicBezTo>
                  <a:pt x="35" y="14"/>
                  <a:pt x="69" y="21"/>
                  <a:pt x="104" y="25"/>
                </a:cubicBezTo>
                <a:cubicBezTo>
                  <a:pt x="104" y="23"/>
                  <a:pt x="104" y="21"/>
                  <a:pt x="104" y="19"/>
                </a:cubicBezTo>
                <a:cubicBezTo>
                  <a:pt x="69" y="15"/>
                  <a:pt x="35" y="9"/>
                  <a:pt x="0"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92" name="Freeform 48"/>
          <p:cNvSpPr>
            <a:spLocks/>
          </p:cNvSpPr>
          <p:nvPr/>
        </p:nvSpPr>
        <p:spPr bwMode="auto">
          <a:xfrm>
            <a:off x="587375" y="4902200"/>
            <a:ext cx="1679575" cy="549275"/>
          </a:xfrm>
          <a:custGeom>
            <a:avLst/>
            <a:gdLst>
              <a:gd name="T0" fmla="*/ 820 w 820"/>
              <a:gd name="T1" fmla="*/ 0 h 268"/>
              <a:gd name="T2" fmla="*/ 91 w 820"/>
              <a:gd name="T3" fmla="*/ 268 h 268"/>
              <a:gd name="T4" fmla="*/ 0 w 820"/>
              <a:gd name="T5" fmla="*/ 262 h 268"/>
              <a:gd name="T6" fmla="*/ 0 w 820"/>
              <a:gd name="T7" fmla="*/ 262 h 268"/>
              <a:gd name="T8" fmla="*/ 91 w 820"/>
              <a:gd name="T9" fmla="*/ 268 h 268"/>
              <a:gd name="T10" fmla="*/ 820 w 820"/>
              <a:gd name="T11" fmla="*/ 0 h 268"/>
              <a:gd name="T12" fmla="*/ 820 w 820"/>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820" h="268">
                <a:moveTo>
                  <a:pt x="820" y="0"/>
                </a:moveTo>
                <a:cubicBezTo>
                  <a:pt x="577" y="148"/>
                  <a:pt x="334" y="268"/>
                  <a:pt x="91" y="268"/>
                </a:cubicBezTo>
                <a:cubicBezTo>
                  <a:pt x="60" y="268"/>
                  <a:pt x="30" y="266"/>
                  <a:pt x="0" y="262"/>
                </a:cubicBezTo>
                <a:cubicBezTo>
                  <a:pt x="0" y="262"/>
                  <a:pt x="0" y="262"/>
                  <a:pt x="0" y="262"/>
                </a:cubicBezTo>
                <a:cubicBezTo>
                  <a:pt x="30" y="266"/>
                  <a:pt x="60" y="268"/>
                  <a:pt x="91" y="268"/>
                </a:cubicBezTo>
                <a:cubicBezTo>
                  <a:pt x="334" y="268"/>
                  <a:pt x="577" y="149"/>
                  <a:pt x="820" y="0"/>
                </a:cubicBezTo>
                <a:cubicBezTo>
                  <a:pt x="820" y="0"/>
                  <a:pt x="820" y="0"/>
                  <a:pt x="820"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93" name="Freeform 49"/>
          <p:cNvSpPr>
            <a:spLocks/>
          </p:cNvSpPr>
          <p:nvPr/>
        </p:nvSpPr>
        <p:spPr bwMode="auto">
          <a:xfrm>
            <a:off x="587375" y="4859338"/>
            <a:ext cx="1679575" cy="592138"/>
          </a:xfrm>
          <a:custGeom>
            <a:avLst/>
            <a:gdLst>
              <a:gd name="T0" fmla="*/ 820 w 820"/>
              <a:gd name="T1" fmla="*/ 0 h 289"/>
              <a:gd name="T2" fmla="*/ 346 w 820"/>
              <a:gd name="T3" fmla="*/ 234 h 289"/>
              <a:gd name="T4" fmla="*/ 346 w 820"/>
              <a:gd name="T5" fmla="*/ 229 h 289"/>
              <a:gd name="T6" fmla="*/ 78 w 820"/>
              <a:gd name="T7" fmla="*/ 273 h 289"/>
              <a:gd name="T8" fmla="*/ 0 w 820"/>
              <a:gd name="T9" fmla="*/ 269 h 289"/>
              <a:gd name="T10" fmla="*/ 0 w 820"/>
              <a:gd name="T11" fmla="*/ 283 h 289"/>
              <a:gd name="T12" fmla="*/ 91 w 820"/>
              <a:gd name="T13" fmla="*/ 289 h 289"/>
              <a:gd name="T14" fmla="*/ 820 w 820"/>
              <a:gd name="T15" fmla="*/ 21 h 289"/>
              <a:gd name="T16" fmla="*/ 820 w 820"/>
              <a:gd name="T17"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0" h="289">
                <a:moveTo>
                  <a:pt x="820" y="0"/>
                </a:moveTo>
                <a:cubicBezTo>
                  <a:pt x="662" y="99"/>
                  <a:pt x="504" y="185"/>
                  <a:pt x="346" y="234"/>
                </a:cubicBezTo>
                <a:cubicBezTo>
                  <a:pt x="346" y="232"/>
                  <a:pt x="346" y="230"/>
                  <a:pt x="346" y="229"/>
                </a:cubicBezTo>
                <a:cubicBezTo>
                  <a:pt x="257" y="257"/>
                  <a:pt x="167" y="273"/>
                  <a:pt x="78" y="273"/>
                </a:cubicBezTo>
                <a:cubicBezTo>
                  <a:pt x="52" y="273"/>
                  <a:pt x="26" y="272"/>
                  <a:pt x="0" y="269"/>
                </a:cubicBezTo>
                <a:cubicBezTo>
                  <a:pt x="0" y="273"/>
                  <a:pt x="0" y="278"/>
                  <a:pt x="0" y="283"/>
                </a:cubicBezTo>
                <a:cubicBezTo>
                  <a:pt x="30" y="287"/>
                  <a:pt x="60" y="289"/>
                  <a:pt x="91" y="289"/>
                </a:cubicBezTo>
                <a:cubicBezTo>
                  <a:pt x="334" y="289"/>
                  <a:pt x="577" y="169"/>
                  <a:pt x="820" y="21"/>
                </a:cubicBezTo>
                <a:cubicBezTo>
                  <a:pt x="820" y="14"/>
                  <a:pt x="820" y="7"/>
                  <a:pt x="820"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94" name="Freeform 50"/>
          <p:cNvSpPr>
            <a:spLocks/>
          </p:cNvSpPr>
          <p:nvPr/>
        </p:nvSpPr>
        <p:spPr bwMode="auto">
          <a:xfrm>
            <a:off x="587375" y="5310188"/>
            <a:ext cx="708025" cy="107950"/>
          </a:xfrm>
          <a:custGeom>
            <a:avLst/>
            <a:gdLst>
              <a:gd name="T0" fmla="*/ 346 w 346"/>
              <a:gd name="T1" fmla="*/ 0 h 53"/>
              <a:gd name="T2" fmla="*/ 73 w 346"/>
              <a:gd name="T3" fmla="*/ 47 h 53"/>
              <a:gd name="T4" fmla="*/ 0 w 346"/>
              <a:gd name="T5" fmla="*/ 43 h 53"/>
              <a:gd name="T6" fmla="*/ 0 w 346"/>
              <a:gd name="T7" fmla="*/ 49 h 53"/>
              <a:gd name="T8" fmla="*/ 78 w 346"/>
              <a:gd name="T9" fmla="*/ 53 h 53"/>
              <a:gd name="T10" fmla="*/ 346 w 346"/>
              <a:gd name="T11" fmla="*/ 9 h 53"/>
              <a:gd name="T12" fmla="*/ 346 w 346"/>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46" h="53">
                <a:moveTo>
                  <a:pt x="346" y="0"/>
                </a:moveTo>
                <a:cubicBezTo>
                  <a:pt x="255" y="30"/>
                  <a:pt x="164" y="47"/>
                  <a:pt x="73" y="47"/>
                </a:cubicBezTo>
                <a:cubicBezTo>
                  <a:pt x="49" y="47"/>
                  <a:pt x="24" y="45"/>
                  <a:pt x="0" y="43"/>
                </a:cubicBezTo>
                <a:cubicBezTo>
                  <a:pt x="0" y="45"/>
                  <a:pt x="0" y="47"/>
                  <a:pt x="0" y="49"/>
                </a:cubicBezTo>
                <a:cubicBezTo>
                  <a:pt x="26" y="52"/>
                  <a:pt x="52" y="53"/>
                  <a:pt x="78" y="53"/>
                </a:cubicBezTo>
                <a:cubicBezTo>
                  <a:pt x="167" y="53"/>
                  <a:pt x="257" y="37"/>
                  <a:pt x="346" y="9"/>
                </a:cubicBezTo>
                <a:cubicBezTo>
                  <a:pt x="346" y="6"/>
                  <a:pt x="346" y="3"/>
                  <a:pt x="346" y="0"/>
                </a:cubicBezTo>
              </a:path>
            </a:pathLst>
          </a:custGeom>
          <a:solidFill>
            <a:srgbClr val="6C1A1C"/>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95" name="Freeform 51"/>
          <p:cNvSpPr>
            <a:spLocks/>
          </p:cNvSpPr>
          <p:nvPr/>
        </p:nvSpPr>
        <p:spPr bwMode="auto">
          <a:xfrm>
            <a:off x="1295400" y="4843463"/>
            <a:ext cx="971550" cy="495300"/>
          </a:xfrm>
          <a:custGeom>
            <a:avLst/>
            <a:gdLst>
              <a:gd name="T0" fmla="*/ 474 w 474"/>
              <a:gd name="T1" fmla="*/ 0 h 242"/>
              <a:gd name="T2" fmla="*/ 0 w 474"/>
              <a:gd name="T3" fmla="*/ 237 h 242"/>
              <a:gd name="T4" fmla="*/ 0 w 474"/>
              <a:gd name="T5" fmla="*/ 242 h 242"/>
              <a:gd name="T6" fmla="*/ 474 w 474"/>
              <a:gd name="T7" fmla="*/ 8 h 242"/>
              <a:gd name="T8" fmla="*/ 474 w 474"/>
              <a:gd name="T9" fmla="*/ 0 h 242"/>
            </a:gdLst>
            <a:ahLst/>
            <a:cxnLst>
              <a:cxn ang="0">
                <a:pos x="T0" y="T1"/>
              </a:cxn>
              <a:cxn ang="0">
                <a:pos x="T2" y="T3"/>
              </a:cxn>
              <a:cxn ang="0">
                <a:pos x="T4" y="T5"/>
              </a:cxn>
              <a:cxn ang="0">
                <a:pos x="T6" y="T7"/>
              </a:cxn>
              <a:cxn ang="0">
                <a:pos x="T8" y="T9"/>
              </a:cxn>
            </a:cxnLst>
            <a:rect l="0" t="0" r="r" b="b"/>
            <a:pathLst>
              <a:path w="474" h="242">
                <a:moveTo>
                  <a:pt x="474" y="0"/>
                </a:moveTo>
                <a:cubicBezTo>
                  <a:pt x="316" y="100"/>
                  <a:pt x="158" y="187"/>
                  <a:pt x="0" y="237"/>
                </a:cubicBezTo>
                <a:cubicBezTo>
                  <a:pt x="0" y="238"/>
                  <a:pt x="0" y="240"/>
                  <a:pt x="0" y="242"/>
                </a:cubicBezTo>
                <a:cubicBezTo>
                  <a:pt x="158" y="193"/>
                  <a:pt x="316" y="107"/>
                  <a:pt x="474" y="8"/>
                </a:cubicBezTo>
                <a:cubicBezTo>
                  <a:pt x="474" y="5"/>
                  <a:pt x="474" y="3"/>
                  <a:pt x="474" y="0"/>
                </a:cubicBezTo>
              </a:path>
            </a:pathLst>
          </a:custGeom>
          <a:solidFill>
            <a:srgbClr val="6C1A1C"/>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96" name="Freeform 52"/>
          <p:cNvSpPr>
            <a:spLocks/>
          </p:cNvSpPr>
          <p:nvPr/>
        </p:nvSpPr>
        <p:spPr bwMode="auto">
          <a:xfrm>
            <a:off x="1295400" y="4821238"/>
            <a:ext cx="971550" cy="508000"/>
          </a:xfrm>
          <a:custGeom>
            <a:avLst/>
            <a:gdLst>
              <a:gd name="T0" fmla="*/ 474 w 474"/>
              <a:gd name="T1" fmla="*/ 0 h 248"/>
              <a:gd name="T2" fmla="*/ 0 w 474"/>
              <a:gd name="T3" fmla="*/ 239 h 248"/>
              <a:gd name="T4" fmla="*/ 0 w 474"/>
              <a:gd name="T5" fmla="*/ 248 h 248"/>
              <a:gd name="T6" fmla="*/ 474 w 474"/>
              <a:gd name="T7" fmla="*/ 11 h 248"/>
              <a:gd name="T8" fmla="*/ 474 w 474"/>
              <a:gd name="T9" fmla="*/ 0 h 248"/>
            </a:gdLst>
            <a:ahLst/>
            <a:cxnLst>
              <a:cxn ang="0">
                <a:pos x="T0" y="T1"/>
              </a:cxn>
              <a:cxn ang="0">
                <a:pos x="T2" y="T3"/>
              </a:cxn>
              <a:cxn ang="0">
                <a:pos x="T4" y="T5"/>
              </a:cxn>
              <a:cxn ang="0">
                <a:pos x="T6" y="T7"/>
              </a:cxn>
              <a:cxn ang="0">
                <a:pos x="T8" y="T9"/>
              </a:cxn>
            </a:cxnLst>
            <a:rect l="0" t="0" r="r" b="b"/>
            <a:pathLst>
              <a:path w="474" h="248">
                <a:moveTo>
                  <a:pt x="474" y="0"/>
                </a:moveTo>
                <a:cubicBezTo>
                  <a:pt x="316" y="101"/>
                  <a:pt x="158" y="189"/>
                  <a:pt x="0" y="239"/>
                </a:cubicBezTo>
                <a:cubicBezTo>
                  <a:pt x="0" y="242"/>
                  <a:pt x="0" y="245"/>
                  <a:pt x="0" y="248"/>
                </a:cubicBezTo>
                <a:cubicBezTo>
                  <a:pt x="158" y="198"/>
                  <a:pt x="316" y="111"/>
                  <a:pt x="474" y="11"/>
                </a:cubicBezTo>
                <a:cubicBezTo>
                  <a:pt x="474" y="8"/>
                  <a:pt x="474" y="4"/>
                  <a:pt x="474" y="0"/>
                </a:cubicBezTo>
              </a:path>
            </a:pathLst>
          </a:custGeom>
          <a:solidFill>
            <a:srgbClr val="5B1719"/>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97" name="Freeform 53"/>
          <p:cNvSpPr>
            <a:spLocks/>
          </p:cNvSpPr>
          <p:nvPr/>
        </p:nvSpPr>
        <p:spPr bwMode="auto">
          <a:xfrm>
            <a:off x="1250950" y="5291138"/>
            <a:ext cx="663575" cy="341313"/>
          </a:xfrm>
          <a:custGeom>
            <a:avLst/>
            <a:gdLst>
              <a:gd name="T0" fmla="*/ 324 w 324"/>
              <a:gd name="T1" fmla="*/ 0 h 166"/>
              <a:gd name="T2" fmla="*/ 0 w 324"/>
              <a:gd name="T3" fmla="*/ 115 h 166"/>
              <a:gd name="T4" fmla="*/ 0 w 324"/>
              <a:gd name="T5" fmla="*/ 166 h 166"/>
              <a:gd name="T6" fmla="*/ 55 w 324"/>
              <a:gd name="T7" fmla="*/ 156 h 166"/>
              <a:gd name="T8" fmla="*/ 55 w 324"/>
              <a:gd name="T9" fmla="*/ 127 h 166"/>
              <a:gd name="T10" fmla="*/ 324 w 324"/>
              <a:gd name="T11" fmla="*/ 31 h 166"/>
              <a:gd name="T12" fmla="*/ 324 w 324"/>
              <a:gd name="T13" fmla="*/ 0 h 166"/>
            </a:gdLst>
            <a:ahLst/>
            <a:cxnLst>
              <a:cxn ang="0">
                <a:pos x="T0" y="T1"/>
              </a:cxn>
              <a:cxn ang="0">
                <a:pos x="T2" y="T3"/>
              </a:cxn>
              <a:cxn ang="0">
                <a:pos x="T4" y="T5"/>
              </a:cxn>
              <a:cxn ang="0">
                <a:pos x="T6" y="T7"/>
              </a:cxn>
              <a:cxn ang="0">
                <a:pos x="T8" y="T9"/>
              </a:cxn>
              <a:cxn ang="0">
                <a:pos x="T10" y="T11"/>
              </a:cxn>
              <a:cxn ang="0">
                <a:pos x="T12" y="T13"/>
              </a:cxn>
            </a:cxnLst>
            <a:rect l="0" t="0" r="r" b="b"/>
            <a:pathLst>
              <a:path w="324" h="166">
                <a:moveTo>
                  <a:pt x="324" y="0"/>
                </a:moveTo>
                <a:cubicBezTo>
                  <a:pt x="216" y="51"/>
                  <a:pt x="108" y="92"/>
                  <a:pt x="0" y="115"/>
                </a:cubicBezTo>
                <a:cubicBezTo>
                  <a:pt x="0" y="132"/>
                  <a:pt x="0" y="149"/>
                  <a:pt x="0" y="166"/>
                </a:cubicBezTo>
                <a:cubicBezTo>
                  <a:pt x="18" y="163"/>
                  <a:pt x="36" y="160"/>
                  <a:pt x="55" y="156"/>
                </a:cubicBezTo>
                <a:cubicBezTo>
                  <a:pt x="55" y="146"/>
                  <a:pt x="55" y="137"/>
                  <a:pt x="55" y="127"/>
                </a:cubicBezTo>
                <a:cubicBezTo>
                  <a:pt x="144" y="105"/>
                  <a:pt x="234" y="71"/>
                  <a:pt x="324" y="31"/>
                </a:cubicBezTo>
                <a:cubicBezTo>
                  <a:pt x="324" y="20"/>
                  <a:pt x="324" y="10"/>
                  <a:pt x="324"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98" name="Freeform 54"/>
          <p:cNvSpPr>
            <a:spLocks/>
          </p:cNvSpPr>
          <p:nvPr/>
        </p:nvSpPr>
        <p:spPr bwMode="auto">
          <a:xfrm>
            <a:off x="1250950" y="5280025"/>
            <a:ext cx="663575" cy="247650"/>
          </a:xfrm>
          <a:custGeom>
            <a:avLst/>
            <a:gdLst>
              <a:gd name="T0" fmla="*/ 324 w 324"/>
              <a:gd name="T1" fmla="*/ 0 h 121"/>
              <a:gd name="T2" fmla="*/ 0 w 324"/>
              <a:gd name="T3" fmla="*/ 117 h 121"/>
              <a:gd name="T4" fmla="*/ 0 w 324"/>
              <a:gd name="T5" fmla="*/ 121 h 121"/>
              <a:gd name="T6" fmla="*/ 324 w 324"/>
              <a:gd name="T7" fmla="*/ 6 h 121"/>
              <a:gd name="T8" fmla="*/ 324 w 324"/>
              <a:gd name="T9" fmla="*/ 0 h 121"/>
            </a:gdLst>
            <a:ahLst/>
            <a:cxnLst>
              <a:cxn ang="0">
                <a:pos x="T0" y="T1"/>
              </a:cxn>
              <a:cxn ang="0">
                <a:pos x="T2" y="T3"/>
              </a:cxn>
              <a:cxn ang="0">
                <a:pos x="T4" y="T5"/>
              </a:cxn>
              <a:cxn ang="0">
                <a:pos x="T6" y="T7"/>
              </a:cxn>
              <a:cxn ang="0">
                <a:pos x="T8" y="T9"/>
              </a:cxn>
            </a:cxnLst>
            <a:rect l="0" t="0" r="r" b="b"/>
            <a:pathLst>
              <a:path w="324" h="121">
                <a:moveTo>
                  <a:pt x="324" y="0"/>
                </a:moveTo>
                <a:cubicBezTo>
                  <a:pt x="216" y="52"/>
                  <a:pt x="108" y="93"/>
                  <a:pt x="0" y="117"/>
                </a:cubicBezTo>
                <a:cubicBezTo>
                  <a:pt x="0" y="118"/>
                  <a:pt x="0" y="120"/>
                  <a:pt x="0" y="121"/>
                </a:cubicBezTo>
                <a:cubicBezTo>
                  <a:pt x="108" y="98"/>
                  <a:pt x="216" y="57"/>
                  <a:pt x="324" y="6"/>
                </a:cubicBezTo>
                <a:cubicBezTo>
                  <a:pt x="324" y="4"/>
                  <a:pt x="324" y="2"/>
                  <a:pt x="324"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99" name="Freeform 55"/>
          <p:cNvSpPr>
            <a:spLocks/>
          </p:cNvSpPr>
          <p:nvPr/>
        </p:nvSpPr>
        <p:spPr bwMode="auto">
          <a:xfrm>
            <a:off x="1031875" y="4745038"/>
            <a:ext cx="1641475" cy="766763"/>
          </a:xfrm>
          <a:custGeom>
            <a:avLst/>
            <a:gdLst>
              <a:gd name="T0" fmla="*/ 801 w 801"/>
              <a:gd name="T1" fmla="*/ 0 h 374"/>
              <a:gd name="T2" fmla="*/ 0 w 801"/>
              <a:gd name="T3" fmla="*/ 363 h 374"/>
              <a:gd name="T4" fmla="*/ 0 w 801"/>
              <a:gd name="T5" fmla="*/ 374 h 374"/>
              <a:gd name="T6" fmla="*/ 431 w 801"/>
              <a:gd name="T7" fmla="*/ 232 h 374"/>
              <a:gd name="T8" fmla="*/ 431 w 801"/>
              <a:gd name="T9" fmla="*/ 230 h 374"/>
              <a:gd name="T10" fmla="*/ 801 w 801"/>
              <a:gd name="T11" fmla="*/ 18 h 374"/>
              <a:gd name="T12" fmla="*/ 801 w 801"/>
              <a:gd name="T13" fmla="*/ 0 h 374"/>
            </a:gdLst>
            <a:ahLst/>
            <a:cxnLst>
              <a:cxn ang="0">
                <a:pos x="T0" y="T1"/>
              </a:cxn>
              <a:cxn ang="0">
                <a:pos x="T2" y="T3"/>
              </a:cxn>
              <a:cxn ang="0">
                <a:pos x="T4" y="T5"/>
              </a:cxn>
              <a:cxn ang="0">
                <a:pos x="T6" y="T7"/>
              </a:cxn>
              <a:cxn ang="0">
                <a:pos x="T8" y="T9"/>
              </a:cxn>
              <a:cxn ang="0">
                <a:pos x="T10" y="T11"/>
              </a:cxn>
              <a:cxn ang="0">
                <a:pos x="T12" y="T13"/>
              </a:cxn>
            </a:cxnLst>
            <a:rect l="0" t="0" r="r" b="b"/>
            <a:pathLst>
              <a:path w="801" h="374">
                <a:moveTo>
                  <a:pt x="801" y="0"/>
                </a:moveTo>
                <a:cubicBezTo>
                  <a:pt x="534" y="167"/>
                  <a:pt x="267" y="327"/>
                  <a:pt x="0" y="363"/>
                </a:cubicBezTo>
                <a:cubicBezTo>
                  <a:pt x="0" y="367"/>
                  <a:pt x="0" y="370"/>
                  <a:pt x="0" y="374"/>
                </a:cubicBezTo>
                <a:cubicBezTo>
                  <a:pt x="143" y="357"/>
                  <a:pt x="287" y="303"/>
                  <a:pt x="431" y="232"/>
                </a:cubicBezTo>
                <a:cubicBezTo>
                  <a:pt x="431" y="231"/>
                  <a:pt x="431" y="231"/>
                  <a:pt x="431" y="230"/>
                </a:cubicBezTo>
                <a:cubicBezTo>
                  <a:pt x="554" y="169"/>
                  <a:pt x="677" y="94"/>
                  <a:pt x="801" y="18"/>
                </a:cubicBezTo>
                <a:cubicBezTo>
                  <a:pt x="801" y="12"/>
                  <a:pt x="801" y="6"/>
                  <a:pt x="801"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00" name="Freeform 56"/>
          <p:cNvSpPr>
            <a:spLocks/>
          </p:cNvSpPr>
          <p:nvPr/>
        </p:nvSpPr>
        <p:spPr bwMode="auto">
          <a:xfrm>
            <a:off x="1031875" y="4724400"/>
            <a:ext cx="1641475" cy="763588"/>
          </a:xfrm>
          <a:custGeom>
            <a:avLst/>
            <a:gdLst>
              <a:gd name="T0" fmla="*/ 801 w 801"/>
              <a:gd name="T1" fmla="*/ 0 h 373"/>
              <a:gd name="T2" fmla="*/ 603 w 801"/>
              <a:gd name="T3" fmla="*/ 122 h 373"/>
              <a:gd name="T4" fmla="*/ 603 w 801"/>
              <a:gd name="T5" fmla="*/ 88 h 373"/>
              <a:gd name="T6" fmla="*/ 0 w 801"/>
              <a:gd name="T7" fmla="*/ 345 h 373"/>
              <a:gd name="T8" fmla="*/ 0 w 801"/>
              <a:gd name="T9" fmla="*/ 373 h 373"/>
              <a:gd name="T10" fmla="*/ 801 w 801"/>
              <a:gd name="T11" fmla="*/ 10 h 373"/>
              <a:gd name="T12" fmla="*/ 801 w 801"/>
              <a:gd name="T13" fmla="*/ 0 h 373"/>
            </a:gdLst>
            <a:ahLst/>
            <a:cxnLst>
              <a:cxn ang="0">
                <a:pos x="T0" y="T1"/>
              </a:cxn>
              <a:cxn ang="0">
                <a:pos x="T2" y="T3"/>
              </a:cxn>
              <a:cxn ang="0">
                <a:pos x="T4" y="T5"/>
              </a:cxn>
              <a:cxn ang="0">
                <a:pos x="T6" y="T7"/>
              </a:cxn>
              <a:cxn ang="0">
                <a:pos x="T8" y="T9"/>
              </a:cxn>
              <a:cxn ang="0">
                <a:pos x="T10" y="T11"/>
              </a:cxn>
              <a:cxn ang="0">
                <a:pos x="T12" y="T13"/>
              </a:cxn>
            </a:cxnLst>
            <a:rect l="0" t="0" r="r" b="b"/>
            <a:pathLst>
              <a:path w="801" h="373">
                <a:moveTo>
                  <a:pt x="801" y="0"/>
                </a:moveTo>
                <a:cubicBezTo>
                  <a:pt x="735" y="42"/>
                  <a:pt x="669" y="83"/>
                  <a:pt x="603" y="122"/>
                </a:cubicBezTo>
                <a:cubicBezTo>
                  <a:pt x="603" y="110"/>
                  <a:pt x="603" y="99"/>
                  <a:pt x="603" y="88"/>
                </a:cubicBezTo>
                <a:cubicBezTo>
                  <a:pt x="402" y="211"/>
                  <a:pt x="201" y="313"/>
                  <a:pt x="0" y="345"/>
                </a:cubicBezTo>
                <a:cubicBezTo>
                  <a:pt x="0" y="354"/>
                  <a:pt x="0" y="364"/>
                  <a:pt x="0" y="373"/>
                </a:cubicBezTo>
                <a:cubicBezTo>
                  <a:pt x="267" y="337"/>
                  <a:pt x="534" y="177"/>
                  <a:pt x="801" y="10"/>
                </a:cubicBezTo>
                <a:cubicBezTo>
                  <a:pt x="801" y="7"/>
                  <a:pt x="801" y="4"/>
                  <a:pt x="801"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01" name="Freeform 57"/>
          <p:cNvSpPr>
            <a:spLocks/>
          </p:cNvSpPr>
          <p:nvPr/>
        </p:nvSpPr>
        <p:spPr bwMode="auto">
          <a:xfrm>
            <a:off x="1031875" y="5219700"/>
            <a:ext cx="882650" cy="334963"/>
          </a:xfrm>
          <a:custGeom>
            <a:avLst/>
            <a:gdLst>
              <a:gd name="T0" fmla="*/ 431 w 431"/>
              <a:gd name="T1" fmla="*/ 0 h 163"/>
              <a:gd name="T2" fmla="*/ 0 w 431"/>
              <a:gd name="T3" fmla="*/ 142 h 163"/>
              <a:gd name="T4" fmla="*/ 0 w 431"/>
              <a:gd name="T5" fmla="*/ 163 h 163"/>
              <a:gd name="T6" fmla="*/ 107 w 431"/>
              <a:gd name="T7" fmla="*/ 146 h 163"/>
              <a:gd name="T8" fmla="*/ 107 w 431"/>
              <a:gd name="T9" fmla="*/ 135 h 163"/>
              <a:gd name="T10" fmla="*/ 431 w 431"/>
              <a:gd name="T11" fmla="*/ 16 h 163"/>
              <a:gd name="T12" fmla="*/ 431 w 431"/>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431" h="163">
                <a:moveTo>
                  <a:pt x="431" y="0"/>
                </a:moveTo>
                <a:cubicBezTo>
                  <a:pt x="287" y="71"/>
                  <a:pt x="143" y="125"/>
                  <a:pt x="0" y="142"/>
                </a:cubicBezTo>
                <a:cubicBezTo>
                  <a:pt x="0" y="149"/>
                  <a:pt x="0" y="156"/>
                  <a:pt x="0" y="163"/>
                </a:cubicBezTo>
                <a:cubicBezTo>
                  <a:pt x="36" y="159"/>
                  <a:pt x="71" y="154"/>
                  <a:pt x="107" y="146"/>
                </a:cubicBezTo>
                <a:cubicBezTo>
                  <a:pt x="107" y="142"/>
                  <a:pt x="107" y="139"/>
                  <a:pt x="107" y="135"/>
                </a:cubicBezTo>
                <a:cubicBezTo>
                  <a:pt x="215" y="111"/>
                  <a:pt x="323" y="68"/>
                  <a:pt x="431" y="16"/>
                </a:cubicBezTo>
                <a:cubicBezTo>
                  <a:pt x="431" y="11"/>
                  <a:pt x="431" y="5"/>
                  <a:pt x="431"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02" name="Freeform 58"/>
          <p:cNvSpPr>
            <a:spLocks/>
          </p:cNvSpPr>
          <p:nvPr/>
        </p:nvSpPr>
        <p:spPr bwMode="auto">
          <a:xfrm>
            <a:off x="1250950" y="5253038"/>
            <a:ext cx="663575" cy="266700"/>
          </a:xfrm>
          <a:custGeom>
            <a:avLst/>
            <a:gdLst>
              <a:gd name="T0" fmla="*/ 324 w 324"/>
              <a:gd name="T1" fmla="*/ 0 h 130"/>
              <a:gd name="T2" fmla="*/ 0 w 324"/>
              <a:gd name="T3" fmla="*/ 119 h 130"/>
              <a:gd name="T4" fmla="*/ 0 w 324"/>
              <a:gd name="T5" fmla="*/ 130 h 130"/>
              <a:gd name="T6" fmla="*/ 324 w 324"/>
              <a:gd name="T7" fmla="*/ 13 h 130"/>
              <a:gd name="T8" fmla="*/ 324 w 324"/>
              <a:gd name="T9" fmla="*/ 0 h 130"/>
            </a:gdLst>
            <a:ahLst/>
            <a:cxnLst>
              <a:cxn ang="0">
                <a:pos x="T0" y="T1"/>
              </a:cxn>
              <a:cxn ang="0">
                <a:pos x="T2" y="T3"/>
              </a:cxn>
              <a:cxn ang="0">
                <a:pos x="T4" y="T5"/>
              </a:cxn>
              <a:cxn ang="0">
                <a:pos x="T6" y="T7"/>
              </a:cxn>
              <a:cxn ang="0">
                <a:pos x="T8" y="T9"/>
              </a:cxn>
            </a:cxnLst>
            <a:rect l="0" t="0" r="r" b="b"/>
            <a:pathLst>
              <a:path w="324" h="130">
                <a:moveTo>
                  <a:pt x="324" y="0"/>
                </a:moveTo>
                <a:cubicBezTo>
                  <a:pt x="216" y="52"/>
                  <a:pt x="108" y="95"/>
                  <a:pt x="0" y="119"/>
                </a:cubicBezTo>
                <a:cubicBezTo>
                  <a:pt x="0" y="123"/>
                  <a:pt x="0" y="126"/>
                  <a:pt x="0" y="130"/>
                </a:cubicBezTo>
                <a:cubicBezTo>
                  <a:pt x="108" y="106"/>
                  <a:pt x="216" y="65"/>
                  <a:pt x="324" y="13"/>
                </a:cubicBezTo>
                <a:cubicBezTo>
                  <a:pt x="324" y="9"/>
                  <a:pt x="324" y="4"/>
                  <a:pt x="324" y="0"/>
                </a:cubicBezTo>
              </a:path>
            </a:pathLst>
          </a:custGeom>
          <a:solidFill>
            <a:srgbClr val="E81D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03" name="Freeform 59"/>
          <p:cNvSpPr>
            <a:spLocks/>
          </p:cNvSpPr>
          <p:nvPr/>
        </p:nvSpPr>
        <p:spPr bwMode="auto">
          <a:xfrm>
            <a:off x="1363662" y="5516563"/>
            <a:ext cx="317500" cy="95250"/>
          </a:xfrm>
          <a:custGeom>
            <a:avLst/>
            <a:gdLst>
              <a:gd name="T0" fmla="*/ 155 w 155"/>
              <a:gd name="T1" fmla="*/ 0 h 46"/>
              <a:gd name="T2" fmla="*/ 0 w 155"/>
              <a:gd name="T3" fmla="*/ 46 h 46"/>
              <a:gd name="T4" fmla="*/ 0 w 155"/>
              <a:gd name="T5" fmla="*/ 46 h 46"/>
              <a:gd name="T6" fmla="*/ 155 w 155"/>
              <a:gd name="T7" fmla="*/ 1 h 46"/>
              <a:gd name="T8" fmla="*/ 155 w 155"/>
              <a:gd name="T9" fmla="*/ 0 h 46"/>
            </a:gdLst>
            <a:ahLst/>
            <a:cxnLst>
              <a:cxn ang="0">
                <a:pos x="T0" y="T1"/>
              </a:cxn>
              <a:cxn ang="0">
                <a:pos x="T2" y="T3"/>
              </a:cxn>
              <a:cxn ang="0">
                <a:pos x="T4" y="T5"/>
              </a:cxn>
              <a:cxn ang="0">
                <a:pos x="T6" y="T7"/>
              </a:cxn>
              <a:cxn ang="0">
                <a:pos x="T8" y="T9"/>
              </a:cxn>
            </a:cxnLst>
            <a:rect l="0" t="0" r="r" b="b"/>
            <a:pathLst>
              <a:path w="155" h="46">
                <a:moveTo>
                  <a:pt x="155" y="0"/>
                </a:moveTo>
                <a:cubicBezTo>
                  <a:pt x="103" y="18"/>
                  <a:pt x="51" y="34"/>
                  <a:pt x="0" y="46"/>
                </a:cubicBezTo>
                <a:cubicBezTo>
                  <a:pt x="0" y="46"/>
                  <a:pt x="0" y="46"/>
                  <a:pt x="0" y="46"/>
                </a:cubicBezTo>
                <a:cubicBezTo>
                  <a:pt x="51" y="35"/>
                  <a:pt x="103" y="19"/>
                  <a:pt x="155" y="1"/>
                </a:cubicBezTo>
                <a:cubicBezTo>
                  <a:pt x="155" y="1"/>
                  <a:pt x="155" y="0"/>
                  <a:pt x="155"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04" name="Freeform 60"/>
          <p:cNvSpPr>
            <a:spLocks/>
          </p:cNvSpPr>
          <p:nvPr/>
        </p:nvSpPr>
        <p:spPr bwMode="auto">
          <a:xfrm>
            <a:off x="1363662" y="5354638"/>
            <a:ext cx="550863" cy="257175"/>
          </a:xfrm>
          <a:custGeom>
            <a:avLst/>
            <a:gdLst>
              <a:gd name="T0" fmla="*/ 269 w 269"/>
              <a:gd name="T1" fmla="*/ 0 h 125"/>
              <a:gd name="T2" fmla="*/ 0 w 269"/>
              <a:gd name="T3" fmla="*/ 96 h 125"/>
              <a:gd name="T4" fmla="*/ 0 w 269"/>
              <a:gd name="T5" fmla="*/ 125 h 125"/>
              <a:gd name="T6" fmla="*/ 155 w 269"/>
              <a:gd name="T7" fmla="*/ 79 h 125"/>
              <a:gd name="T8" fmla="*/ 155 w 269"/>
              <a:gd name="T9" fmla="*/ 71 h 125"/>
              <a:gd name="T10" fmla="*/ 258 w 269"/>
              <a:gd name="T11" fmla="*/ 29 h 125"/>
              <a:gd name="T12" fmla="*/ 258 w 269"/>
              <a:gd name="T13" fmla="*/ 20 h 125"/>
              <a:gd name="T14" fmla="*/ 269 w 269"/>
              <a:gd name="T15" fmla="*/ 16 h 125"/>
              <a:gd name="T16" fmla="*/ 269 w 269"/>
              <a:gd name="T1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125">
                <a:moveTo>
                  <a:pt x="269" y="0"/>
                </a:moveTo>
                <a:cubicBezTo>
                  <a:pt x="179" y="40"/>
                  <a:pt x="89" y="74"/>
                  <a:pt x="0" y="96"/>
                </a:cubicBezTo>
                <a:cubicBezTo>
                  <a:pt x="0" y="106"/>
                  <a:pt x="0" y="115"/>
                  <a:pt x="0" y="125"/>
                </a:cubicBezTo>
                <a:cubicBezTo>
                  <a:pt x="51" y="113"/>
                  <a:pt x="103" y="97"/>
                  <a:pt x="155" y="79"/>
                </a:cubicBezTo>
                <a:cubicBezTo>
                  <a:pt x="155" y="76"/>
                  <a:pt x="155" y="73"/>
                  <a:pt x="155" y="71"/>
                </a:cubicBezTo>
                <a:cubicBezTo>
                  <a:pt x="189" y="58"/>
                  <a:pt x="224" y="44"/>
                  <a:pt x="258" y="29"/>
                </a:cubicBezTo>
                <a:cubicBezTo>
                  <a:pt x="258" y="26"/>
                  <a:pt x="258" y="23"/>
                  <a:pt x="258" y="20"/>
                </a:cubicBezTo>
                <a:cubicBezTo>
                  <a:pt x="262" y="19"/>
                  <a:pt x="265" y="17"/>
                  <a:pt x="269" y="16"/>
                </a:cubicBezTo>
                <a:cubicBezTo>
                  <a:pt x="269" y="10"/>
                  <a:pt x="269" y="5"/>
                  <a:pt x="269"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06" name="Freeform 62"/>
          <p:cNvSpPr>
            <a:spLocks/>
          </p:cNvSpPr>
          <p:nvPr/>
        </p:nvSpPr>
        <p:spPr bwMode="auto">
          <a:xfrm>
            <a:off x="1892300" y="4781550"/>
            <a:ext cx="1166813" cy="633413"/>
          </a:xfrm>
          <a:custGeom>
            <a:avLst/>
            <a:gdLst>
              <a:gd name="T0" fmla="*/ 570 w 570"/>
              <a:gd name="T1" fmla="*/ 0 h 309"/>
              <a:gd name="T2" fmla="*/ 11 w 570"/>
              <a:gd name="T3" fmla="*/ 296 h 309"/>
              <a:gd name="T4" fmla="*/ 11 w 570"/>
              <a:gd name="T5" fmla="*/ 296 h 309"/>
              <a:gd name="T6" fmla="*/ 0 w 570"/>
              <a:gd name="T7" fmla="*/ 300 h 309"/>
              <a:gd name="T8" fmla="*/ 0 w 570"/>
              <a:gd name="T9" fmla="*/ 309 h 309"/>
              <a:gd name="T10" fmla="*/ 570 w 570"/>
              <a:gd name="T11" fmla="*/ 12 h 309"/>
              <a:gd name="T12" fmla="*/ 570 w 570"/>
              <a:gd name="T13" fmla="*/ 0 h 309"/>
            </a:gdLst>
            <a:ahLst/>
            <a:cxnLst>
              <a:cxn ang="0">
                <a:pos x="T0" y="T1"/>
              </a:cxn>
              <a:cxn ang="0">
                <a:pos x="T2" y="T3"/>
              </a:cxn>
              <a:cxn ang="0">
                <a:pos x="T4" y="T5"/>
              </a:cxn>
              <a:cxn ang="0">
                <a:pos x="T6" y="T7"/>
              </a:cxn>
              <a:cxn ang="0">
                <a:pos x="T8" y="T9"/>
              </a:cxn>
              <a:cxn ang="0">
                <a:pos x="T10" y="T11"/>
              </a:cxn>
              <a:cxn ang="0">
                <a:pos x="T12" y="T13"/>
              </a:cxn>
            </a:cxnLst>
            <a:rect l="0" t="0" r="r" b="b"/>
            <a:pathLst>
              <a:path w="570" h="309">
                <a:moveTo>
                  <a:pt x="570" y="0"/>
                </a:moveTo>
                <a:cubicBezTo>
                  <a:pt x="384" y="102"/>
                  <a:pt x="197" y="214"/>
                  <a:pt x="11" y="296"/>
                </a:cubicBezTo>
                <a:cubicBezTo>
                  <a:pt x="11" y="296"/>
                  <a:pt x="11" y="296"/>
                  <a:pt x="11" y="296"/>
                </a:cubicBezTo>
                <a:cubicBezTo>
                  <a:pt x="7" y="297"/>
                  <a:pt x="4" y="299"/>
                  <a:pt x="0" y="300"/>
                </a:cubicBezTo>
                <a:cubicBezTo>
                  <a:pt x="0" y="303"/>
                  <a:pt x="0" y="306"/>
                  <a:pt x="0" y="309"/>
                </a:cubicBezTo>
                <a:cubicBezTo>
                  <a:pt x="190" y="228"/>
                  <a:pt x="380" y="114"/>
                  <a:pt x="570" y="12"/>
                </a:cubicBezTo>
                <a:cubicBezTo>
                  <a:pt x="570" y="8"/>
                  <a:pt x="570" y="4"/>
                  <a:pt x="570"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07" name="Freeform 63"/>
          <p:cNvSpPr>
            <a:spLocks/>
          </p:cNvSpPr>
          <p:nvPr/>
        </p:nvSpPr>
        <p:spPr bwMode="auto">
          <a:xfrm>
            <a:off x="1892300" y="4906963"/>
            <a:ext cx="1166813" cy="661988"/>
          </a:xfrm>
          <a:custGeom>
            <a:avLst/>
            <a:gdLst>
              <a:gd name="T0" fmla="*/ 570 w 570"/>
              <a:gd name="T1" fmla="*/ 0 h 323"/>
              <a:gd name="T2" fmla="*/ 0 w 570"/>
              <a:gd name="T3" fmla="*/ 284 h 323"/>
              <a:gd name="T4" fmla="*/ 0 w 570"/>
              <a:gd name="T5" fmla="*/ 323 h 323"/>
              <a:gd name="T6" fmla="*/ 217 w 570"/>
              <a:gd name="T7" fmla="*/ 229 h 323"/>
              <a:gd name="T8" fmla="*/ 217 w 570"/>
              <a:gd name="T9" fmla="*/ 185 h 323"/>
              <a:gd name="T10" fmla="*/ 570 w 570"/>
              <a:gd name="T11" fmla="*/ 1 h 323"/>
              <a:gd name="T12" fmla="*/ 570 w 570"/>
              <a:gd name="T13" fmla="*/ 0 h 323"/>
            </a:gdLst>
            <a:ahLst/>
            <a:cxnLst>
              <a:cxn ang="0">
                <a:pos x="T0" y="T1"/>
              </a:cxn>
              <a:cxn ang="0">
                <a:pos x="T2" y="T3"/>
              </a:cxn>
              <a:cxn ang="0">
                <a:pos x="T4" y="T5"/>
              </a:cxn>
              <a:cxn ang="0">
                <a:pos x="T6" y="T7"/>
              </a:cxn>
              <a:cxn ang="0">
                <a:pos x="T8" y="T9"/>
              </a:cxn>
              <a:cxn ang="0">
                <a:pos x="T10" y="T11"/>
              </a:cxn>
              <a:cxn ang="0">
                <a:pos x="T12" y="T13"/>
              </a:cxn>
            </a:cxnLst>
            <a:rect l="0" t="0" r="r" b="b"/>
            <a:pathLst>
              <a:path w="570" h="323">
                <a:moveTo>
                  <a:pt x="570" y="0"/>
                </a:moveTo>
                <a:cubicBezTo>
                  <a:pt x="380" y="98"/>
                  <a:pt x="190" y="207"/>
                  <a:pt x="0" y="284"/>
                </a:cubicBezTo>
                <a:cubicBezTo>
                  <a:pt x="0" y="297"/>
                  <a:pt x="0" y="310"/>
                  <a:pt x="0" y="323"/>
                </a:cubicBezTo>
                <a:cubicBezTo>
                  <a:pt x="73" y="296"/>
                  <a:pt x="145" y="264"/>
                  <a:pt x="217" y="229"/>
                </a:cubicBezTo>
                <a:cubicBezTo>
                  <a:pt x="217" y="215"/>
                  <a:pt x="217" y="200"/>
                  <a:pt x="217" y="185"/>
                </a:cubicBezTo>
                <a:cubicBezTo>
                  <a:pt x="335" y="126"/>
                  <a:pt x="453" y="62"/>
                  <a:pt x="570" y="1"/>
                </a:cubicBezTo>
                <a:cubicBezTo>
                  <a:pt x="570" y="1"/>
                  <a:pt x="570" y="0"/>
                  <a:pt x="570"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08" name="Freeform 64"/>
          <p:cNvSpPr>
            <a:spLocks/>
          </p:cNvSpPr>
          <p:nvPr/>
        </p:nvSpPr>
        <p:spPr bwMode="auto">
          <a:xfrm>
            <a:off x="3481387" y="4240213"/>
            <a:ext cx="300038" cy="179388"/>
          </a:xfrm>
          <a:custGeom>
            <a:avLst/>
            <a:gdLst>
              <a:gd name="T0" fmla="*/ 146 w 146"/>
              <a:gd name="T1" fmla="*/ 0 h 87"/>
              <a:gd name="T2" fmla="*/ 22 w 146"/>
              <a:gd name="T3" fmla="*/ 58 h 87"/>
              <a:gd name="T4" fmla="*/ 22 w 146"/>
              <a:gd name="T5" fmla="*/ 34 h 87"/>
              <a:gd name="T6" fmla="*/ 8 w 146"/>
              <a:gd name="T7" fmla="*/ 41 h 87"/>
              <a:gd name="T8" fmla="*/ 8 w 146"/>
              <a:gd name="T9" fmla="*/ 77 h 87"/>
              <a:gd name="T10" fmla="*/ 0 w 146"/>
              <a:gd name="T11" fmla="*/ 81 h 87"/>
              <a:gd name="T12" fmla="*/ 0 w 146"/>
              <a:gd name="T13" fmla="*/ 87 h 87"/>
              <a:gd name="T14" fmla="*/ 146 w 146"/>
              <a:gd name="T15" fmla="*/ 19 h 87"/>
              <a:gd name="T16" fmla="*/ 146 w 146"/>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87">
                <a:moveTo>
                  <a:pt x="146" y="0"/>
                </a:moveTo>
                <a:cubicBezTo>
                  <a:pt x="105" y="17"/>
                  <a:pt x="63" y="37"/>
                  <a:pt x="22" y="58"/>
                </a:cubicBezTo>
                <a:cubicBezTo>
                  <a:pt x="22" y="50"/>
                  <a:pt x="22" y="42"/>
                  <a:pt x="22" y="34"/>
                </a:cubicBezTo>
                <a:cubicBezTo>
                  <a:pt x="17" y="36"/>
                  <a:pt x="13" y="38"/>
                  <a:pt x="8" y="41"/>
                </a:cubicBezTo>
                <a:cubicBezTo>
                  <a:pt x="8" y="53"/>
                  <a:pt x="8" y="65"/>
                  <a:pt x="8" y="77"/>
                </a:cubicBezTo>
                <a:cubicBezTo>
                  <a:pt x="5" y="79"/>
                  <a:pt x="3" y="80"/>
                  <a:pt x="0" y="81"/>
                </a:cubicBezTo>
                <a:cubicBezTo>
                  <a:pt x="0" y="83"/>
                  <a:pt x="0" y="85"/>
                  <a:pt x="0" y="87"/>
                </a:cubicBezTo>
                <a:cubicBezTo>
                  <a:pt x="49" y="62"/>
                  <a:pt x="98" y="39"/>
                  <a:pt x="146" y="19"/>
                </a:cubicBezTo>
                <a:cubicBezTo>
                  <a:pt x="146" y="12"/>
                  <a:pt x="146" y="6"/>
                  <a:pt x="146"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09" name="Freeform 65"/>
          <p:cNvSpPr>
            <a:spLocks/>
          </p:cNvSpPr>
          <p:nvPr/>
        </p:nvSpPr>
        <p:spPr bwMode="auto">
          <a:xfrm>
            <a:off x="1914525" y="4406900"/>
            <a:ext cx="1566863" cy="947738"/>
          </a:xfrm>
          <a:custGeom>
            <a:avLst/>
            <a:gdLst>
              <a:gd name="T0" fmla="*/ 765 w 765"/>
              <a:gd name="T1" fmla="*/ 0 h 463"/>
              <a:gd name="T2" fmla="*/ 765 w 765"/>
              <a:gd name="T3" fmla="*/ 0 h 463"/>
              <a:gd name="T4" fmla="*/ 765 w 765"/>
              <a:gd name="T5" fmla="*/ 6 h 463"/>
              <a:gd name="T6" fmla="*/ 0 w 765"/>
              <a:gd name="T7" fmla="*/ 432 h 463"/>
              <a:gd name="T8" fmla="*/ 0 w 765"/>
              <a:gd name="T9" fmla="*/ 463 h 463"/>
              <a:gd name="T10" fmla="*/ 559 w 765"/>
              <a:gd name="T11" fmla="*/ 160 h 463"/>
              <a:gd name="T12" fmla="*/ 559 w 765"/>
              <a:gd name="T13" fmla="*/ 141 h 463"/>
              <a:gd name="T14" fmla="*/ 559 w 765"/>
              <a:gd name="T15" fmla="*/ 141 h 463"/>
              <a:gd name="T16" fmla="*/ 559 w 765"/>
              <a:gd name="T17" fmla="*/ 118 h 463"/>
              <a:gd name="T18" fmla="*/ 765 w 765"/>
              <a:gd name="T19" fmla="*/ 6 h 463"/>
              <a:gd name="T20" fmla="*/ 765 w 765"/>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463">
                <a:moveTo>
                  <a:pt x="765" y="0"/>
                </a:moveTo>
                <a:cubicBezTo>
                  <a:pt x="765" y="0"/>
                  <a:pt x="765" y="0"/>
                  <a:pt x="765" y="0"/>
                </a:cubicBezTo>
                <a:cubicBezTo>
                  <a:pt x="765" y="2"/>
                  <a:pt x="765" y="4"/>
                  <a:pt x="765" y="6"/>
                </a:cubicBezTo>
                <a:cubicBezTo>
                  <a:pt x="510" y="135"/>
                  <a:pt x="255" y="312"/>
                  <a:pt x="0" y="432"/>
                </a:cubicBezTo>
                <a:cubicBezTo>
                  <a:pt x="0" y="442"/>
                  <a:pt x="0" y="452"/>
                  <a:pt x="0" y="463"/>
                </a:cubicBezTo>
                <a:cubicBezTo>
                  <a:pt x="186" y="378"/>
                  <a:pt x="373" y="264"/>
                  <a:pt x="559" y="160"/>
                </a:cubicBezTo>
                <a:cubicBezTo>
                  <a:pt x="559" y="154"/>
                  <a:pt x="559" y="147"/>
                  <a:pt x="559" y="141"/>
                </a:cubicBezTo>
                <a:cubicBezTo>
                  <a:pt x="559" y="141"/>
                  <a:pt x="559" y="141"/>
                  <a:pt x="559" y="141"/>
                </a:cubicBezTo>
                <a:cubicBezTo>
                  <a:pt x="559" y="133"/>
                  <a:pt x="559" y="126"/>
                  <a:pt x="559" y="118"/>
                </a:cubicBezTo>
                <a:cubicBezTo>
                  <a:pt x="628" y="79"/>
                  <a:pt x="697" y="41"/>
                  <a:pt x="765" y="6"/>
                </a:cubicBezTo>
                <a:cubicBezTo>
                  <a:pt x="765" y="4"/>
                  <a:pt x="765" y="2"/>
                  <a:pt x="765"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10" name="Freeform 66"/>
          <p:cNvSpPr>
            <a:spLocks/>
          </p:cNvSpPr>
          <p:nvPr/>
        </p:nvSpPr>
        <p:spPr bwMode="auto">
          <a:xfrm>
            <a:off x="1914525" y="4406900"/>
            <a:ext cx="1566863" cy="884238"/>
          </a:xfrm>
          <a:custGeom>
            <a:avLst/>
            <a:gdLst>
              <a:gd name="T0" fmla="*/ 765 w 765"/>
              <a:gd name="T1" fmla="*/ 0 h 432"/>
              <a:gd name="T2" fmla="*/ 370 w 765"/>
              <a:gd name="T3" fmla="*/ 225 h 432"/>
              <a:gd name="T4" fmla="*/ 370 w 765"/>
              <a:gd name="T5" fmla="*/ 222 h 432"/>
              <a:gd name="T6" fmla="*/ 0 w 765"/>
              <a:gd name="T7" fmla="*/ 426 h 432"/>
              <a:gd name="T8" fmla="*/ 0 w 765"/>
              <a:gd name="T9" fmla="*/ 432 h 432"/>
              <a:gd name="T10" fmla="*/ 765 w 765"/>
              <a:gd name="T11" fmla="*/ 6 h 432"/>
              <a:gd name="T12" fmla="*/ 765 w 765"/>
              <a:gd name="T13" fmla="*/ 0 h 432"/>
            </a:gdLst>
            <a:ahLst/>
            <a:cxnLst>
              <a:cxn ang="0">
                <a:pos x="T0" y="T1"/>
              </a:cxn>
              <a:cxn ang="0">
                <a:pos x="T2" y="T3"/>
              </a:cxn>
              <a:cxn ang="0">
                <a:pos x="T4" y="T5"/>
              </a:cxn>
              <a:cxn ang="0">
                <a:pos x="T6" y="T7"/>
              </a:cxn>
              <a:cxn ang="0">
                <a:pos x="T8" y="T9"/>
              </a:cxn>
              <a:cxn ang="0">
                <a:pos x="T10" y="T11"/>
              </a:cxn>
              <a:cxn ang="0">
                <a:pos x="T12" y="T13"/>
              </a:cxn>
            </a:cxnLst>
            <a:rect l="0" t="0" r="r" b="b"/>
            <a:pathLst>
              <a:path w="765" h="432">
                <a:moveTo>
                  <a:pt x="765" y="0"/>
                </a:moveTo>
                <a:cubicBezTo>
                  <a:pt x="633" y="67"/>
                  <a:pt x="501" y="147"/>
                  <a:pt x="370" y="225"/>
                </a:cubicBezTo>
                <a:cubicBezTo>
                  <a:pt x="370" y="224"/>
                  <a:pt x="370" y="223"/>
                  <a:pt x="370" y="222"/>
                </a:cubicBezTo>
                <a:cubicBezTo>
                  <a:pt x="246" y="295"/>
                  <a:pt x="123" y="367"/>
                  <a:pt x="0" y="426"/>
                </a:cubicBezTo>
                <a:cubicBezTo>
                  <a:pt x="0" y="428"/>
                  <a:pt x="0" y="430"/>
                  <a:pt x="0" y="432"/>
                </a:cubicBezTo>
                <a:cubicBezTo>
                  <a:pt x="255" y="312"/>
                  <a:pt x="510" y="135"/>
                  <a:pt x="765" y="6"/>
                </a:cubicBezTo>
                <a:cubicBezTo>
                  <a:pt x="765" y="4"/>
                  <a:pt x="765" y="2"/>
                  <a:pt x="765"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11" name="Freeform 67"/>
          <p:cNvSpPr>
            <a:spLocks/>
          </p:cNvSpPr>
          <p:nvPr/>
        </p:nvSpPr>
        <p:spPr bwMode="auto">
          <a:xfrm>
            <a:off x="1914525" y="4781550"/>
            <a:ext cx="758825" cy="438150"/>
          </a:xfrm>
          <a:custGeom>
            <a:avLst/>
            <a:gdLst>
              <a:gd name="T0" fmla="*/ 370 w 370"/>
              <a:gd name="T1" fmla="*/ 0 h 214"/>
              <a:gd name="T2" fmla="*/ 0 w 370"/>
              <a:gd name="T3" fmla="*/ 212 h 214"/>
              <a:gd name="T4" fmla="*/ 0 w 370"/>
              <a:gd name="T5" fmla="*/ 214 h 214"/>
              <a:gd name="T6" fmla="*/ 370 w 370"/>
              <a:gd name="T7" fmla="*/ 2 h 214"/>
              <a:gd name="T8" fmla="*/ 370 w 370"/>
              <a:gd name="T9" fmla="*/ 0 h 214"/>
            </a:gdLst>
            <a:ahLst/>
            <a:cxnLst>
              <a:cxn ang="0">
                <a:pos x="T0" y="T1"/>
              </a:cxn>
              <a:cxn ang="0">
                <a:pos x="T2" y="T3"/>
              </a:cxn>
              <a:cxn ang="0">
                <a:pos x="T4" y="T5"/>
              </a:cxn>
              <a:cxn ang="0">
                <a:pos x="T6" y="T7"/>
              </a:cxn>
              <a:cxn ang="0">
                <a:pos x="T8" y="T9"/>
              </a:cxn>
            </a:cxnLst>
            <a:rect l="0" t="0" r="r" b="b"/>
            <a:pathLst>
              <a:path w="370" h="214">
                <a:moveTo>
                  <a:pt x="370" y="0"/>
                </a:moveTo>
                <a:cubicBezTo>
                  <a:pt x="246" y="76"/>
                  <a:pt x="123" y="151"/>
                  <a:pt x="0" y="212"/>
                </a:cubicBezTo>
                <a:cubicBezTo>
                  <a:pt x="0" y="213"/>
                  <a:pt x="0" y="213"/>
                  <a:pt x="0" y="214"/>
                </a:cubicBezTo>
                <a:cubicBezTo>
                  <a:pt x="123" y="152"/>
                  <a:pt x="246" y="78"/>
                  <a:pt x="370" y="2"/>
                </a:cubicBezTo>
                <a:cubicBezTo>
                  <a:pt x="370" y="2"/>
                  <a:pt x="370" y="1"/>
                  <a:pt x="370"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12" name="Freeform 68"/>
          <p:cNvSpPr>
            <a:spLocks/>
          </p:cNvSpPr>
          <p:nvPr/>
        </p:nvSpPr>
        <p:spPr bwMode="auto">
          <a:xfrm>
            <a:off x="1914525" y="4786313"/>
            <a:ext cx="758825" cy="466725"/>
          </a:xfrm>
          <a:custGeom>
            <a:avLst/>
            <a:gdLst>
              <a:gd name="T0" fmla="*/ 370 w 370"/>
              <a:gd name="T1" fmla="*/ 0 h 228"/>
              <a:gd name="T2" fmla="*/ 0 w 370"/>
              <a:gd name="T3" fmla="*/ 212 h 228"/>
              <a:gd name="T4" fmla="*/ 0 w 370"/>
              <a:gd name="T5" fmla="*/ 228 h 228"/>
              <a:gd name="T6" fmla="*/ 370 w 370"/>
              <a:gd name="T7" fmla="*/ 21 h 228"/>
              <a:gd name="T8" fmla="*/ 370 w 370"/>
              <a:gd name="T9" fmla="*/ 0 h 228"/>
            </a:gdLst>
            <a:ahLst/>
            <a:cxnLst>
              <a:cxn ang="0">
                <a:pos x="T0" y="T1"/>
              </a:cxn>
              <a:cxn ang="0">
                <a:pos x="T2" y="T3"/>
              </a:cxn>
              <a:cxn ang="0">
                <a:pos x="T4" y="T5"/>
              </a:cxn>
              <a:cxn ang="0">
                <a:pos x="T6" y="T7"/>
              </a:cxn>
              <a:cxn ang="0">
                <a:pos x="T8" y="T9"/>
              </a:cxn>
            </a:cxnLst>
            <a:rect l="0" t="0" r="r" b="b"/>
            <a:pathLst>
              <a:path w="370" h="228">
                <a:moveTo>
                  <a:pt x="370" y="0"/>
                </a:moveTo>
                <a:cubicBezTo>
                  <a:pt x="246" y="76"/>
                  <a:pt x="123" y="150"/>
                  <a:pt x="0" y="212"/>
                </a:cubicBezTo>
                <a:cubicBezTo>
                  <a:pt x="0" y="217"/>
                  <a:pt x="0" y="223"/>
                  <a:pt x="0" y="228"/>
                </a:cubicBezTo>
                <a:cubicBezTo>
                  <a:pt x="123" y="168"/>
                  <a:pt x="246" y="95"/>
                  <a:pt x="370" y="21"/>
                </a:cubicBezTo>
                <a:cubicBezTo>
                  <a:pt x="370" y="14"/>
                  <a:pt x="370" y="7"/>
                  <a:pt x="370"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13" name="Freeform 69"/>
          <p:cNvSpPr>
            <a:spLocks/>
          </p:cNvSpPr>
          <p:nvPr/>
        </p:nvSpPr>
        <p:spPr bwMode="auto">
          <a:xfrm>
            <a:off x="1914525" y="4829175"/>
            <a:ext cx="758825" cy="450850"/>
          </a:xfrm>
          <a:custGeom>
            <a:avLst/>
            <a:gdLst>
              <a:gd name="T0" fmla="*/ 370 w 370"/>
              <a:gd name="T1" fmla="*/ 0 h 220"/>
              <a:gd name="T2" fmla="*/ 0 w 370"/>
              <a:gd name="T3" fmla="*/ 207 h 220"/>
              <a:gd name="T4" fmla="*/ 0 w 370"/>
              <a:gd name="T5" fmla="*/ 220 h 220"/>
              <a:gd name="T6" fmla="*/ 370 w 370"/>
              <a:gd name="T7" fmla="*/ 16 h 220"/>
              <a:gd name="T8" fmla="*/ 370 w 370"/>
              <a:gd name="T9" fmla="*/ 0 h 220"/>
            </a:gdLst>
            <a:ahLst/>
            <a:cxnLst>
              <a:cxn ang="0">
                <a:pos x="T0" y="T1"/>
              </a:cxn>
              <a:cxn ang="0">
                <a:pos x="T2" y="T3"/>
              </a:cxn>
              <a:cxn ang="0">
                <a:pos x="T4" y="T5"/>
              </a:cxn>
              <a:cxn ang="0">
                <a:pos x="T6" y="T7"/>
              </a:cxn>
              <a:cxn ang="0">
                <a:pos x="T8" y="T9"/>
              </a:cxn>
            </a:cxnLst>
            <a:rect l="0" t="0" r="r" b="b"/>
            <a:pathLst>
              <a:path w="370" h="220">
                <a:moveTo>
                  <a:pt x="370" y="0"/>
                </a:moveTo>
                <a:cubicBezTo>
                  <a:pt x="246" y="74"/>
                  <a:pt x="123" y="147"/>
                  <a:pt x="0" y="207"/>
                </a:cubicBezTo>
                <a:cubicBezTo>
                  <a:pt x="0" y="211"/>
                  <a:pt x="0" y="216"/>
                  <a:pt x="0" y="220"/>
                </a:cubicBezTo>
                <a:cubicBezTo>
                  <a:pt x="123" y="161"/>
                  <a:pt x="246" y="89"/>
                  <a:pt x="370" y="16"/>
                </a:cubicBezTo>
                <a:cubicBezTo>
                  <a:pt x="370" y="11"/>
                  <a:pt x="370" y="5"/>
                  <a:pt x="370" y="0"/>
                </a:cubicBezTo>
              </a:path>
            </a:pathLst>
          </a:custGeom>
          <a:solidFill>
            <a:srgbClr val="BC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14" name="Freeform 70"/>
          <p:cNvSpPr>
            <a:spLocks/>
          </p:cNvSpPr>
          <p:nvPr/>
        </p:nvSpPr>
        <p:spPr bwMode="auto">
          <a:xfrm>
            <a:off x="1914525" y="4733925"/>
            <a:ext cx="1144588" cy="654050"/>
          </a:xfrm>
          <a:custGeom>
            <a:avLst/>
            <a:gdLst>
              <a:gd name="T0" fmla="*/ 559 w 559"/>
              <a:gd name="T1" fmla="*/ 0 h 319"/>
              <a:gd name="T2" fmla="*/ 0 w 559"/>
              <a:gd name="T3" fmla="*/ 303 h 319"/>
              <a:gd name="T4" fmla="*/ 0 w 559"/>
              <a:gd name="T5" fmla="*/ 319 h 319"/>
              <a:gd name="T6" fmla="*/ 559 w 559"/>
              <a:gd name="T7" fmla="*/ 22 h 319"/>
              <a:gd name="T8" fmla="*/ 559 w 559"/>
              <a:gd name="T9" fmla="*/ 0 h 319"/>
            </a:gdLst>
            <a:ahLst/>
            <a:cxnLst>
              <a:cxn ang="0">
                <a:pos x="T0" y="T1"/>
              </a:cxn>
              <a:cxn ang="0">
                <a:pos x="T2" y="T3"/>
              </a:cxn>
              <a:cxn ang="0">
                <a:pos x="T4" y="T5"/>
              </a:cxn>
              <a:cxn ang="0">
                <a:pos x="T6" y="T7"/>
              </a:cxn>
              <a:cxn ang="0">
                <a:pos x="T8" y="T9"/>
              </a:cxn>
            </a:cxnLst>
            <a:rect l="0" t="0" r="r" b="b"/>
            <a:pathLst>
              <a:path w="559" h="319">
                <a:moveTo>
                  <a:pt x="559" y="0"/>
                </a:moveTo>
                <a:cubicBezTo>
                  <a:pt x="373" y="104"/>
                  <a:pt x="186" y="218"/>
                  <a:pt x="0" y="303"/>
                </a:cubicBezTo>
                <a:cubicBezTo>
                  <a:pt x="0" y="308"/>
                  <a:pt x="0" y="313"/>
                  <a:pt x="0" y="319"/>
                </a:cubicBezTo>
                <a:cubicBezTo>
                  <a:pt x="186" y="236"/>
                  <a:pt x="373" y="124"/>
                  <a:pt x="559" y="22"/>
                </a:cubicBezTo>
                <a:cubicBezTo>
                  <a:pt x="559" y="15"/>
                  <a:pt x="559" y="8"/>
                  <a:pt x="559"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15" name="Freeform 71"/>
          <p:cNvSpPr>
            <a:spLocks/>
          </p:cNvSpPr>
          <p:nvPr/>
        </p:nvSpPr>
        <p:spPr bwMode="auto">
          <a:xfrm>
            <a:off x="3498850" y="4279900"/>
            <a:ext cx="28575" cy="44450"/>
          </a:xfrm>
          <a:custGeom>
            <a:avLst/>
            <a:gdLst>
              <a:gd name="T0" fmla="*/ 14 w 14"/>
              <a:gd name="T1" fmla="*/ 0 h 22"/>
              <a:gd name="T2" fmla="*/ 0 w 14"/>
              <a:gd name="T3" fmla="*/ 7 h 22"/>
              <a:gd name="T4" fmla="*/ 0 w 14"/>
              <a:gd name="T5" fmla="*/ 22 h 22"/>
              <a:gd name="T6" fmla="*/ 14 w 14"/>
              <a:gd name="T7" fmla="*/ 15 h 22"/>
              <a:gd name="T8" fmla="*/ 14 w 14"/>
              <a:gd name="T9" fmla="*/ 0 h 22"/>
            </a:gdLst>
            <a:ahLst/>
            <a:cxnLst>
              <a:cxn ang="0">
                <a:pos x="T0" y="T1"/>
              </a:cxn>
              <a:cxn ang="0">
                <a:pos x="T2" y="T3"/>
              </a:cxn>
              <a:cxn ang="0">
                <a:pos x="T4" y="T5"/>
              </a:cxn>
              <a:cxn ang="0">
                <a:pos x="T6" y="T7"/>
              </a:cxn>
              <a:cxn ang="0">
                <a:pos x="T8" y="T9"/>
              </a:cxn>
            </a:cxnLst>
            <a:rect l="0" t="0" r="r" b="b"/>
            <a:pathLst>
              <a:path w="14" h="22">
                <a:moveTo>
                  <a:pt x="14" y="0"/>
                </a:moveTo>
                <a:cubicBezTo>
                  <a:pt x="9" y="3"/>
                  <a:pt x="5" y="5"/>
                  <a:pt x="0" y="7"/>
                </a:cubicBezTo>
                <a:cubicBezTo>
                  <a:pt x="0" y="12"/>
                  <a:pt x="0" y="17"/>
                  <a:pt x="0" y="22"/>
                </a:cubicBezTo>
                <a:cubicBezTo>
                  <a:pt x="5" y="19"/>
                  <a:pt x="9" y="17"/>
                  <a:pt x="14" y="15"/>
                </a:cubicBezTo>
                <a:cubicBezTo>
                  <a:pt x="14" y="10"/>
                  <a:pt x="14" y="5"/>
                  <a:pt x="14"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16" name="Freeform 72"/>
          <p:cNvSpPr>
            <a:spLocks/>
          </p:cNvSpPr>
          <p:nvPr/>
        </p:nvSpPr>
        <p:spPr bwMode="auto">
          <a:xfrm>
            <a:off x="1914525" y="4779963"/>
            <a:ext cx="1144588" cy="608013"/>
          </a:xfrm>
          <a:custGeom>
            <a:avLst/>
            <a:gdLst>
              <a:gd name="T0" fmla="*/ 559 w 559"/>
              <a:gd name="T1" fmla="*/ 0 h 297"/>
              <a:gd name="T2" fmla="*/ 0 w 559"/>
              <a:gd name="T3" fmla="*/ 297 h 297"/>
              <a:gd name="T4" fmla="*/ 0 w 559"/>
              <a:gd name="T5" fmla="*/ 297 h 297"/>
              <a:gd name="T6" fmla="*/ 559 w 559"/>
              <a:gd name="T7" fmla="*/ 1 h 297"/>
              <a:gd name="T8" fmla="*/ 559 w 559"/>
              <a:gd name="T9" fmla="*/ 0 h 297"/>
            </a:gdLst>
            <a:ahLst/>
            <a:cxnLst>
              <a:cxn ang="0">
                <a:pos x="T0" y="T1"/>
              </a:cxn>
              <a:cxn ang="0">
                <a:pos x="T2" y="T3"/>
              </a:cxn>
              <a:cxn ang="0">
                <a:pos x="T4" y="T5"/>
              </a:cxn>
              <a:cxn ang="0">
                <a:pos x="T6" y="T7"/>
              </a:cxn>
              <a:cxn ang="0">
                <a:pos x="T8" y="T9"/>
              </a:cxn>
            </a:cxnLst>
            <a:rect l="0" t="0" r="r" b="b"/>
            <a:pathLst>
              <a:path w="559" h="297">
                <a:moveTo>
                  <a:pt x="559" y="0"/>
                </a:moveTo>
                <a:cubicBezTo>
                  <a:pt x="373" y="102"/>
                  <a:pt x="186" y="214"/>
                  <a:pt x="0" y="297"/>
                </a:cubicBezTo>
                <a:cubicBezTo>
                  <a:pt x="0" y="297"/>
                  <a:pt x="0" y="297"/>
                  <a:pt x="0" y="297"/>
                </a:cubicBezTo>
                <a:cubicBezTo>
                  <a:pt x="186" y="215"/>
                  <a:pt x="373" y="103"/>
                  <a:pt x="559" y="1"/>
                </a:cubicBezTo>
                <a:cubicBezTo>
                  <a:pt x="559" y="1"/>
                  <a:pt x="559" y="1"/>
                  <a:pt x="559" y="0"/>
                </a:cubicBezTo>
              </a:path>
            </a:pathLst>
          </a:custGeom>
          <a:solidFill>
            <a:srgbClr val="6C1A1C"/>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17" name="Freeform 73"/>
          <p:cNvSpPr>
            <a:spLocks/>
          </p:cNvSpPr>
          <p:nvPr/>
        </p:nvSpPr>
        <p:spPr bwMode="auto">
          <a:xfrm>
            <a:off x="1681162" y="5435600"/>
            <a:ext cx="211138" cy="130175"/>
          </a:xfrm>
          <a:custGeom>
            <a:avLst/>
            <a:gdLst>
              <a:gd name="T0" fmla="*/ 103 w 103"/>
              <a:gd name="T1" fmla="*/ 0 h 64"/>
              <a:gd name="T2" fmla="*/ 0 w 103"/>
              <a:gd name="T3" fmla="*/ 41 h 64"/>
              <a:gd name="T4" fmla="*/ 0 w 103"/>
              <a:gd name="T5" fmla="*/ 64 h 64"/>
              <a:gd name="T6" fmla="*/ 103 w 103"/>
              <a:gd name="T7" fmla="*/ 26 h 64"/>
              <a:gd name="T8" fmla="*/ 103 w 103"/>
              <a:gd name="T9" fmla="*/ 0 h 64"/>
            </a:gdLst>
            <a:ahLst/>
            <a:cxnLst>
              <a:cxn ang="0">
                <a:pos x="T0" y="T1"/>
              </a:cxn>
              <a:cxn ang="0">
                <a:pos x="T2" y="T3"/>
              </a:cxn>
              <a:cxn ang="0">
                <a:pos x="T4" y="T5"/>
              </a:cxn>
              <a:cxn ang="0">
                <a:pos x="T6" y="T7"/>
              </a:cxn>
              <a:cxn ang="0">
                <a:pos x="T8" y="T9"/>
              </a:cxn>
            </a:cxnLst>
            <a:rect l="0" t="0" r="r" b="b"/>
            <a:pathLst>
              <a:path w="103" h="64">
                <a:moveTo>
                  <a:pt x="103" y="0"/>
                </a:moveTo>
                <a:cubicBezTo>
                  <a:pt x="69" y="15"/>
                  <a:pt x="34" y="29"/>
                  <a:pt x="0" y="41"/>
                </a:cubicBezTo>
                <a:cubicBezTo>
                  <a:pt x="0" y="49"/>
                  <a:pt x="0" y="56"/>
                  <a:pt x="0" y="64"/>
                </a:cubicBezTo>
                <a:cubicBezTo>
                  <a:pt x="34" y="53"/>
                  <a:pt x="69" y="40"/>
                  <a:pt x="103" y="26"/>
                </a:cubicBezTo>
                <a:cubicBezTo>
                  <a:pt x="103" y="17"/>
                  <a:pt x="103" y="9"/>
                  <a:pt x="103"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18" name="Freeform 74"/>
          <p:cNvSpPr>
            <a:spLocks/>
          </p:cNvSpPr>
          <p:nvPr/>
        </p:nvSpPr>
        <p:spPr bwMode="auto">
          <a:xfrm>
            <a:off x="1681162" y="5435600"/>
            <a:ext cx="211138" cy="84138"/>
          </a:xfrm>
          <a:custGeom>
            <a:avLst/>
            <a:gdLst>
              <a:gd name="T0" fmla="*/ 103 w 103"/>
              <a:gd name="T1" fmla="*/ 0 h 41"/>
              <a:gd name="T2" fmla="*/ 0 w 103"/>
              <a:gd name="T3" fmla="*/ 40 h 41"/>
              <a:gd name="T4" fmla="*/ 0 w 103"/>
              <a:gd name="T5" fmla="*/ 41 h 41"/>
              <a:gd name="T6" fmla="*/ 103 w 103"/>
              <a:gd name="T7" fmla="*/ 0 h 41"/>
              <a:gd name="T8" fmla="*/ 103 w 103"/>
              <a:gd name="T9" fmla="*/ 0 h 41"/>
            </a:gdLst>
            <a:ahLst/>
            <a:cxnLst>
              <a:cxn ang="0">
                <a:pos x="T0" y="T1"/>
              </a:cxn>
              <a:cxn ang="0">
                <a:pos x="T2" y="T3"/>
              </a:cxn>
              <a:cxn ang="0">
                <a:pos x="T4" y="T5"/>
              </a:cxn>
              <a:cxn ang="0">
                <a:pos x="T6" y="T7"/>
              </a:cxn>
              <a:cxn ang="0">
                <a:pos x="T8" y="T9"/>
              </a:cxn>
            </a:cxnLst>
            <a:rect l="0" t="0" r="r" b="b"/>
            <a:pathLst>
              <a:path w="103" h="41">
                <a:moveTo>
                  <a:pt x="103" y="0"/>
                </a:moveTo>
                <a:cubicBezTo>
                  <a:pt x="69" y="14"/>
                  <a:pt x="34" y="28"/>
                  <a:pt x="0" y="40"/>
                </a:cubicBezTo>
                <a:cubicBezTo>
                  <a:pt x="0" y="40"/>
                  <a:pt x="0" y="41"/>
                  <a:pt x="0" y="41"/>
                </a:cubicBezTo>
                <a:cubicBezTo>
                  <a:pt x="34" y="29"/>
                  <a:pt x="69" y="15"/>
                  <a:pt x="103" y="0"/>
                </a:cubicBezTo>
                <a:cubicBezTo>
                  <a:pt x="103" y="0"/>
                  <a:pt x="103" y="0"/>
                  <a:pt x="103"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19" name="Freeform 75"/>
          <p:cNvSpPr>
            <a:spLocks/>
          </p:cNvSpPr>
          <p:nvPr/>
        </p:nvSpPr>
        <p:spPr bwMode="auto">
          <a:xfrm>
            <a:off x="1681162" y="5414963"/>
            <a:ext cx="211138" cy="101600"/>
          </a:xfrm>
          <a:custGeom>
            <a:avLst/>
            <a:gdLst>
              <a:gd name="T0" fmla="*/ 103 w 103"/>
              <a:gd name="T1" fmla="*/ 0 h 50"/>
              <a:gd name="T2" fmla="*/ 0 w 103"/>
              <a:gd name="T3" fmla="*/ 42 h 50"/>
              <a:gd name="T4" fmla="*/ 0 w 103"/>
              <a:gd name="T5" fmla="*/ 50 h 50"/>
              <a:gd name="T6" fmla="*/ 103 w 103"/>
              <a:gd name="T7" fmla="*/ 10 h 50"/>
              <a:gd name="T8" fmla="*/ 103 w 103"/>
              <a:gd name="T9" fmla="*/ 0 h 50"/>
            </a:gdLst>
            <a:ahLst/>
            <a:cxnLst>
              <a:cxn ang="0">
                <a:pos x="T0" y="T1"/>
              </a:cxn>
              <a:cxn ang="0">
                <a:pos x="T2" y="T3"/>
              </a:cxn>
              <a:cxn ang="0">
                <a:pos x="T4" y="T5"/>
              </a:cxn>
              <a:cxn ang="0">
                <a:pos x="T6" y="T7"/>
              </a:cxn>
              <a:cxn ang="0">
                <a:pos x="T8" y="T9"/>
              </a:cxn>
            </a:cxnLst>
            <a:rect l="0" t="0" r="r" b="b"/>
            <a:pathLst>
              <a:path w="103" h="50">
                <a:moveTo>
                  <a:pt x="103" y="0"/>
                </a:moveTo>
                <a:cubicBezTo>
                  <a:pt x="69" y="15"/>
                  <a:pt x="34" y="29"/>
                  <a:pt x="0" y="42"/>
                </a:cubicBezTo>
                <a:cubicBezTo>
                  <a:pt x="0" y="44"/>
                  <a:pt x="0" y="47"/>
                  <a:pt x="0" y="50"/>
                </a:cubicBezTo>
                <a:cubicBezTo>
                  <a:pt x="34" y="38"/>
                  <a:pt x="69" y="24"/>
                  <a:pt x="103" y="10"/>
                </a:cubicBezTo>
                <a:cubicBezTo>
                  <a:pt x="103" y="6"/>
                  <a:pt x="103" y="3"/>
                  <a:pt x="103"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20" name="Freeform 76"/>
          <p:cNvSpPr>
            <a:spLocks/>
          </p:cNvSpPr>
          <p:nvPr/>
        </p:nvSpPr>
        <p:spPr bwMode="auto">
          <a:xfrm>
            <a:off x="1892300" y="4835525"/>
            <a:ext cx="1166813" cy="652463"/>
          </a:xfrm>
          <a:custGeom>
            <a:avLst/>
            <a:gdLst>
              <a:gd name="T0" fmla="*/ 570 w 570"/>
              <a:gd name="T1" fmla="*/ 0 h 319"/>
              <a:gd name="T2" fmla="*/ 0 w 570"/>
              <a:gd name="T3" fmla="*/ 293 h 319"/>
              <a:gd name="T4" fmla="*/ 0 w 570"/>
              <a:gd name="T5" fmla="*/ 319 h 319"/>
              <a:gd name="T6" fmla="*/ 570 w 570"/>
              <a:gd name="T7" fmla="*/ 35 h 319"/>
              <a:gd name="T8" fmla="*/ 570 w 570"/>
              <a:gd name="T9" fmla="*/ 7 h 319"/>
              <a:gd name="T10" fmla="*/ 570 w 570"/>
              <a:gd name="T11" fmla="*/ 7 h 319"/>
              <a:gd name="T12" fmla="*/ 570 w 570"/>
              <a:gd name="T13" fmla="*/ 0 h 319"/>
            </a:gdLst>
            <a:ahLst/>
            <a:cxnLst>
              <a:cxn ang="0">
                <a:pos x="T0" y="T1"/>
              </a:cxn>
              <a:cxn ang="0">
                <a:pos x="T2" y="T3"/>
              </a:cxn>
              <a:cxn ang="0">
                <a:pos x="T4" y="T5"/>
              </a:cxn>
              <a:cxn ang="0">
                <a:pos x="T6" y="T7"/>
              </a:cxn>
              <a:cxn ang="0">
                <a:pos x="T8" y="T9"/>
              </a:cxn>
              <a:cxn ang="0">
                <a:pos x="T10" y="T11"/>
              </a:cxn>
              <a:cxn ang="0">
                <a:pos x="T12" y="T13"/>
              </a:cxn>
            </a:cxnLst>
            <a:rect l="0" t="0" r="r" b="b"/>
            <a:pathLst>
              <a:path w="570" h="319">
                <a:moveTo>
                  <a:pt x="570" y="0"/>
                </a:moveTo>
                <a:cubicBezTo>
                  <a:pt x="380" y="101"/>
                  <a:pt x="190" y="213"/>
                  <a:pt x="0" y="293"/>
                </a:cubicBezTo>
                <a:cubicBezTo>
                  <a:pt x="0" y="302"/>
                  <a:pt x="0" y="310"/>
                  <a:pt x="0" y="319"/>
                </a:cubicBezTo>
                <a:cubicBezTo>
                  <a:pt x="190" y="242"/>
                  <a:pt x="380" y="133"/>
                  <a:pt x="570" y="35"/>
                </a:cubicBezTo>
                <a:cubicBezTo>
                  <a:pt x="570" y="25"/>
                  <a:pt x="570" y="16"/>
                  <a:pt x="570" y="7"/>
                </a:cubicBezTo>
                <a:cubicBezTo>
                  <a:pt x="570" y="7"/>
                  <a:pt x="570" y="7"/>
                  <a:pt x="570" y="7"/>
                </a:cubicBezTo>
                <a:cubicBezTo>
                  <a:pt x="570" y="5"/>
                  <a:pt x="570" y="2"/>
                  <a:pt x="570"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21" name="Freeform 77"/>
          <p:cNvSpPr>
            <a:spLocks/>
          </p:cNvSpPr>
          <p:nvPr/>
        </p:nvSpPr>
        <p:spPr bwMode="auto">
          <a:xfrm>
            <a:off x="1892300" y="4832350"/>
            <a:ext cx="1166813" cy="603250"/>
          </a:xfrm>
          <a:custGeom>
            <a:avLst/>
            <a:gdLst>
              <a:gd name="T0" fmla="*/ 570 w 570"/>
              <a:gd name="T1" fmla="*/ 0 h 294"/>
              <a:gd name="T2" fmla="*/ 0 w 570"/>
              <a:gd name="T3" fmla="*/ 294 h 294"/>
              <a:gd name="T4" fmla="*/ 0 w 570"/>
              <a:gd name="T5" fmla="*/ 294 h 294"/>
              <a:gd name="T6" fmla="*/ 570 w 570"/>
              <a:gd name="T7" fmla="*/ 1 h 294"/>
              <a:gd name="T8" fmla="*/ 570 w 570"/>
              <a:gd name="T9" fmla="*/ 0 h 294"/>
            </a:gdLst>
            <a:ahLst/>
            <a:cxnLst>
              <a:cxn ang="0">
                <a:pos x="T0" y="T1"/>
              </a:cxn>
              <a:cxn ang="0">
                <a:pos x="T2" y="T3"/>
              </a:cxn>
              <a:cxn ang="0">
                <a:pos x="T4" y="T5"/>
              </a:cxn>
              <a:cxn ang="0">
                <a:pos x="T6" y="T7"/>
              </a:cxn>
              <a:cxn ang="0">
                <a:pos x="T8" y="T9"/>
              </a:cxn>
            </a:cxnLst>
            <a:rect l="0" t="0" r="r" b="b"/>
            <a:pathLst>
              <a:path w="570" h="294">
                <a:moveTo>
                  <a:pt x="570" y="0"/>
                </a:moveTo>
                <a:cubicBezTo>
                  <a:pt x="380" y="101"/>
                  <a:pt x="190" y="213"/>
                  <a:pt x="0" y="294"/>
                </a:cubicBezTo>
                <a:cubicBezTo>
                  <a:pt x="0" y="294"/>
                  <a:pt x="0" y="294"/>
                  <a:pt x="0" y="294"/>
                </a:cubicBezTo>
                <a:cubicBezTo>
                  <a:pt x="190" y="214"/>
                  <a:pt x="380" y="102"/>
                  <a:pt x="570" y="1"/>
                </a:cubicBezTo>
                <a:cubicBezTo>
                  <a:pt x="570" y="0"/>
                  <a:pt x="570" y="0"/>
                  <a:pt x="570"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22" name="Freeform 78"/>
          <p:cNvSpPr>
            <a:spLocks/>
          </p:cNvSpPr>
          <p:nvPr/>
        </p:nvSpPr>
        <p:spPr bwMode="auto">
          <a:xfrm>
            <a:off x="1892300" y="4806950"/>
            <a:ext cx="1166813" cy="628650"/>
          </a:xfrm>
          <a:custGeom>
            <a:avLst/>
            <a:gdLst>
              <a:gd name="T0" fmla="*/ 570 w 570"/>
              <a:gd name="T1" fmla="*/ 0 h 307"/>
              <a:gd name="T2" fmla="*/ 0 w 570"/>
              <a:gd name="T3" fmla="*/ 297 h 307"/>
              <a:gd name="T4" fmla="*/ 0 w 570"/>
              <a:gd name="T5" fmla="*/ 307 h 307"/>
              <a:gd name="T6" fmla="*/ 570 w 570"/>
              <a:gd name="T7" fmla="*/ 13 h 307"/>
              <a:gd name="T8" fmla="*/ 570 w 570"/>
              <a:gd name="T9" fmla="*/ 0 h 307"/>
            </a:gdLst>
            <a:ahLst/>
            <a:cxnLst>
              <a:cxn ang="0">
                <a:pos x="T0" y="T1"/>
              </a:cxn>
              <a:cxn ang="0">
                <a:pos x="T2" y="T3"/>
              </a:cxn>
              <a:cxn ang="0">
                <a:pos x="T4" y="T5"/>
              </a:cxn>
              <a:cxn ang="0">
                <a:pos x="T6" y="T7"/>
              </a:cxn>
              <a:cxn ang="0">
                <a:pos x="T8" y="T9"/>
              </a:cxn>
            </a:cxnLst>
            <a:rect l="0" t="0" r="r" b="b"/>
            <a:pathLst>
              <a:path w="570" h="307">
                <a:moveTo>
                  <a:pt x="570" y="0"/>
                </a:moveTo>
                <a:cubicBezTo>
                  <a:pt x="380" y="102"/>
                  <a:pt x="190" y="216"/>
                  <a:pt x="0" y="297"/>
                </a:cubicBezTo>
                <a:cubicBezTo>
                  <a:pt x="0" y="300"/>
                  <a:pt x="0" y="303"/>
                  <a:pt x="0" y="307"/>
                </a:cubicBezTo>
                <a:cubicBezTo>
                  <a:pt x="190" y="226"/>
                  <a:pt x="380" y="114"/>
                  <a:pt x="570" y="13"/>
                </a:cubicBezTo>
                <a:cubicBezTo>
                  <a:pt x="570" y="8"/>
                  <a:pt x="570" y="4"/>
                  <a:pt x="570" y="0"/>
                </a:cubicBezTo>
              </a:path>
            </a:pathLst>
          </a:custGeom>
          <a:solidFill>
            <a:srgbClr val="6C1A1C"/>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23" name="Freeform 79"/>
          <p:cNvSpPr>
            <a:spLocks/>
          </p:cNvSpPr>
          <p:nvPr/>
        </p:nvSpPr>
        <p:spPr bwMode="auto">
          <a:xfrm>
            <a:off x="2336800" y="4748213"/>
            <a:ext cx="1144588" cy="733425"/>
          </a:xfrm>
          <a:custGeom>
            <a:avLst/>
            <a:gdLst>
              <a:gd name="T0" fmla="*/ 559 w 559"/>
              <a:gd name="T1" fmla="*/ 0 h 358"/>
              <a:gd name="T2" fmla="*/ 559 w 559"/>
              <a:gd name="T3" fmla="*/ 0 h 358"/>
              <a:gd name="T4" fmla="*/ 559 w 559"/>
              <a:gd name="T5" fmla="*/ 37 h 358"/>
              <a:gd name="T6" fmla="*/ 0 w 559"/>
              <a:gd name="T7" fmla="*/ 306 h 358"/>
              <a:gd name="T8" fmla="*/ 0 w 559"/>
              <a:gd name="T9" fmla="*/ 358 h 358"/>
              <a:gd name="T10" fmla="*/ 559 w 559"/>
              <a:gd name="T11" fmla="*/ 106 h 358"/>
              <a:gd name="T12" fmla="*/ 559 w 559"/>
              <a:gd name="T13" fmla="*/ 0 h 358"/>
            </a:gdLst>
            <a:ahLst/>
            <a:cxnLst>
              <a:cxn ang="0">
                <a:pos x="T0" y="T1"/>
              </a:cxn>
              <a:cxn ang="0">
                <a:pos x="T2" y="T3"/>
              </a:cxn>
              <a:cxn ang="0">
                <a:pos x="T4" y="T5"/>
              </a:cxn>
              <a:cxn ang="0">
                <a:pos x="T6" y="T7"/>
              </a:cxn>
              <a:cxn ang="0">
                <a:pos x="T8" y="T9"/>
              </a:cxn>
              <a:cxn ang="0">
                <a:pos x="T10" y="T11"/>
              </a:cxn>
              <a:cxn ang="0">
                <a:pos x="T12" y="T13"/>
              </a:cxn>
            </a:cxnLst>
            <a:rect l="0" t="0" r="r" b="b"/>
            <a:pathLst>
              <a:path w="559" h="358">
                <a:moveTo>
                  <a:pt x="559" y="0"/>
                </a:moveTo>
                <a:cubicBezTo>
                  <a:pt x="559" y="0"/>
                  <a:pt x="559" y="0"/>
                  <a:pt x="559" y="0"/>
                </a:cubicBezTo>
                <a:cubicBezTo>
                  <a:pt x="559" y="12"/>
                  <a:pt x="559" y="24"/>
                  <a:pt x="559" y="37"/>
                </a:cubicBezTo>
                <a:cubicBezTo>
                  <a:pt x="373" y="115"/>
                  <a:pt x="187" y="218"/>
                  <a:pt x="0" y="306"/>
                </a:cubicBezTo>
                <a:cubicBezTo>
                  <a:pt x="0" y="324"/>
                  <a:pt x="0" y="341"/>
                  <a:pt x="0" y="358"/>
                </a:cubicBezTo>
                <a:cubicBezTo>
                  <a:pt x="187" y="276"/>
                  <a:pt x="373" y="178"/>
                  <a:pt x="559" y="106"/>
                </a:cubicBezTo>
                <a:cubicBezTo>
                  <a:pt x="559" y="70"/>
                  <a:pt x="559" y="35"/>
                  <a:pt x="559"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24" name="Freeform 80"/>
          <p:cNvSpPr>
            <a:spLocks/>
          </p:cNvSpPr>
          <p:nvPr/>
        </p:nvSpPr>
        <p:spPr bwMode="auto">
          <a:xfrm>
            <a:off x="2336800" y="4748213"/>
            <a:ext cx="1144588" cy="627063"/>
          </a:xfrm>
          <a:custGeom>
            <a:avLst/>
            <a:gdLst>
              <a:gd name="T0" fmla="*/ 559 w 559"/>
              <a:gd name="T1" fmla="*/ 0 h 306"/>
              <a:gd name="T2" fmla="*/ 353 w 559"/>
              <a:gd name="T3" fmla="*/ 98 h 306"/>
              <a:gd name="T4" fmla="*/ 353 w 559"/>
              <a:gd name="T5" fmla="*/ 78 h 306"/>
              <a:gd name="T6" fmla="*/ 0 w 559"/>
              <a:gd name="T7" fmla="*/ 262 h 306"/>
              <a:gd name="T8" fmla="*/ 0 w 559"/>
              <a:gd name="T9" fmla="*/ 306 h 306"/>
              <a:gd name="T10" fmla="*/ 559 w 559"/>
              <a:gd name="T11" fmla="*/ 37 h 306"/>
              <a:gd name="T12" fmla="*/ 559 w 559"/>
              <a:gd name="T13" fmla="*/ 0 h 306"/>
            </a:gdLst>
            <a:ahLst/>
            <a:cxnLst>
              <a:cxn ang="0">
                <a:pos x="T0" y="T1"/>
              </a:cxn>
              <a:cxn ang="0">
                <a:pos x="T2" y="T3"/>
              </a:cxn>
              <a:cxn ang="0">
                <a:pos x="T4" y="T5"/>
              </a:cxn>
              <a:cxn ang="0">
                <a:pos x="T6" y="T7"/>
              </a:cxn>
              <a:cxn ang="0">
                <a:pos x="T8" y="T9"/>
              </a:cxn>
              <a:cxn ang="0">
                <a:pos x="T10" y="T11"/>
              </a:cxn>
              <a:cxn ang="0">
                <a:pos x="T12" y="T13"/>
              </a:cxn>
            </a:cxnLst>
            <a:rect l="0" t="0" r="r" b="b"/>
            <a:pathLst>
              <a:path w="559" h="306">
                <a:moveTo>
                  <a:pt x="559" y="0"/>
                </a:moveTo>
                <a:cubicBezTo>
                  <a:pt x="491" y="30"/>
                  <a:pt x="422" y="63"/>
                  <a:pt x="353" y="98"/>
                </a:cubicBezTo>
                <a:cubicBezTo>
                  <a:pt x="353" y="91"/>
                  <a:pt x="353" y="85"/>
                  <a:pt x="353" y="78"/>
                </a:cubicBezTo>
                <a:cubicBezTo>
                  <a:pt x="236" y="139"/>
                  <a:pt x="118" y="203"/>
                  <a:pt x="0" y="262"/>
                </a:cubicBezTo>
                <a:cubicBezTo>
                  <a:pt x="0" y="277"/>
                  <a:pt x="0" y="292"/>
                  <a:pt x="0" y="306"/>
                </a:cubicBezTo>
                <a:cubicBezTo>
                  <a:pt x="187" y="218"/>
                  <a:pt x="373" y="115"/>
                  <a:pt x="559" y="37"/>
                </a:cubicBezTo>
                <a:cubicBezTo>
                  <a:pt x="559" y="24"/>
                  <a:pt x="559" y="12"/>
                  <a:pt x="559"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25" name="Freeform 81"/>
          <p:cNvSpPr>
            <a:spLocks/>
          </p:cNvSpPr>
          <p:nvPr/>
        </p:nvSpPr>
        <p:spPr bwMode="auto">
          <a:xfrm>
            <a:off x="731837" y="4533900"/>
            <a:ext cx="1639888" cy="755650"/>
          </a:xfrm>
          <a:custGeom>
            <a:avLst/>
            <a:gdLst>
              <a:gd name="T0" fmla="*/ 800 w 800"/>
              <a:gd name="T1" fmla="*/ 0 h 369"/>
              <a:gd name="T2" fmla="*/ 0 w 800"/>
              <a:gd name="T3" fmla="*/ 369 h 369"/>
              <a:gd name="T4" fmla="*/ 0 w 800"/>
              <a:gd name="T5" fmla="*/ 369 h 369"/>
              <a:gd name="T6" fmla="*/ 800 w 800"/>
              <a:gd name="T7" fmla="*/ 0 h 369"/>
              <a:gd name="T8" fmla="*/ 800 w 800"/>
              <a:gd name="T9" fmla="*/ 0 h 369"/>
            </a:gdLst>
            <a:ahLst/>
            <a:cxnLst>
              <a:cxn ang="0">
                <a:pos x="T0" y="T1"/>
              </a:cxn>
              <a:cxn ang="0">
                <a:pos x="T2" y="T3"/>
              </a:cxn>
              <a:cxn ang="0">
                <a:pos x="T4" y="T5"/>
              </a:cxn>
              <a:cxn ang="0">
                <a:pos x="T6" y="T7"/>
              </a:cxn>
              <a:cxn ang="0">
                <a:pos x="T8" y="T9"/>
              </a:cxn>
            </a:cxnLst>
            <a:rect l="0" t="0" r="r" b="b"/>
            <a:pathLst>
              <a:path w="800" h="369">
                <a:moveTo>
                  <a:pt x="800" y="0"/>
                </a:moveTo>
                <a:cubicBezTo>
                  <a:pt x="533" y="190"/>
                  <a:pt x="267" y="353"/>
                  <a:pt x="0" y="369"/>
                </a:cubicBezTo>
                <a:cubicBezTo>
                  <a:pt x="0" y="369"/>
                  <a:pt x="0" y="369"/>
                  <a:pt x="0" y="369"/>
                </a:cubicBezTo>
                <a:cubicBezTo>
                  <a:pt x="267" y="353"/>
                  <a:pt x="533" y="191"/>
                  <a:pt x="800" y="0"/>
                </a:cubicBezTo>
                <a:cubicBezTo>
                  <a:pt x="800" y="0"/>
                  <a:pt x="800" y="0"/>
                  <a:pt x="800"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26" name="Freeform 82"/>
          <p:cNvSpPr>
            <a:spLocks/>
          </p:cNvSpPr>
          <p:nvPr/>
        </p:nvSpPr>
        <p:spPr bwMode="auto">
          <a:xfrm>
            <a:off x="731837" y="3760788"/>
            <a:ext cx="2749550" cy="1547813"/>
          </a:xfrm>
          <a:custGeom>
            <a:avLst/>
            <a:gdLst>
              <a:gd name="T0" fmla="*/ 1342 w 1342"/>
              <a:gd name="T1" fmla="*/ 0 h 755"/>
              <a:gd name="T2" fmla="*/ 800 w 1342"/>
              <a:gd name="T3" fmla="*/ 386 h 755"/>
              <a:gd name="T4" fmla="*/ 800 w 1342"/>
              <a:gd name="T5" fmla="*/ 377 h 755"/>
              <a:gd name="T6" fmla="*/ 0 w 1342"/>
              <a:gd name="T7" fmla="*/ 746 h 755"/>
              <a:gd name="T8" fmla="*/ 0 w 1342"/>
              <a:gd name="T9" fmla="*/ 755 h 755"/>
              <a:gd name="T10" fmla="*/ 1342 w 1342"/>
              <a:gd name="T11" fmla="*/ 13 h 755"/>
              <a:gd name="T12" fmla="*/ 1342 w 1342"/>
              <a:gd name="T13" fmla="*/ 0 h 755"/>
            </a:gdLst>
            <a:ahLst/>
            <a:cxnLst>
              <a:cxn ang="0">
                <a:pos x="T0" y="T1"/>
              </a:cxn>
              <a:cxn ang="0">
                <a:pos x="T2" y="T3"/>
              </a:cxn>
              <a:cxn ang="0">
                <a:pos x="T4" y="T5"/>
              </a:cxn>
              <a:cxn ang="0">
                <a:pos x="T6" y="T7"/>
              </a:cxn>
              <a:cxn ang="0">
                <a:pos x="T8" y="T9"/>
              </a:cxn>
              <a:cxn ang="0">
                <a:pos x="T10" y="T11"/>
              </a:cxn>
              <a:cxn ang="0">
                <a:pos x="T12" y="T13"/>
              </a:cxn>
            </a:cxnLst>
            <a:rect l="0" t="0" r="r" b="b"/>
            <a:pathLst>
              <a:path w="1342" h="755">
                <a:moveTo>
                  <a:pt x="1342" y="0"/>
                </a:moveTo>
                <a:cubicBezTo>
                  <a:pt x="1162" y="117"/>
                  <a:pt x="981" y="258"/>
                  <a:pt x="800" y="386"/>
                </a:cubicBezTo>
                <a:cubicBezTo>
                  <a:pt x="800" y="383"/>
                  <a:pt x="800" y="380"/>
                  <a:pt x="800" y="377"/>
                </a:cubicBezTo>
                <a:cubicBezTo>
                  <a:pt x="533" y="568"/>
                  <a:pt x="267" y="730"/>
                  <a:pt x="0" y="746"/>
                </a:cubicBezTo>
                <a:cubicBezTo>
                  <a:pt x="0" y="749"/>
                  <a:pt x="0" y="752"/>
                  <a:pt x="0" y="755"/>
                </a:cubicBezTo>
                <a:cubicBezTo>
                  <a:pt x="447" y="734"/>
                  <a:pt x="895" y="300"/>
                  <a:pt x="1342" y="13"/>
                </a:cubicBezTo>
                <a:cubicBezTo>
                  <a:pt x="1342" y="8"/>
                  <a:pt x="1342" y="4"/>
                  <a:pt x="1342"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27" name="Freeform 83"/>
          <p:cNvSpPr>
            <a:spLocks/>
          </p:cNvSpPr>
          <p:nvPr/>
        </p:nvSpPr>
        <p:spPr bwMode="auto">
          <a:xfrm>
            <a:off x="201612" y="4416425"/>
            <a:ext cx="2182813" cy="871538"/>
          </a:xfrm>
          <a:custGeom>
            <a:avLst/>
            <a:gdLst>
              <a:gd name="T0" fmla="*/ 1065 w 1065"/>
              <a:gd name="T1" fmla="*/ 0 h 425"/>
              <a:gd name="T2" fmla="*/ 473 w 1065"/>
              <a:gd name="T3" fmla="*/ 349 h 425"/>
              <a:gd name="T4" fmla="*/ 473 w 1065"/>
              <a:gd name="T5" fmla="*/ 320 h 425"/>
              <a:gd name="T6" fmla="*/ 178 w 1065"/>
              <a:gd name="T7" fmla="*/ 379 h 425"/>
              <a:gd name="T8" fmla="*/ 0 w 1065"/>
              <a:gd name="T9" fmla="*/ 354 h 425"/>
              <a:gd name="T10" fmla="*/ 0 w 1065"/>
              <a:gd name="T11" fmla="*/ 390 h 425"/>
              <a:gd name="T12" fmla="*/ 215 w 1065"/>
              <a:gd name="T13" fmla="*/ 425 h 425"/>
              <a:gd name="T14" fmla="*/ 259 w 1065"/>
              <a:gd name="T15" fmla="*/ 424 h 425"/>
              <a:gd name="T16" fmla="*/ 259 w 1065"/>
              <a:gd name="T17" fmla="*/ 414 h 425"/>
              <a:gd name="T18" fmla="*/ 557 w 1065"/>
              <a:gd name="T19" fmla="*/ 337 h 425"/>
              <a:gd name="T20" fmla="*/ 557 w 1065"/>
              <a:gd name="T21" fmla="*/ 317 h 425"/>
              <a:gd name="T22" fmla="*/ 1065 w 1065"/>
              <a:gd name="T23" fmla="*/ 2 h 425"/>
              <a:gd name="T24" fmla="*/ 1065 w 1065"/>
              <a:gd name="T25"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5" h="425">
                <a:moveTo>
                  <a:pt x="1065" y="0"/>
                </a:moveTo>
                <a:cubicBezTo>
                  <a:pt x="868" y="147"/>
                  <a:pt x="671" y="280"/>
                  <a:pt x="473" y="349"/>
                </a:cubicBezTo>
                <a:cubicBezTo>
                  <a:pt x="473" y="339"/>
                  <a:pt x="473" y="330"/>
                  <a:pt x="473" y="320"/>
                </a:cubicBezTo>
                <a:cubicBezTo>
                  <a:pt x="375" y="357"/>
                  <a:pt x="276" y="379"/>
                  <a:pt x="178" y="379"/>
                </a:cubicBezTo>
                <a:cubicBezTo>
                  <a:pt x="119" y="379"/>
                  <a:pt x="59" y="371"/>
                  <a:pt x="0" y="354"/>
                </a:cubicBezTo>
                <a:cubicBezTo>
                  <a:pt x="0" y="366"/>
                  <a:pt x="0" y="378"/>
                  <a:pt x="0" y="390"/>
                </a:cubicBezTo>
                <a:cubicBezTo>
                  <a:pt x="72" y="414"/>
                  <a:pt x="143" y="425"/>
                  <a:pt x="215" y="425"/>
                </a:cubicBezTo>
                <a:cubicBezTo>
                  <a:pt x="230" y="425"/>
                  <a:pt x="244" y="425"/>
                  <a:pt x="259" y="424"/>
                </a:cubicBezTo>
                <a:cubicBezTo>
                  <a:pt x="259" y="420"/>
                  <a:pt x="259" y="417"/>
                  <a:pt x="259" y="414"/>
                </a:cubicBezTo>
                <a:cubicBezTo>
                  <a:pt x="358" y="406"/>
                  <a:pt x="458" y="379"/>
                  <a:pt x="557" y="337"/>
                </a:cubicBezTo>
                <a:cubicBezTo>
                  <a:pt x="557" y="331"/>
                  <a:pt x="557" y="324"/>
                  <a:pt x="557" y="317"/>
                </a:cubicBezTo>
                <a:cubicBezTo>
                  <a:pt x="726" y="243"/>
                  <a:pt x="895" y="128"/>
                  <a:pt x="1065" y="2"/>
                </a:cubicBezTo>
                <a:cubicBezTo>
                  <a:pt x="1065" y="1"/>
                  <a:pt x="1065" y="1"/>
                  <a:pt x="1065"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28" name="Freeform 84"/>
          <p:cNvSpPr>
            <a:spLocks/>
          </p:cNvSpPr>
          <p:nvPr/>
        </p:nvSpPr>
        <p:spPr bwMode="auto">
          <a:xfrm>
            <a:off x="201612" y="5216525"/>
            <a:ext cx="530225" cy="74613"/>
          </a:xfrm>
          <a:custGeom>
            <a:avLst/>
            <a:gdLst>
              <a:gd name="T0" fmla="*/ 0 w 259"/>
              <a:gd name="T1" fmla="*/ 0 h 37"/>
              <a:gd name="T2" fmla="*/ 0 w 259"/>
              <a:gd name="T3" fmla="*/ 1 h 37"/>
              <a:gd name="T4" fmla="*/ 217 w 259"/>
              <a:gd name="T5" fmla="*/ 37 h 37"/>
              <a:gd name="T6" fmla="*/ 259 w 259"/>
              <a:gd name="T7" fmla="*/ 36 h 37"/>
              <a:gd name="T8" fmla="*/ 259 w 259"/>
              <a:gd name="T9" fmla="*/ 34 h 37"/>
              <a:gd name="T10" fmla="*/ 215 w 259"/>
              <a:gd name="T11" fmla="*/ 35 h 37"/>
              <a:gd name="T12" fmla="*/ 0 w 25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59" h="37">
                <a:moveTo>
                  <a:pt x="0" y="0"/>
                </a:moveTo>
                <a:cubicBezTo>
                  <a:pt x="0" y="0"/>
                  <a:pt x="0" y="1"/>
                  <a:pt x="0" y="1"/>
                </a:cubicBezTo>
                <a:cubicBezTo>
                  <a:pt x="72" y="26"/>
                  <a:pt x="144" y="37"/>
                  <a:pt x="217" y="37"/>
                </a:cubicBezTo>
                <a:cubicBezTo>
                  <a:pt x="231" y="37"/>
                  <a:pt x="245" y="36"/>
                  <a:pt x="259" y="36"/>
                </a:cubicBezTo>
                <a:cubicBezTo>
                  <a:pt x="259" y="35"/>
                  <a:pt x="259" y="34"/>
                  <a:pt x="259" y="34"/>
                </a:cubicBezTo>
                <a:cubicBezTo>
                  <a:pt x="244" y="35"/>
                  <a:pt x="230" y="35"/>
                  <a:pt x="215" y="35"/>
                </a:cubicBezTo>
                <a:cubicBezTo>
                  <a:pt x="143" y="35"/>
                  <a:pt x="72" y="24"/>
                  <a:pt x="0"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29" name="Freeform 85"/>
          <p:cNvSpPr>
            <a:spLocks/>
          </p:cNvSpPr>
          <p:nvPr/>
        </p:nvSpPr>
        <p:spPr bwMode="auto">
          <a:xfrm>
            <a:off x="731837" y="4513263"/>
            <a:ext cx="1639888" cy="773113"/>
          </a:xfrm>
          <a:custGeom>
            <a:avLst/>
            <a:gdLst>
              <a:gd name="T0" fmla="*/ 800 w 800"/>
              <a:gd name="T1" fmla="*/ 0 h 377"/>
              <a:gd name="T2" fmla="*/ 298 w 800"/>
              <a:gd name="T3" fmla="*/ 299 h 377"/>
              <a:gd name="T4" fmla="*/ 298 w 800"/>
              <a:gd name="T5" fmla="*/ 290 h 377"/>
              <a:gd name="T6" fmla="*/ 0 w 800"/>
              <a:gd name="T7" fmla="*/ 367 h 377"/>
              <a:gd name="T8" fmla="*/ 0 w 800"/>
              <a:gd name="T9" fmla="*/ 377 h 377"/>
              <a:gd name="T10" fmla="*/ 800 w 800"/>
              <a:gd name="T11" fmla="*/ 6 h 377"/>
              <a:gd name="T12" fmla="*/ 800 w 800"/>
              <a:gd name="T13" fmla="*/ 0 h 377"/>
            </a:gdLst>
            <a:ahLst/>
            <a:cxnLst>
              <a:cxn ang="0">
                <a:pos x="T0" y="T1"/>
              </a:cxn>
              <a:cxn ang="0">
                <a:pos x="T2" y="T3"/>
              </a:cxn>
              <a:cxn ang="0">
                <a:pos x="T4" y="T5"/>
              </a:cxn>
              <a:cxn ang="0">
                <a:pos x="T6" y="T7"/>
              </a:cxn>
              <a:cxn ang="0">
                <a:pos x="T8" y="T9"/>
              </a:cxn>
              <a:cxn ang="0">
                <a:pos x="T10" y="T11"/>
              </a:cxn>
              <a:cxn ang="0">
                <a:pos x="T12" y="T13"/>
              </a:cxn>
            </a:cxnLst>
            <a:rect l="0" t="0" r="r" b="b"/>
            <a:pathLst>
              <a:path w="800" h="377">
                <a:moveTo>
                  <a:pt x="800" y="0"/>
                </a:moveTo>
                <a:cubicBezTo>
                  <a:pt x="633" y="120"/>
                  <a:pt x="465" y="230"/>
                  <a:pt x="298" y="299"/>
                </a:cubicBezTo>
                <a:cubicBezTo>
                  <a:pt x="298" y="296"/>
                  <a:pt x="298" y="293"/>
                  <a:pt x="298" y="290"/>
                </a:cubicBezTo>
                <a:cubicBezTo>
                  <a:pt x="199" y="332"/>
                  <a:pt x="99" y="359"/>
                  <a:pt x="0" y="367"/>
                </a:cubicBezTo>
                <a:cubicBezTo>
                  <a:pt x="0" y="370"/>
                  <a:pt x="0" y="373"/>
                  <a:pt x="0" y="377"/>
                </a:cubicBezTo>
                <a:cubicBezTo>
                  <a:pt x="267" y="360"/>
                  <a:pt x="533" y="197"/>
                  <a:pt x="800" y="6"/>
                </a:cubicBezTo>
                <a:cubicBezTo>
                  <a:pt x="800" y="4"/>
                  <a:pt x="800" y="2"/>
                  <a:pt x="800"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30" name="Freeform 86"/>
          <p:cNvSpPr>
            <a:spLocks/>
          </p:cNvSpPr>
          <p:nvPr/>
        </p:nvSpPr>
        <p:spPr bwMode="auto">
          <a:xfrm>
            <a:off x="731837" y="4525963"/>
            <a:ext cx="1639888" cy="763588"/>
          </a:xfrm>
          <a:custGeom>
            <a:avLst/>
            <a:gdLst>
              <a:gd name="T0" fmla="*/ 800 w 800"/>
              <a:gd name="T1" fmla="*/ 0 h 373"/>
              <a:gd name="T2" fmla="*/ 0 w 800"/>
              <a:gd name="T3" fmla="*/ 371 h 373"/>
              <a:gd name="T4" fmla="*/ 0 w 800"/>
              <a:gd name="T5" fmla="*/ 373 h 373"/>
              <a:gd name="T6" fmla="*/ 800 w 800"/>
              <a:gd name="T7" fmla="*/ 4 h 373"/>
              <a:gd name="T8" fmla="*/ 800 w 800"/>
              <a:gd name="T9" fmla="*/ 0 h 373"/>
            </a:gdLst>
            <a:ahLst/>
            <a:cxnLst>
              <a:cxn ang="0">
                <a:pos x="T0" y="T1"/>
              </a:cxn>
              <a:cxn ang="0">
                <a:pos x="T2" y="T3"/>
              </a:cxn>
              <a:cxn ang="0">
                <a:pos x="T4" y="T5"/>
              </a:cxn>
              <a:cxn ang="0">
                <a:pos x="T6" y="T7"/>
              </a:cxn>
              <a:cxn ang="0">
                <a:pos x="T8" y="T9"/>
              </a:cxn>
            </a:cxnLst>
            <a:rect l="0" t="0" r="r" b="b"/>
            <a:pathLst>
              <a:path w="800" h="373">
                <a:moveTo>
                  <a:pt x="800" y="0"/>
                </a:moveTo>
                <a:cubicBezTo>
                  <a:pt x="533" y="191"/>
                  <a:pt x="267" y="354"/>
                  <a:pt x="0" y="371"/>
                </a:cubicBezTo>
                <a:cubicBezTo>
                  <a:pt x="0" y="371"/>
                  <a:pt x="0" y="372"/>
                  <a:pt x="0" y="373"/>
                </a:cubicBezTo>
                <a:cubicBezTo>
                  <a:pt x="267" y="357"/>
                  <a:pt x="533" y="194"/>
                  <a:pt x="800" y="4"/>
                </a:cubicBezTo>
                <a:cubicBezTo>
                  <a:pt x="800" y="3"/>
                  <a:pt x="800" y="2"/>
                  <a:pt x="800"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31" name="Freeform 87"/>
          <p:cNvSpPr>
            <a:spLocks/>
          </p:cNvSpPr>
          <p:nvPr/>
        </p:nvSpPr>
        <p:spPr bwMode="auto">
          <a:xfrm>
            <a:off x="1343025" y="4421188"/>
            <a:ext cx="1041400" cy="685800"/>
          </a:xfrm>
          <a:custGeom>
            <a:avLst/>
            <a:gdLst>
              <a:gd name="T0" fmla="*/ 508 w 508"/>
              <a:gd name="T1" fmla="*/ 0 h 335"/>
              <a:gd name="T2" fmla="*/ 0 w 508"/>
              <a:gd name="T3" fmla="*/ 315 h 335"/>
              <a:gd name="T4" fmla="*/ 0 w 508"/>
              <a:gd name="T5" fmla="*/ 335 h 335"/>
              <a:gd name="T6" fmla="*/ 502 w 508"/>
              <a:gd name="T7" fmla="*/ 33 h 335"/>
              <a:gd name="T8" fmla="*/ 502 w 508"/>
              <a:gd name="T9" fmla="*/ 23 h 335"/>
              <a:gd name="T10" fmla="*/ 508 w 508"/>
              <a:gd name="T11" fmla="*/ 19 h 335"/>
              <a:gd name="T12" fmla="*/ 508 w 508"/>
              <a:gd name="T13" fmla="*/ 0 h 335"/>
            </a:gdLst>
            <a:ahLst/>
            <a:cxnLst>
              <a:cxn ang="0">
                <a:pos x="T0" y="T1"/>
              </a:cxn>
              <a:cxn ang="0">
                <a:pos x="T2" y="T3"/>
              </a:cxn>
              <a:cxn ang="0">
                <a:pos x="T4" y="T5"/>
              </a:cxn>
              <a:cxn ang="0">
                <a:pos x="T6" y="T7"/>
              </a:cxn>
              <a:cxn ang="0">
                <a:pos x="T8" y="T9"/>
              </a:cxn>
              <a:cxn ang="0">
                <a:pos x="T10" y="T11"/>
              </a:cxn>
              <a:cxn ang="0">
                <a:pos x="T12" y="T13"/>
              </a:cxn>
            </a:cxnLst>
            <a:rect l="0" t="0" r="r" b="b"/>
            <a:pathLst>
              <a:path w="508" h="335">
                <a:moveTo>
                  <a:pt x="508" y="0"/>
                </a:moveTo>
                <a:cubicBezTo>
                  <a:pt x="338" y="126"/>
                  <a:pt x="169" y="241"/>
                  <a:pt x="0" y="315"/>
                </a:cubicBezTo>
                <a:cubicBezTo>
                  <a:pt x="0" y="322"/>
                  <a:pt x="0" y="329"/>
                  <a:pt x="0" y="335"/>
                </a:cubicBezTo>
                <a:cubicBezTo>
                  <a:pt x="167" y="265"/>
                  <a:pt x="335" y="155"/>
                  <a:pt x="502" y="33"/>
                </a:cubicBezTo>
                <a:cubicBezTo>
                  <a:pt x="502" y="30"/>
                  <a:pt x="502" y="26"/>
                  <a:pt x="502" y="23"/>
                </a:cubicBezTo>
                <a:cubicBezTo>
                  <a:pt x="504" y="22"/>
                  <a:pt x="506" y="20"/>
                  <a:pt x="508" y="19"/>
                </a:cubicBezTo>
                <a:cubicBezTo>
                  <a:pt x="508" y="13"/>
                  <a:pt x="508" y="6"/>
                  <a:pt x="508"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32" name="Freeform 88"/>
          <p:cNvSpPr>
            <a:spLocks/>
          </p:cNvSpPr>
          <p:nvPr/>
        </p:nvSpPr>
        <p:spPr bwMode="auto">
          <a:xfrm>
            <a:off x="1343025" y="4489450"/>
            <a:ext cx="1028700" cy="636588"/>
          </a:xfrm>
          <a:custGeom>
            <a:avLst/>
            <a:gdLst>
              <a:gd name="T0" fmla="*/ 502 w 502"/>
              <a:gd name="T1" fmla="*/ 0 h 311"/>
              <a:gd name="T2" fmla="*/ 0 w 502"/>
              <a:gd name="T3" fmla="*/ 302 h 311"/>
              <a:gd name="T4" fmla="*/ 0 w 502"/>
              <a:gd name="T5" fmla="*/ 311 h 311"/>
              <a:gd name="T6" fmla="*/ 502 w 502"/>
              <a:gd name="T7" fmla="*/ 12 h 311"/>
              <a:gd name="T8" fmla="*/ 502 w 502"/>
              <a:gd name="T9" fmla="*/ 0 h 311"/>
            </a:gdLst>
            <a:ahLst/>
            <a:cxnLst>
              <a:cxn ang="0">
                <a:pos x="T0" y="T1"/>
              </a:cxn>
              <a:cxn ang="0">
                <a:pos x="T2" y="T3"/>
              </a:cxn>
              <a:cxn ang="0">
                <a:pos x="T4" y="T5"/>
              </a:cxn>
              <a:cxn ang="0">
                <a:pos x="T6" y="T7"/>
              </a:cxn>
              <a:cxn ang="0">
                <a:pos x="T8" y="T9"/>
              </a:cxn>
            </a:cxnLst>
            <a:rect l="0" t="0" r="r" b="b"/>
            <a:pathLst>
              <a:path w="502" h="311">
                <a:moveTo>
                  <a:pt x="502" y="0"/>
                </a:moveTo>
                <a:cubicBezTo>
                  <a:pt x="335" y="122"/>
                  <a:pt x="167" y="232"/>
                  <a:pt x="0" y="302"/>
                </a:cubicBezTo>
                <a:cubicBezTo>
                  <a:pt x="0" y="305"/>
                  <a:pt x="0" y="308"/>
                  <a:pt x="0" y="311"/>
                </a:cubicBezTo>
                <a:cubicBezTo>
                  <a:pt x="167" y="242"/>
                  <a:pt x="335" y="132"/>
                  <a:pt x="502" y="12"/>
                </a:cubicBezTo>
                <a:cubicBezTo>
                  <a:pt x="502" y="8"/>
                  <a:pt x="502" y="4"/>
                  <a:pt x="502"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33" name="Freeform 89"/>
          <p:cNvSpPr>
            <a:spLocks/>
          </p:cNvSpPr>
          <p:nvPr/>
        </p:nvSpPr>
        <p:spPr bwMode="auto">
          <a:xfrm>
            <a:off x="1011237" y="5241925"/>
            <a:ext cx="284163" cy="103188"/>
          </a:xfrm>
          <a:custGeom>
            <a:avLst/>
            <a:gdLst>
              <a:gd name="T0" fmla="*/ 139 w 139"/>
              <a:gd name="T1" fmla="*/ 0 h 50"/>
              <a:gd name="T2" fmla="*/ 0 w 139"/>
              <a:gd name="T3" fmla="*/ 39 h 50"/>
              <a:gd name="T4" fmla="*/ 0 w 139"/>
              <a:gd name="T5" fmla="*/ 50 h 50"/>
              <a:gd name="T6" fmla="*/ 139 w 139"/>
              <a:gd name="T7" fmla="*/ 13 h 50"/>
              <a:gd name="T8" fmla="*/ 139 w 139"/>
              <a:gd name="T9" fmla="*/ 0 h 50"/>
            </a:gdLst>
            <a:ahLst/>
            <a:cxnLst>
              <a:cxn ang="0">
                <a:pos x="T0" y="T1"/>
              </a:cxn>
              <a:cxn ang="0">
                <a:pos x="T2" y="T3"/>
              </a:cxn>
              <a:cxn ang="0">
                <a:pos x="T4" y="T5"/>
              </a:cxn>
              <a:cxn ang="0">
                <a:pos x="T6" y="T7"/>
              </a:cxn>
              <a:cxn ang="0">
                <a:pos x="T8" y="T9"/>
              </a:cxn>
            </a:cxnLst>
            <a:rect l="0" t="0" r="r" b="b"/>
            <a:pathLst>
              <a:path w="139" h="50">
                <a:moveTo>
                  <a:pt x="139" y="0"/>
                </a:moveTo>
                <a:cubicBezTo>
                  <a:pt x="93" y="17"/>
                  <a:pt x="46" y="30"/>
                  <a:pt x="0" y="39"/>
                </a:cubicBezTo>
                <a:cubicBezTo>
                  <a:pt x="0" y="43"/>
                  <a:pt x="0" y="46"/>
                  <a:pt x="0" y="50"/>
                </a:cubicBezTo>
                <a:cubicBezTo>
                  <a:pt x="46" y="41"/>
                  <a:pt x="93" y="29"/>
                  <a:pt x="139" y="13"/>
                </a:cubicBezTo>
                <a:cubicBezTo>
                  <a:pt x="139" y="9"/>
                  <a:pt x="139" y="5"/>
                  <a:pt x="139"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34" name="Freeform 90"/>
          <p:cNvSpPr>
            <a:spLocks/>
          </p:cNvSpPr>
          <p:nvPr/>
        </p:nvSpPr>
        <p:spPr bwMode="auto">
          <a:xfrm>
            <a:off x="1011237" y="5268913"/>
            <a:ext cx="284163" cy="101600"/>
          </a:xfrm>
          <a:custGeom>
            <a:avLst/>
            <a:gdLst>
              <a:gd name="T0" fmla="*/ 139 w 139"/>
              <a:gd name="T1" fmla="*/ 0 h 49"/>
              <a:gd name="T2" fmla="*/ 0 w 139"/>
              <a:gd name="T3" fmla="*/ 37 h 49"/>
              <a:gd name="T4" fmla="*/ 0 w 139"/>
              <a:gd name="T5" fmla="*/ 49 h 49"/>
              <a:gd name="T6" fmla="*/ 139 w 139"/>
              <a:gd name="T7" fmla="*/ 13 h 49"/>
              <a:gd name="T8" fmla="*/ 139 w 139"/>
              <a:gd name="T9" fmla="*/ 0 h 49"/>
            </a:gdLst>
            <a:ahLst/>
            <a:cxnLst>
              <a:cxn ang="0">
                <a:pos x="T0" y="T1"/>
              </a:cxn>
              <a:cxn ang="0">
                <a:pos x="T2" y="T3"/>
              </a:cxn>
              <a:cxn ang="0">
                <a:pos x="T4" y="T5"/>
              </a:cxn>
              <a:cxn ang="0">
                <a:pos x="T6" y="T7"/>
              </a:cxn>
              <a:cxn ang="0">
                <a:pos x="T8" y="T9"/>
              </a:cxn>
            </a:cxnLst>
            <a:rect l="0" t="0" r="r" b="b"/>
            <a:pathLst>
              <a:path w="139" h="49">
                <a:moveTo>
                  <a:pt x="139" y="0"/>
                </a:moveTo>
                <a:cubicBezTo>
                  <a:pt x="93" y="16"/>
                  <a:pt x="46" y="28"/>
                  <a:pt x="0" y="37"/>
                </a:cubicBezTo>
                <a:cubicBezTo>
                  <a:pt x="0" y="41"/>
                  <a:pt x="0" y="45"/>
                  <a:pt x="0" y="49"/>
                </a:cubicBezTo>
                <a:cubicBezTo>
                  <a:pt x="46" y="40"/>
                  <a:pt x="93" y="28"/>
                  <a:pt x="139" y="13"/>
                </a:cubicBezTo>
                <a:cubicBezTo>
                  <a:pt x="139" y="9"/>
                  <a:pt x="139" y="5"/>
                  <a:pt x="139"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35" name="Freeform 91"/>
          <p:cNvSpPr>
            <a:spLocks/>
          </p:cNvSpPr>
          <p:nvPr/>
        </p:nvSpPr>
        <p:spPr bwMode="auto">
          <a:xfrm>
            <a:off x="1011237" y="5295900"/>
            <a:ext cx="284163" cy="77788"/>
          </a:xfrm>
          <a:custGeom>
            <a:avLst/>
            <a:gdLst>
              <a:gd name="T0" fmla="*/ 139 w 139"/>
              <a:gd name="T1" fmla="*/ 0 h 38"/>
              <a:gd name="T2" fmla="*/ 0 w 139"/>
              <a:gd name="T3" fmla="*/ 36 h 38"/>
              <a:gd name="T4" fmla="*/ 0 w 139"/>
              <a:gd name="T5" fmla="*/ 38 h 38"/>
              <a:gd name="T6" fmla="*/ 139 w 139"/>
              <a:gd name="T7" fmla="*/ 3 h 38"/>
              <a:gd name="T8" fmla="*/ 139 w 139"/>
              <a:gd name="T9" fmla="*/ 0 h 38"/>
            </a:gdLst>
            <a:ahLst/>
            <a:cxnLst>
              <a:cxn ang="0">
                <a:pos x="T0" y="T1"/>
              </a:cxn>
              <a:cxn ang="0">
                <a:pos x="T2" y="T3"/>
              </a:cxn>
              <a:cxn ang="0">
                <a:pos x="T4" y="T5"/>
              </a:cxn>
              <a:cxn ang="0">
                <a:pos x="T6" y="T7"/>
              </a:cxn>
              <a:cxn ang="0">
                <a:pos x="T8" y="T9"/>
              </a:cxn>
            </a:cxnLst>
            <a:rect l="0" t="0" r="r" b="b"/>
            <a:pathLst>
              <a:path w="139" h="38">
                <a:moveTo>
                  <a:pt x="139" y="0"/>
                </a:moveTo>
                <a:cubicBezTo>
                  <a:pt x="93" y="15"/>
                  <a:pt x="46" y="27"/>
                  <a:pt x="0" y="36"/>
                </a:cubicBezTo>
                <a:cubicBezTo>
                  <a:pt x="0" y="36"/>
                  <a:pt x="0" y="37"/>
                  <a:pt x="0" y="38"/>
                </a:cubicBezTo>
                <a:cubicBezTo>
                  <a:pt x="46" y="30"/>
                  <a:pt x="93" y="18"/>
                  <a:pt x="139" y="3"/>
                </a:cubicBezTo>
                <a:cubicBezTo>
                  <a:pt x="139" y="2"/>
                  <a:pt x="139" y="1"/>
                  <a:pt x="139" y="0"/>
                </a:cubicBezTo>
              </a:path>
            </a:pathLst>
          </a:custGeom>
          <a:solidFill>
            <a:srgbClr val="D5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36" name="Freeform 92"/>
          <p:cNvSpPr>
            <a:spLocks/>
          </p:cNvSpPr>
          <p:nvPr/>
        </p:nvSpPr>
        <p:spPr bwMode="auto">
          <a:xfrm>
            <a:off x="1295400" y="4667250"/>
            <a:ext cx="1057275" cy="601663"/>
          </a:xfrm>
          <a:custGeom>
            <a:avLst/>
            <a:gdLst>
              <a:gd name="T0" fmla="*/ 516 w 516"/>
              <a:gd name="T1" fmla="*/ 0 h 294"/>
              <a:gd name="T2" fmla="*/ 0 w 516"/>
              <a:gd name="T3" fmla="*/ 281 h 294"/>
              <a:gd name="T4" fmla="*/ 0 w 516"/>
              <a:gd name="T5" fmla="*/ 294 h 294"/>
              <a:gd name="T6" fmla="*/ 516 w 516"/>
              <a:gd name="T7" fmla="*/ 19 h 294"/>
              <a:gd name="T8" fmla="*/ 516 w 516"/>
              <a:gd name="T9" fmla="*/ 0 h 294"/>
            </a:gdLst>
            <a:ahLst/>
            <a:cxnLst>
              <a:cxn ang="0">
                <a:pos x="T0" y="T1"/>
              </a:cxn>
              <a:cxn ang="0">
                <a:pos x="T2" y="T3"/>
              </a:cxn>
              <a:cxn ang="0">
                <a:pos x="T4" y="T5"/>
              </a:cxn>
              <a:cxn ang="0">
                <a:pos x="T6" y="T7"/>
              </a:cxn>
              <a:cxn ang="0">
                <a:pos x="T8" y="T9"/>
              </a:cxn>
            </a:cxnLst>
            <a:rect l="0" t="0" r="r" b="b"/>
            <a:pathLst>
              <a:path w="516" h="294">
                <a:moveTo>
                  <a:pt x="516" y="0"/>
                </a:moveTo>
                <a:cubicBezTo>
                  <a:pt x="344" y="117"/>
                  <a:pt x="172" y="221"/>
                  <a:pt x="0" y="281"/>
                </a:cubicBezTo>
                <a:cubicBezTo>
                  <a:pt x="0" y="286"/>
                  <a:pt x="0" y="290"/>
                  <a:pt x="0" y="294"/>
                </a:cubicBezTo>
                <a:cubicBezTo>
                  <a:pt x="172" y="236"/>
                  <a:pt x="344" y="134"/>
                  <a:pt x="516" y="19"/>
                </a:cubicBezTo>
                <a:cubicBezTo>
                  <a:pt x="516" y="13"/>
                  <a:pt x="516" y="7"/>
                  <a:pt x="516"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37" name="Freeform 93"/>
          <p:cNvSpPr>
            <a:spLocks/>
          </p:cNvSpPr>
          <p:nvPr/>
        </p:nvSpPr>
        <p:spPr bwMode="auto">
          <a:xfrm>
            <a:off x="1295400" y="4705350"/>
            <a:ext cx="1057275" cy="590550"/>
          </a:xfrm>
          <a:custGeom>
            <a:avLst/>
            <a:gdLst>
              <a:gd name="T0" fmla="*/ 516 w 516"/>
              <a:gd name="T1" fmla="*/ 0 h 288"/>
              <a:gd name="T2" fmla="*/ 0 w 516"/>
              <a:gd name="T3" fmla="*/ 275 h 288"/>
              <a:gd name="T4" fmla="*/ 0 w 516"/>
              <a:gd name="T5" fmla="*/ 288 h 288"/>
              <a:gd name="T6" fmla="*/ 474 w 516"/>
              <a:gd name="T7" fmla="*/ 46 h 288"/>
              <a:gd name="T8" fmla="*/ 474 w 516"/>
              <a:gd name="T9" fmla="*/ 37 h 288"/>
              <a:gd name="T10" fmla="*/ 516 w 516"/>
              <a:gd name="T11" fmla="*/ 9 h 288"/>
              <a:gd name="T12" fmla="*/ 516 w 516"/>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516" h="288">
                <a:moveTo>
                  <a:pt x="516" y="0"/>
                </a:moveTo>
                <a:cubicBezTo>
                  <a:pt x="344" y="115"/>
                  <a:pt x="172" y="217"/>
                  <a:pt x="0" y="275"/>
                </a:cubicBezTo>
                <a:cubicBezTo>
                  <a:pt x="0" y="280"/>
                  <a:pt x="0" y="284"/>
                  <a:pt x="0" y="288"/>
                </a:cubicBezTo>
                <a:cubicBezTo>
                  <a:pt x="158" y="236"/>
                  <a:pt x="316" y="147"/>
                  <a:pt x="474" y="46"/>
                </a:cubicBezTo>
                <a:cubicBezTo>
                  <a:pt x="474" y="43"/>
                  <a:pt x="474" y="40"/>
                  <a:pt x="474" y="37"/>
                </a:cubicBezTo>
                <a:cubicBezTo>
                  <a:pt x="488" y="28"/>
                  <a:pt x="502" y="18"/>
                  <a:pt x="516" y="9"/>
                </a:cubicBezTo>
                <a:cubicBezTo>
                  <a:pt x="516" y="6"/>
                  <a:pt x="516" y="3"/>
                  <a:pt x="516" y="0"/>
                </a:cubicBezTo>
              </a:path>
            </a:pathLst>
          </a:custGeom>
          <a:solidFill>
            <a:srgbClr val="D5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38" name="Freeform 94"/>
          <p:cNvSpPr>
            <a:spLocks/>
          </p:cNvSpPr>
          <p:nvPr/>
        </p:nvSpPr>
        <p:spPr bwMode="auto">
          <a:xfrm>
            <a:off x="1295400" y="4800600"/>
            <a:ext cx="971550" cy="501650"/>
          </a:xfrm>
          <a:custGeom>
            <a:avLst/>
            <a:gdLst>
              <a:gd name="T0" fmla="*/ 474 w 474"/>
              <a:gd name="T1" fmla="*/ 0 h 245"/>
              <a:gd name="T2" fmla="*/ 0 w 474"/>
              <a:gd name="T3" fmla="*/ 242 h 245"/>
              <a:gd name="T4" fmla="*/ 0 w 474"/>
              <a:gd name="T5" fmla="*/ 245 h 245"/>
              <a:gd name="T6" fmla="*/ 474 w 474"/>
              <a:gd name="T7" fmla="*/ 3 h 245"/>
              <a:gd name="T8" fmla="*/ 474 w 474"/>
              <a:gd name="T9" fmla="*/ 0 h 245"/>
            </a:gdLst>
            <a:ahLst/>
            <a:cxnLst>
              <a:cxn ang="0">
                <a:pos x="T0" y="T1"/>
              </a:cxn>
              <a:cxn ang="0">
                <a:pos x="T2" y="T3"/>
              </a:cxn>
              <a:cxn ang="0">
                <a:pos x="T4" y="T5"/>
              </a:cxn>
              <a:cxn ang="0">
                <a:pos x="T6" y="T7"/>
              </a:cxn>
              <a:cxn ang="0">
                <a:pos x="T8" y="T9"/>
              </a:cxn>
            </a:cxnLst>
            <a:rect l="0" t="0" r="r" b="b"/>
            <a:pathLst>
              <a:path w="474" h="245">
                <a:moveTo>
                  <a:pt x="474" y="0"/>
                </a:moveTo>
                <a:cubicBezTo>
                  <a:pt x="316" y="101"/>
                  <a:pt x="158" y="190"/>
                  <a:pt x="0" y="242"/>
                </a:cubicBezTo>
                <a:cubicBezTo>
                  <a:pt x="0" y="243"/>
                  <a:pt x="0" y="244"/>
                  <a:pt x="0" y="245"/>
                </a:cubicBezTo>
                <a:cubicBezTo>
                  <a:pt x="158" y="193"/>
                  <a:pt x="316" y="104"/>
                  <a:pt x="474" y="3"/>
                </a:cubicBezTo>
                <a:cubicBezTo>
                  <a:pt x="474" y="2"/>
                  <a:pt x="474" y="1"/>
                  <a:pt x="474" y="0"/>
                </a:cubicBezTo>
              </a:path>
            </a:pathLst>
          </a:custGeom>
          <a:solidFill>
            <a:srgbClr val="CC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39" name="Freeform 95"/>
          <p:cNvSpPr>
            <a:spLocks/>
          </p:cNvSpPr>
          <p:nvPr/>
        </p:nvSpPr>
        <p:spPr bwMode="auto">
          <a:xfrm>
            <a:off x="2352675" y="4084638"/>
            <a:ext cx="830263" cy="582613"/>
          </a:xfrm>
          <a:custGeom>
            <a:avLst/>
            <a:gdLst>
              <a:gd name="T0" fmla="*/ 405 w 405"/>
              <a:gd name="T1" fmla="*/ 0 h 284"/>
              <a:gd name="T2" fmla="*/ 0 w 405"/>
              <a:gd name="T3" fmla="*/ 282 h 284"/>
              <a:gd name="T4" fmla="*/ 0 w 405"/>
              <a:gd name="T5" fmla="*/ 284 h 284"/>
              <a:gd name="T6" fmla="*/ 405 w 405"/>
              <a:gd name="T7" fmla="*/ 3 h 284"/>
              <a:gd name="T8" fmla="*/ 405 w 405"/>
              <a:gd name="T9" fmla="*/ 0 h 284"/>
            </a:gdLst>
            <a:ahLst/>
            <a:cxnLst>
              <a:cxn ang="0">
                <a:pos x="T0" y="T1"/>
              </a:cxn>
              <a:cxn ang="0">
                <a:pos x="T2" y="T3"/>
              </a:cxn>
              <a:cxn ang="0">
                <a:pos x="T4" y="T5"/>
              </a:cxn>
              <a:cxn ang="0">
                <a:pos x="T6" y="T7"/>
              </a:cxn>
              <a:cxn ang="0">
                <a:pos x="T8" y="T9"/>
              </a:cxn>
            </a:cxnLst>
            <a:rect l="0" t="0" r="r" b="b"/>
            <a:pathLst>
              <a:path w="405" h="284">
                <a:moveTo>
                  <a:pt x="405" y="0"/>
                </a:moveTo>
                <a:cubicBezTo>
                  <a:pt x="270" y="91"/>
                  <a:pt x="135" y="190"/>
                  <a:pt x="0" y="282"/>
                </a:cubicBezTo>
                <a:cubicBezTo>
                  <a:pt x="0" y="283"/>
                  <a:pt x="0" y="284"/>
                  <a:pt x="0" y="284"/>
                </a:cubicBezTo>
                <a:cubicBezTo>
                  <a:pt x="135" y="193"/>
                  <a:pt x="270" y="94"/>
                  <a:pt x="405" y="3"/>
                </a:cubicBezTo>
                <a:cubicBezTo>
                  <a:pt x="405" y="2"/>
                  <a:pt x="405" y="1"/>
                  <a:pt x="405"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40" name="Freeform 96"/>
          <p:cNvSpPr>
            <a:spLocks/>
          </p:cNvSpPr>
          <p:nvPr/>
        </p:nvSpPr>
        <p:spPr bwMode="auto">
          <a:xfrm>
            <a:off x="2352675" y="4068763"/>
            <a:ext cx="830263" cy="593725"/>
          </a:xfrm>
          <a:custGeom>
            <a:avLst/>
            <a:gdLst>
              <a:gd name="T0" fmla="*/ 405 w 405"/>
              <a:gd name="T1" fmla="*/ 0 h 290"/>
              <a:gd name="T2" fmla="*/ 0 w 405"/>
              <a:gd name="T3" fmla="*/ 283 h 290"/>
              <a:gd name="T4" fmla="*/ 0 w 405"/>
              <a:gd name="T5" fmla="*/ 290 h 290"/>
              <a:gd name="T6" fmla="*/ 405 w 405"/>
              <a:gd name="T7" fmla="*/ 8 h 290"/>
              <a:gd name="T8" fmla="*/ 405 w 405"/>
              <a:gd name="T9" fmla="*/ 0 h 290"/>
            </a:gdLst>
            <a:ahLst/>
            <a:cxnLst>
              <a:cxn ang="0">
                <a:pos x="T0" y="T1"/>
              </a:cxn>
              <a:cxn ang="0">
                <a:pos x="T2" y="T3"/>
              </a:cxn>
              <a:cxn ang="0">
                <a:pos x="T4" y="T5"/>
              </a:cxn>
              <a:cxn ang="0">
                <a:pos x="T6" y="T7"/>
              </a:cxn>
              <a:cxn ang="0">
                <a:pos x="T8" y="T9"/>
              </a:cxn>
            </a:cxnLst>
            <a:rect l="0" t="0" r="r" b="b"/>
            <a:pathLst>
              <a:path w="405" h="290">
                <a:moveTo>
                  <a:pt x="405" y="0"/>
                </a:moveTo>
                <a:cubicBezTo>
                  <a:pt x="270" y="91"/>
                  <a:pt x="135" y="191"/>
                  <a:pt x="0" y="283"/>
                </a:cubicBezTo>
                <a:cubicBezTo>
                  <a:pt x="0" y="285"/>
                  <a:pt x="0" y="287"/>
                  <a:pt x="0" y="290"/>
                </a:cubicBezTo>
                <a:cubicBezTo>
                  <a:pt x="135" y="198"/>
                  <a:pt x="270" y="99"/>
                  <a:pt x="405" y="8"/>
                </a:cubicBezTo>
                <a:cubicBezTo>
                  <a:pt x="405" y="5"/>
                  <a:pt x="405" y="2"/>
                  <a:pt x="405" y="0"/>
                </a:cubicBezTo>
              </a:path>
            </a:pathLst>
          </a:custGeom>
          <a:solidFill>
            <a:srgbClr val="D5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41" name="Freeform 97"/>
          <p:cNvSpPr>
            <a:spLocks/>
          </p:cNvSpPr>
          <p:nvPr/>
        </p:nvSpPr>
        <p:spPr bwMode="auto">
          <a:xfrm>
            <a:off x="2352675" y="4090988"/>
            <a:ext cx="830263" cy="614363"/>
          </a:xfrm>
          <a:custGeom>
            <a:avLst/>
            <a:gdLst>
              <a:gd name="T0" fmla="*/ 405 w 405"/>
              <a:gd name="T1" fmla="*/ 0 h 300"/>
              <a:gd name="T2" fmla="*/ 0 w 405"/>
              <a:gd name="T3" fmla="*/ 281 h 300"/>
              <a:gd name="T4" fmla="*/ 0 w 405"/>
              <a:gd name="T5" fmla="*/ 300 h 300"/>
              <a:gd name="T6" fmla="*/ 405 w 405"/>
              <a:gd name="T7" fmla="*/ 23 h 300"/>
              <a:gd name="T8" fmla="*/ 405 w 405"/>
              <a:gd name="T9" fmla="*/ 0 h 300"/>
            </a:gdLst>
            <a:ahLst/>
            <a:cxnLst>
              <a:cxn ang="0">
                <a:pos x="T0" y="T1"/>
              </a:cxn>
              <a:cxn ang="0">
                <a:pos x="T2" y="T3"/>
              </a:cxn>
              <a:cxn ang="0">
                <a:pos x="T4" y="T5"/>
              </a:cxn>
              <a:cxn ang="0">
                <a:pos x="T6" y="T7"/>
              </a:cxn>
              <a:cxn ang="0">
                <a:pos x="T8" y="T9"/>
              </a:cxn>
            </a:cxnLst>
            <a:rect l="0" t="0" r="r" b="b"/>
            <a:pathLst>
              <a:path w="405" h="300">
                <a:moveTo>
                  <a:pt x="405" y="0"/>
                </a:moveTo>
                <a:cubicBezTo>
                  <a:pt x="270" y="91"/>
                  <a:pt x="135" y="190"/>
                  <a:pt x="0" y="281"/>
                </a:cubicBezTo>
                <a:cubicBezTo>
                  <a:pt x="0" y="288"/>
                  <a:pt x="0" y="294"/>
                  <a:pt x="0" y="300"/>
                </a:cubicBezTo>
                <a:cubicBezTo>
                  <a:pt x="135" y="210"/>
                  <a:pt x="270" y="113"/>
                  <a:pt x="405" y="23"/>
                </a:cubicBezTo>
                <a:cubicBezTo>
                  <a:pt x="405" y="16"/>
                  <a:pt x="405" y="8"/>
                  <a:pt x="405" y="0"/>
                </a:cubicBezTo>
              </a:path>
            </a:pathLst>
          </a:custGeom>
          <a:solidFill>
            <a:srgbClr val="E81D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42" name="Freeform 98"/>
          <p:cNvSpPr>
            <a:spLocks/>
          </p:cNvSpPr>
          <p:nvPr/>
        </p:nvSpPr>
        <p:spPr bwMode="auto">
          <a:xfrm>
            <a:off x="2352675" y="4138613"/>
            <a:ext cx="830263" cy="585788"/>
          </a:xfrm>
          <a:custGeom>
            <a:avLst/>
            <a:gdLst>
              <a:gd name="T0" fmla="*/ 405 w 405"/>
              <a:gd name="T1" fmla="*/ 0 h 286"/>
              <a:gd name="T2" fmla="*/ 0 w 405"/>
              <a:gd name="T3" fmla="*/ 277 h 286"/>
              <a:gd name="T4" fmla="*/ 0 w 405"/>
              <a:gd name="T5" fmla="*/ 286 h 286"/>
              <a:gd name="T6" fmla="*/ 405 w 405"/>
              <a:gd name="T7" fmla="*/ 12 h 286"/>
              <a:gd name="T8" fmla="*/ 405 w 405"/>
              <a:gd name="T9" fmla="*/ 0 h 286"/>
            </a:gdLst>
            <a:ahLst/>
            <a:cxnLst>
              <a:cxn ang="0">
                <a:pos x="T0" y="T1"/>
              </a:cxn>
              <a:cxn ang="0">
                <a:pos x="T2" y="T3"/>
              </a:cxn>
              <a:cxn ang="0">
                <a:pos x="T4" y="T5"/>
              </a:cxn>
              <a:cxn ang="0">
                <a:pos x="T6" y="T7"/>
              </a:cxn>
              <a:cxn ang="0">
                <a:pos x="T8" y="T9"/>
              </a:cxn>
            </a:cxnLst>
            <a:rect l="0" t="0" r="r" b="b"/>
            <a:pathLst>
              <a:path w="405" h="286">
                <a:moveTo>
                  <a:pt x="405" y="0"/>
                </a:moveTo>
                <a:cubicBezTo>
                  <a:pt x="270" y="90"/>
                  <a:pt x="135" y="187"/>
                  <a:pt x="0" y="277"/>
                </a:cubicBezTo>
                <a:cubicBezTo>
                  <a:pt x="0" y="280"/>
                  <a:pt x="0" y="283"/>
                  <a:pt x="0" y="286"/>
                </a:cubicBezTo>
                <a:cubicBezTo>
                  <a:pt x="135" y="197"/>
                  <a:pt x="270" y="100"/>
                  <a:pt x="405" y="12"/>
                </a:cubicBezTo>
                <a:cubicBezTo>
                  <a:pt x="405" y="8"/>
                  <a:pt x="405" y="4"/>
                  <a:pt x="405" y="0"/>
                </a:cubicBezTo>
              </a:path>
            </a:pathLst>
          </a:custGeom>
          <a:solidFill>
            <a:srgbClr val="E7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44" name="Freeform 100"/>
          <p:cNvSpPr>
            <a:spLocks/>
          </p:cNvSpPr>
          <p:nvPr/>
        </p:nvSpPr>
        <p:spPr bwMode="auto">
          <a:xfrm>
            <a:off x="3481387" y="4052888"/>
            <a:ext cx="46038" cy="134938"/>
          </a:xfrm>
          <a:custGeom>
            <a:avLst/>
            <a:gdLst>
              <a:gd name="T0" fmla="*/ 22 w 22"/>
              <a:gd name="T1" fmla="*/ 0 h 66"/>
              <a:gd name="T2" fmla="*/ 0 w 22"/>
              <a:gd name="T3" fmla="*/ 13 h 66"/>
              <a:gd name="T4" fmla="*/ 0 w 22"/>
              <a:gd name="T5" fmla="*/ 41 h 66"/>
              <a:gd name="T6" fmla="*/ 0 w 22"/>
              <a:gd name="T7" fmla="*/ 41 h 66"/>
              <a:gd name="T8" fmla="*/ 0 w 22"/>
              <a:gd name="T9" fmla="*/ 42 h 66"/>
              <a:gd name="T10" fmla="*/ 0 w 22"/>
              <a:gd name="T11" fmla="*/ 42 h 66"/>
              <a:gd name="T12" fmla="*/ 0 w 22"/>
              <a:gd name="T13" fmla="*/ 46 h 66"/>
              <a:gd name="T14" fmla="*/ 8 w 22"/>
              <a:gd name="T15" fmla="*/ 41 h 66"/>
              <a:gd name="T16" fmla="*/ 8 w 22"/>
              <a:gd name="T17" fmla="*/ 66 h 66"/>
              <a:gd name="T18" fmla="*/ 22 w 22"/>
              <a:gd name="T19" fmla="*/ 59 h 66"/>
              <a:gd name="T20" fmla="*/ 22 w 22"/>
              <a:gd name="T21" fmla="*/ 56 h 66"/>
              <a:gd name="T22" fmla="*/ 22 w 22"/>
              <a:gd name="T23" fmla="*/ 56 h 66"/>
              <a:gd name="T24" fmla="*/ 22 w 22"/>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66">
                <a:moveTo>
                  <a:pt x="22" y="0"/>
                </a:moveTo>
                <a:cubicBezTo>
                  <a:pt x="14" y="4"/>
                  <a:pt x="7" y="8"/>
                  <a:pt x="0" y="13"/>
                </a:cubicBezTo>
                <a:cubicBezTo>
                  <a:pt x="0" y="22"/>
                  <a:pt x="0" y="31"/>
                  <a:pt x="0" y="41"/>
                </a:cubicBezTo>
                <a:cubicBezTo>
                  <a:pt x="0" y="41"/>
                  <a:pt x="0" y="41"/>
                  <a:pt x="0" y="41"/>
                </a:cubicBezTo>
                <a:cubicBezTo>
                  <a:pt x="0" y="41"/>
                  <a:pt x="0" y="42"/>
                  <a:pt x="0" y="42"/>
                </a:cubicBezTo>
                <a:cubicBezTo>
                  <a:pt x="0" y="42"/>
                  <a:pt x="0" y="42"/>
                  <a:pt x="0" y="42"/>
                </a:cubicBezTo>
                <a:cubicBezTo>
                  <a:pt x="0" y="43"/>
                  <a:pt x="0" y="45"/>
                  <a:pt x="0" y="46"/>
                </a:cubicBezTo>
                <a:cubicBezTo>
                  <a:pt x="3" y="44"/>
                  <a:pt x="5" y="43"/>
                  <a:pt x="8" y="41"/>
                </a:cubicBezTo>
                <a:cubicBezTo>
                  <a:pt x="8" y="50"/>
                  <a:pt x="8" y="58"/>
                  <a:pt x="8" y="66"/>
                </a:cubicBezTo>
                <a:cubicBezTo>
                  <a:pt x="13" y="64"/>
                  <a:pt x="17" y="61"/>
                  <a:pt x="22" y="59"/>
                </a:cubicBezTo>
                <a:cubicBezTo>
                  <a:pt x="22" y="58"/>
                  <a:pt x="22" y="57"/>
                  <a:pt x="22" y="56"/>
                </a:cubicBezTo>
                <a:cubicBezTo>
                  <a:pt x="22" y="56"/>
                  <a:pt x="22" y="56"/>
                  <a:pt x="22" y="56"/>
                </a:cubicBezTo>
                <a:cubicBezTo>
                  <a:pt x="22" y="37"/>
                  <a:pt x="22" y="19"/>
                  <a:pt x="22"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45" name="Freeform 101"/>
          <p:cNvSpPr>
            <a:spLocks/>
          </p:cNvSpPr>
          <p:nvPr/>
        </p:nvSpPr>
        <p:spPr bwMode="auto">
          <a:xfrm>
            <a:off x="2266950" y="4189413"/>
            <a:ext cx="1122363" cy="715963"/>
          </a:xfrm>
          <a:custGeom>
            <a:avLst/>
            <a:gdLst>
              <a:gd name="T0" fmla="*/ 548 w 548"/>
              <a:gd name="T1" fmla="*/ 0 h 349"/>
              <a:gd name="T2" fmla="*/ 170 w 548"/>
              <a:gd name="T3" fmla="*/ 240 h 349"/>
              <a:gd name="T4" fmla="*/ 0 w 548"/>
              <a:gd name="T5" fmla="*/ 348 h 349"/>
              <a:gd name="T6" fmla="*/ 0 w 548"/>
              <a:gd name="T7" fmla="*/ 349 h 349"/>
              <a:gd name="T8" fmla="*/ 548 w 548"/>
              <a:gd name="T9" fmla="*/ 1 h 349"/>
              <a:gd name="T10" fmla="*/ 548 w 548"/>
              <a:gd name="T11" fmla="*/ 0 h 349"/>
            </a:gdLst>
            <a:ahLst/>
            <a:cxnLst>
              <a:cxn ang="0">
                <a:pos x="T0" y="T1"/>
              </a:cxn>
              <a:cxn ang="0">
                <a:pos x="T2" y="T3"/>
              </a:cxn>
              <a:cxn ang="0">
                <a:pos x="T4" y="T5"/>
              </a:cxn>
              <a:cxn ang="0">
                <a:pos x="T6" y="T7"/>
              </a:cxn>
              <a:cxn ang="0">
                <a:pos x="T8" y="T9"/>
              </a:cxn>
              <a:cxn ang="0">
                <a:pos x="T10" y="T11"/>
              </a:cxn>
            </a:cxnLst>
            <a:rect l="0" t="0" r="r" b="b"/>
            <a:pathLst>
              <a:path w="548" h="349">
                <a:moveTo>
                  <a:pt x="548" y="0"/>
                </a:moveTo>
                <a:cubicBezTo>
                  <a:pt x="422" y="74"/>
                  <a:pt x="296" y="158"/>
                  <a:pt x="170" y="240"/>
                </a:cubicBezTo>
                <a:cubicBezTo>
                  <a:pt x="113" y="277"/>
                  <a:pt x="57" y="313"/>
                  <a:pt x="0" y="348"/>
                </a:cubicBezTo>
                <a:cubicBezTo>
                  <a:pt x="0" y="348"/>
                  <a:pt x="0" y="348"/>
                  <a:pt x="0" y="349"/>
                </a:cubicBezTo>
                <a:cubicBezTo>
                  <a:pt x="183" y="237"/>
                  <a:pt x="365" y="109"/>
                  <a:pt x="548" y="1"/>
                </a:cubicBezTo>
                <a:cubicBezTo>
                  <a:pt x="548" y="1"/>
                  <a:pt x="548" y="0"/>
                  <a:pt x="548"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46" name="Freeform 102"/>
          <p:cNvSpPr>
            <a:spLocks/>
          </p:cNvSpPr>
          <p:nvPr/>
        </p:nvSpPr>
        <p:spPr bwMode="auto">
          <a:xfrm>
            <a:off x="3389312" y="4137025"/>
            <a:ext cx="92075" cy="53975"/>
          </a:xfrm>
          <a:custGeom>
            <a:avLst/>
            <a:gdLst>
              <a:gd name="T0" fmla="*/ 45 w 45"/>
              <a:gd name="T1" fmla="*/ 0 h 27"/>
              <a:gd name="T2" fmla="*/ 45 w 45"/>
              <a:gd name="T3" fmla="*/ 0 h 27"/>
              <a:gd name="T4" fmla="*/ 45 w 45"/>
              <a:gd name="T5" fmla="*/ 0 h 27"/>
              <a:gd name="T6" fmla="*/ 45 w 45"/>
              <a:gd name="T7" fmla="*/ 0 h 27"/>
              <a:gd name="T8" fmla="*/ 44 w 45"/>
              <a:gd name="T9" fmla="*/ 0 h 27"/>
              <a:gd name="T10" fmla="*/ 0 w 45"/>
              <a:gd name="T11" fmla="*/ 26 h 27"/>
              <a:gd name="T12" fmla="*/ 0 w 45"/>
              <a:gd name="T13" fmla="*/ 27 h 27"/>
              <a:gd name="T14" fmla="*/ 45 w 45"/>
              <a:gd name="T15" fmla="*/ 1 h 27"/>
              <a:gd name="T16" fmla="*/ 45 w 45"/>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7">
                <a:moveTo>
                  <a:pt x="45" y="0"/>
                </a:moveTo>
                <a:cubicBezTo>
                  <a:pt x="45" y="0"/>
                  <a:pt x="45" y="0"/>
                  <a:pt x="45" y="0"/>
                </a:cubicBezTo>
                <a:cubicBezTo>
                  <a:pt x="45" y="0"/>
                  <a:pt x="45" y="0"/>
                  <a:pt x="45" y="0"/>
                </a:cubicBezTo>
                <a:cubicBezTo>
                  <a:pt x="45" y="0"/>
                  <a:pt x="45" y="0"/>
                  <a:pt x="45" y="0"/>
                </a:cubicBezTo>
                <a:cubicBezTo>
                  <a:pt x="45" y="0"/>
                  <a:pt x="45" y="0"/>
                  <a:pt x="44" y="0"/>
                </a:cubicBezTo>
                <a:cubicBezTo>
                  <a:pt x="29" y="9"/>
                  <a:pt x="15" y="17"/>
                  <a:pt x="0" y="26"/>
                </a:cubicBezTo>
                <a:cubicBezTo>
                  <a:pt x="0" y="26"/>
                  <a:pt x="0" y="27"/>
                  <a:pt x="0" y="27"/>
                </a:cubicBezTo>
                <a:cubicBezTo>
                  <a:pt x="15" y="18"/>
                  <a:pt x="30" y="10"/>
                  <a:pt x="45" y="1"/>
                </a:cubicBezTo>
                <a:cubicBezTo>
                  <a:pt x="45" y="1"/>
                  <a:pt x="45" y="0"/>
                  <a:pt x="45"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47" name="Freeform 103"/>
          <p:cNvSpPr>
            <a:spLocks/>
          </p:cNvSpPr>
          <p:nvPr/>
        </p:nvSpPr>
        <p:spPr bwMode="auto">
          <a:xfrm>
            <a:off x="2614612" y="4189413"/>
            <a:ext cx="774700" cy="492125"/>
          </a:xfrm>
          <a:custGeom>
            <a:avLst/>
            <a:gdLst>
              <a:gd name="T0" fmla="*/ 378 w 378"/>
              <a:gd name="T1" fmla="*/ 0 h 240"/>
              <a:gd name="T2" fmla="*/ 0 w 378"/>
              <a:gd name="T3" fmla="*/ 240 h 240"/>
              <a:gd name="T4" fmla="*/ 378 w 378"/>
              <a:gd name="T5" fmla="*/ 0 h 240"/>
              <a:gd name="T6" fmla="*/ 378 w 378"/>
              <a:gd name="T7" fmla="*/ 0 h 240"/>
            </a:gdLst>
            <a:ahLst/>
            <a:cxnLst>
              <a:cxn ang="0">
                <a:pos x="T0" y="T1"/>
              </a:cxn>
              <a:cxn ang="0">
                <a:pos x="T2" y="T3"/>
              </a:cxn>
              <a:cxn ang="0">
                <a:pos x="T4" y="T5"/>
              </a:cxn>
              <a:cxn ang="0">
                <a:pos x="T6" y="T7"/>
              </a:cxn>
            </a:cxnLst>
            <a:rect l="0" t="0" r="r" b="b"/>
            <a:pathLst>
              <a:path w="378" h="240">
                <a:moveTo>
                  <a:pt x="378" y="0"/>
                </a:moveTo>
                <a:cubicBezTo>
                  <a:pt x="252" y="74"/>
                  <a:pt x="126" y="158"/>
                  <a:pt x="0" y="240"/>
                </a:cubicBezTo>
                <a:cubicBezTo>
                  <a:pt x="126" y="158"/>
                  <a:pt x="252" y="74"/>
                  <a:pt x="378" y="0"/>
                </a:cubicBezTo>
                <a:cubicBezTo>
                  <a:pt x="378" y="0"/>
                  <a:pt x="378" y="0"/>
                  <a:pt x="378"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48" name="Freeform 104"/>
          <p:cNvSpPr>
            <a:spLocks/>
          </p:cNvSpPr>
          <p:nvPr/>
        </p:nvSpPr>
        <p:spPr bwMode="auto">
          <a:xfrm>
            <a:off x="3389312" y="4137025"/>
            <a:ext cx="90488" cy="52388"/>
          </a:xfrm>
          <a:custGeom>
            <a:avLst/>
            <a:gdLst>
              <a:gd name="T0" fmla="*/ 44 w 44"/>
              <a:gd name="T1" fmla="*/ 0 h 26"/>
              <a:gd name="T2" fmla="*/ 0 w 44"/>
              <a:gd name="T3" fmla="*/ 26 h 26"/>
              <a:gd name="T4" fmla="*/ 0 w 44"/>
              <a:gd name="T5" fmla="*/ 26 h 26"/>
              <a:gd name="T6" fmla="*/ 44 w 44"/>
              <a:gd name="T7" fmla="*/ 0 h 26"/>
            </a:gdLst>
            <a:ahLst/>
            <a:cxnLst>
              <a:cxn ang="0">
                <a:pos x="T0" y="T1"/>
              </a:cxn>
              <a:cxn ang="0">
                <a:pos x="T2" y="T3"/>
              </a:cxn>
              <a:cxn ang="0">
                <a:pos x="T4" y="T5"/>
              </a:cxn>
              <a:cxn ang="0">
                <a:pos x="T6" y="T7"/>
              </a:cxn>
            </a:cxnLst>
            <a:rect l="0" t="0" r="r" b="b"/>
            <a:pathLst>
              <a:path w="44" h="26">
                <a:moveTo>
                  <a:pt x="44" y="0"/>
                </a:moveTo>
                <a:cubicBezTo>
                  <a:pt x="29" y="9"/>
                  <a:pt x="15" y="17"/>
                  <a:pt x="0" y="26"/>
                </a:cubicBezTo>
                <a:cubicBezTo>
                  <a:pt x="0" y="26"/>
                  <a:pt x="0" y="26"/>
                  <a:pt x="0" y="26"/>
                </a:cubicBezTo>
                <a:cubicBezTo>
                  <a:pt x="15" y="17"/>
                  <a:pt x="29" y="9"/>
                  <a:pt x="44" y="0"/>
                </a:cubicBezTo>
              </a:path>
            </a:pathLst>
          </a:custGeom>
          <a:solidFill>
            <a:srgbClr val="6C1A1C"/>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49" name="Freeform 105"/>
          <p:cNvSpPr>
            <a:spLocks/>
          </p:cNvSpPr>
          <p:nvPr/>
        </p:nvSpPr>
        <p:spPr bwMode="auto">
          <a:xfrm>
            <a:off x="3697287" y="3546475"/>
            <a:ext cx="773113" cy="404813"/>
          </a:xfrm>
          <a:custGeom>
            <a:avLst/>
            <a:gdLst>
              <a:gd name="T0" fmla="*/ 377 w 377"/>
              <a:gd name="T1" fmla="*/ 0 h 198"/>
              <a:gd name="T2" fmla="*/ 253 w 377"/>
              <a:gd name="T3" fmla="*/ 34 h 198"/>
              <a:gd name="T4" fmla="*/ 253 w 377"/>
              <a:gd name="T5" fmla="*/ 63 h 198"/>
              <a:gd name="T6" fmla="*/ 0 w 377"/>
              <a:gd name="T7" fmla="*/ 174 h 198"/>
              <a:gd name="T8" fmla="*/ 0 w 377"/>
              <a:gd name="T9" fmla="*/ 198 h 198"/>
              <a:gd name="T10" fmla="*/ 212 w 377"/>
              <a:gd name="T11" fmla="*/ 103 h 198"/>
              <a:gd name="T12" fmla="*/ 212 w 377"/>
              <a:gd name="T13" fmla="*/ 108 h 198"/>
              <a:gd name="T14" fmla="*/ 377 w 377"/>
              <a:gd name="T15" fmla="*/ 63 h 198"/>
              <a:gd name="T16" fmla="*/ 377 w 377"/>
              <a:gd name="T1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198">
                <a:moveTo>
                  <a:pt x="377" y="0"/>
                </a:moveTo>
                <a:cubicBezTo>
                  <a:pt x="336" y="9"/>
                  <a:pt x="294" y="20"/>
                  <a:pt x="253" y="34"/>
                </a:cubicBezTo>
                <a:cubicBezTo>
                  <a:pt x="253" y="44"/>
                  <a:pt x="253" y="53"/>
                  <a:pt x="253" y="63"/>
                </a:cubicBezTo>
                <a:cubicBezTo>
                  <a:pt x="168" y="90"/>
                  <a:pt x="84" y="129"/>
                  <a:pt x="0" y="174"/>
                </a:cubicBezTo>
                <a:cubicBezTo>
                  <a:pt x="0" y="182"/>
                  <a:pt x="0" y="190"/>
                  <a:pt x="0" y="198"/>
                </a:cubicBezTo>
                <a:cubicBezTo>
                  <a:pt x="71" y="161"/>
                  <a:pt x="141" y="129"/>
                  <a:pt x="212" y="103"/>
                </a:cubicBezTo>
                <a:cubicBezTo>
                  <a:pt x="212" y="105"/>
                  <a:pt x="212" y="106"/>
                  <a:pt x="212" y="108"/>
                </a:cubicBezTo>
                <a:cubicBezTo>
                  <a:pt x="267" y="88"/>
                  <a:pt x="322" y="73"/>
                  <a:pt x="377" y="63"/>
                </a:cubicBezTo>
                <a:cubicBezTo>
                  <a:pt x="377" y="42"/>
                  <a:pt x="377" y="21"/>
                  <a:pt x="377"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50" name="Freeform 106"/>
          <p:cNvSpPr>
            <a:spLocks/>
          </p:cNvSpPr>
          <p:nvPr/>
        </p:nvSpPr>
        <p:spPr bwMode="auto">
          <a:xfrm>
            <a:off x="3481387" y="3997325"/>
            <a:ext cx="46038" cy="80963"/>
          </a:xfrm>
          <a:custGeom>
            <a:avLst/>
            <a:gdLst>
              <a:gd name="T0" fmla="*/ 22 w 22"/>
              <a:gd name="T1" fmla="*/ 0 h 40"/>
              <a:gd name="T2" fmla="*/ 0 w 22"/>
              <a:gd name="T3" fmla="*/ 13 h 40"/>
              <a:gd name="T4" fmla="*/ 0 w 22"/>
              <a:gd name="T5" fmla="*/ 14 h 40"/>
              <a:gd name="T6" fmla="*/ 0 w 22"/>
              <a:gd name="T7" fmla="*/ 14 h 40"/>
              <a:gd name="T8" fmla="*/ 0 w 22"/>
              <a:gd name="T9" fmla="*/ 40 h 40"/>
              <a:gd name="T10" fmla="*/ 22 w 22"/>
              <a:gd name="T11" fmla="*/ 27 h 40"/>
              <a:gd name="T12" fmla="*/ 22 w 22"/>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22" h="40">
                <a:moveTo>
                  <a:pt x="22" y="0"/>
                </a:moveTo>
                <a:cubicBezTo>
                  <a:pt x="14" y="4"/>
                  <a:pt x="7" y="8"/>
                  <a:pt x="0" y="13"/>
                </a:cubicBezTo>
                <a:cubicBezTo>
                  <a:pt x="0" y="13"/>
                  <a:pt x="0" y="14"/>
                  <a:pt x="0" y="14"/>
                </a:cubicBezTo>
                <a:cubicBezTo>
                  <a:pt x="0" y="14"/>
                  <a:pt x="0" y="14"/>
                  <a:pt x="0" y="14"/>
                </a:cubicBezTo>
                <a:cubicBezTo>
                  <a:pt x="0" y="23"/>
                  <a:pt x="0" y="31"/>
                  <a:pt x="0" y="40"/>
                </a:cubicBezTo>
                <a:cubicBezTo>
                  <a:pt x="7" y="35"/>
                  <a:pt x="14" y="31"/>
                  <a:pt x="22" y="27"/>
                </a:cubicBezTo>
                <a:cubicBezTo>
                  <a:pt x="22" y="18"/>
                  <a:pt x="22" y="9"/>
                  <a:pt x="22"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51" name="Freeform 107"/>
          <p:cNvSpPr>
            <a:spLocks/>
          </p:cNvSpPr>
          <p:nvPr/>
        </p:nvSpPr>
        <p:spPr bwMode="auto">
          <a:xfrm>
            <a:off x="2266950" y="4078288"/>
            <a:ext cx="1122363" cy="742950"/>
          </a:xfrm>
          <a:custGeom>
            <a:avLst/>
            <a:gdLst>
              <a:gd name="T0" fmla="*/ 548 w 548"/>
              <a:gd name="T1" fmla="*/ 0 h 362"/>
              <a:gd name="T2" fmla="*/ 42 w 548"/>
              <a:gd name="T3" fmla="*/ 334 h 362"/>
              <a:gd name="T4" fmla="*/ 42 w 548"/>
              <a:gd name="T5" fmla="*/ 328 h 362"/>
              <a:gd name="T6" fmla="*/ 0 w 548"/>
              <a:gd name="T7" fmla="*/ 355 h 362"/>
              <a:gd name="T8" fmla="*/ 0 w 548"/>
              <a:gd name="T9" fmla="*/ 362 h 362"/>
              <a:gd name="T10" fmla="*/ 490 w 548"/>
              <a:gd name="T11" fmla="*/ 38 h 362"/>
              <a:gd name="T12" fmla="*/ 548 w 548"/>
              <a:gd name="T13" fmla="*/ 1 h 362"/>
              <a:gd name="T14" fmla="*/ 548 w 548"/>
              <a:gd name="T15" fmla="*/ 0 h 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362">
                <a:moveTo>
                  <a:pt x="548" y="0"/>
                </a:moveTo>
                <a:cubicBezTo>
                  <a:pt x="379" y="103"/>
                  <a:pt x="211" y="224"/>
                  <a:pt x="42" y="334"/>
                </a:cubicBezTo>
                <a:cubicBezTo>
                  <a:pt x="42" y="332"/>
                  <a:pt x="42" y="330"/>
                  <a:pt x="42" y="328"/>
                </a:cubicBezTo>
                <a:cubicBezTo>
                  <a:pt x="28" y="337"/>
                  <a:pt x="14" y="346"/>
                  <a:pt x="0" y="355"/>
                </a:cubicBezTo>
                <a:cubicBezTo>
                  <a:pt x="0" y="358"/>
                  <a:pt x="0" y="360"/>
                  <a:pt x="0" y="362"/>
                </a:cubicBezTo>
                <a:cubicBezTo>
                  <a:pt x="163" y="258"/>
                  <a:pt x="327" y="141"/>
                  <a:pt x="490" y="38"/>
                </a:cubicBezTo>
                <a:cubicBezTo>
                  <a:pt x="509" y="25"/>
                  <a:pt x="529" y="13"/>
                  <a:pt x="548" y="1"/>
                </a:cubicBezTo>
                <a:cubicBezTo>
                  <a:pt x="548" y="1"/>
                  <a:pt x="548" y="0"/>
                  <a:pt x="548" y="0"/>
                </a:cubicBezTo>
              </a:path>
            </a:pathLst>
          </a:custGeom>
          <a:solidFill>
            <a:srgbClr val="6C1A1C"/>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52" name="Freeform 108"/>
          <p:cNvSpPr>
            <a:spLocks/>
          </p:cNvSpPr>
          <p:nvPr/>
        </p:nvSpPr>
        <p:spPr bwMode="auto">
          <a:xfrm>
            <a:off x="3389312" y="4024313"/>
            <a:ext cx="92075" cy="57150"/>
          </a:xfrm>
          <a:custGeom>
            <a:avLst/>
            <a:gdLst>
              <a:gd name="T0" fmla="*/ 45 w 45"/>
              <a:gd name="T1" fmla="*/ 0 h 28"/>
              <a:gd name="T2" fmla="*/ 0 w 45"/>
              <a:gd name="T3" fmla="*/ 27 h 28"/>
              <a:gd name="T4" fmla="*/ 0 w 45"/>
              <a:gd name="T5" fmla="*/ 28 h 28"/>
              <a:gd name="T6" fmla="*/ 41 w 45"/>
              <a:gd name="T7" fmla="*/ 4 h 28"/>
              <a:gd name="T8" fmla="*/ 42 w 45"/>
              <a:gd name="T9" fmla="*/ 3 h 28"/>
              <a:gd name="T10" fmla="*/ 44 w 45"/>
              <a:gd name="T11" fmla="*/ 2 h 28"/>
              <a:gd name="T12" fmla="*/ 45 w 45"/>
              <a:gd name="T13" fmla="*/ 1 h 28"/>
              <a:gd name="T14" fmla="*/ 45 w 45"/>
              <a:gd name="T15" fmla="*/ 1 h 28"/>
              <a:gd name="T16" fmla="*/ 45 w 45"/>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8">
                <a:moveTo>
                  <a:pt x="45" y="0"/>
                </a:moveTo>
                <a:cubicBezTo>
                  <a:pt x="30" y="8"/>
                  <a:pt x="15" y="18"/>
                  <a:pt x="0" y="27"/>
                </a:cubicBezTo>
                <a:cubicBezTo>
                  <a:pt x="0" y="27"/>
                  <a:pt x="0" y="28"/>
                  <a:pt x="0" y="28"/>
                </a:cubicBezTo>
                <a:cubicBezTo>
                  <a:pt x="14" y="20"/>
                  <a:pt x="27" y="12"/>
                  <a:pt x="41" y="4"/>
                </a:cubicBezTo>
                <a:cubicBezTo>
                  <a:pt x="41" y="3"/>
                  <a:pt x="41" y="3"/>
                  <a:pt x="42" y="3"/>
                </a:cubicBezTo>
                <a:cubicBezTo>
                  <a:pt x="42" y="3"/>
                  <a:pt x="43" y="2"/>
                  <a:pt x="44" y="2"/>
                </a:cubicBezTo>
                <a:cubicBezTo>
                  <a:pt x="44" y="2"/>
                  <a:pt x="44" y="2"/>
                  <a:pt x="45" y="1"/>
                </a:cubicBezTo>
                <a:cubicBezTo>
                  <a:pt x="45" y="1"/>
                  <a:pt x="45" y="1"/>
                  <a:pt x="45" y="1"/>
                </a:cubicBezTo>
                <a:cubicBezTo>
                  <a:pt x="45" y="1"/>
                  <a:pt x="45" y="0"/>
                  <a:pt x="45" y="0"/>
                </a:cubicBezTo>
              </a:path>
            </a:pathLst>
          </a:custGeom>
          <a:solidFill>
            <a:srgbClr val="5B1719"/>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53" name="Freeform 109"/>
          <p:cNvSpPr>
            <a:spLocks/>
          </p:cNvSpPr>
          <p:nvPr/>
        </p:nvSpPr>
        <p:spPr bwMode="auto">
          <a:xfrm>
            <a:off x="2266950" y="4156075"/>
            <a:ext cx="1003300" cy="665163"/>
          </a:xfrm>
          <a:custGeom>
            <a:avLst/>
            <a:gdLst>
              <a:gd name="T0" fmla="*/ 490 w 490"/>
              <a:gd name="T1" fmla="*/ 0 h 324"/>
              <a:gd name="T2" fmla="*/ 0 w 490"/>
              <a:gd name="T3" fmla="*/ 324 h 324"/>
              <a:gd name="T4" fmla="*/ 0 w 490"/>
              <a:gd name="T5" fmla="*/ 324 h 324"/>
              <a:gd name="T6" fmla="*/ 490 w 490"/>
              <a:gd name="T7" fmla="*/ 0 h 324"/>
            </a:gdLst>
            <a:ahLst/>
            <a:cxnLst>
              <a:cxn ang="0">
                <a:pos x="T0" y="T1"/>
              </a:cxn>
              <a:cxn ang="0">
                <a:pos x="T2" y="T3"/>
              </a:cxn>
              <a:cxn ang="0">
                <a:pos x="T4" y="T5"/>
              </a:cxn>
              <a:cxn ang="0">
                <a:pos x="T6" y="T7"/>
              </a:cxn>
            </a:cxnLst>
            <a:rect l="0" t="0" r="r" b="b"/>
            <a:pathLst>
              <a:path w="490" h="324">
                <a:moveTo>
                  <a:pt x="490" y="0"/>
                </a:moveTo>
                <a:cubicBezTo>
                  <a:pt x="327" y="103"/>
                  <a:pt x="163" y="220"/>
                  <a:pt x="0" y="324"/>
                </a:cubicBezTo>
                <a:cubicBezTo>
                  <a:pt x="0" y="324"/>
                  <a:pt x="0" y="324"/>
                  <a:pt x="0" y="324"/>
                </a:cubicBezTo>
                <a:cubicBezTo>
                  <a:pt x="163" y="220"/>
                  <a:pt x="327" y="103"/>
                  <a:pt x="490" y="0"/>
                </a:cubicBezTo>
              </a:path>
            </a:pathLst>
          </a:custGeom>
          <a:solidFill>
            <a:srgbClr val="5B1719"/>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54" name="Freeform 110"/>
          <p:cNvSpPr>
            <a:spLocks noEditPoints="1"/>
          </p:cNvSpPr>
          <p:nvPr/>
        </p:nvSpPr>
        <p:spPr bwMode="auto">
          <a:xfrm>
            <a:off x="3473450" y="4025900"/>
            <a:ext cx="7938" cy="6350"/>
          </a:xfrm>
          <a:custGeom>
            <a:avLst/>
            <a:gdLst>
              <a:gd name="T0" fmla="*/ 1 w 4"/>
              <a:gd name="T1" fmla="*/ 2 h 3"/>
              <a:gd name="T2" fmla="*/ 0 w 4"/>
              <a:gd name="T3" fmla="*/ 3 h 3"/>
              <a:gd name="T4" fmla="*/ 1 w 4"/>
              <a:gd name="T5" fmla="*/ 2 h 3"/>
              <a:gd name="T6" fmla="*/ 4 w 4"/>
              <a:gd name="T7" fmla="*/ 0 h 3"/>
              <a:gd name="T8" fmla="*/ 3 w 4"/>
              <a:gd name="T9" fmla="*/ 1 h 3"/>
              <a:gd name="T10" fmla="*/ 4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1" y="2"/>
                </a:moveTo>
                <a:cubicBezTo>
                  <a:pt x="0" y="2"/>
                  <a:pt x="0" y="2"/>
                  <a:pt x="0" y="3"/>
                </a:cubicBezTo>
                <a:cubicBezTo>
                  <a:pt x="0" y="2"/>
                  <a:pt x="0" y="2"/>
                  <a:pt x="1" y="2"/>
                </a:cubicBezTo>
                <a:moveTo>
                  <a:pt x="4" y="0"/>
                </a:moveTo>
                <a:cubicBezTo>
                  <a:pt x="3" y="1"/>
                  <a:pt x="3" y="1"/>
                  <a:pt x="3" y="1"/>
                </a:cubicBezTo>
                <a:cubicBezTo>
                  <a:pt x="3" y="1"/>
                  <a:pt x="3" y="1"/>
                  <a:pt x="4" y="0"/>
                </a:cubicBezTo>
              </a:path>
            </a:pathLst>
          </a:custGeom>
          <a:solidFill>
            <a:srgbClr val="4D131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55" name="Freeform 111"/>
          <p:cNvSpPr>
            <a:spLocks/>
          </p:cNvSpPr>
          <p:nvPr/>
        </p:nvSpPr>
        <p:spPr bwMode="auto">
          <a:xfrm>
            <a:off x="2266950" y="4681538"/>
            <a:ext cx="347663" cy="220663"/>
          </a:xfrm>
          <a:custGeom>
            <a:avLst/>
            <a:gdLst>
              <a:gd name="T0" fmla="*/ 170 w 170"/>
              <a:gd name="T1" fmla="*/ 0 h 108"/>
              <a:gd name="T2" fmla="*/ 0 w 170"/>
              <a:gd name="T3" fmla="*/ 108 h 108"/>
              <a:gd name="T4" fmla="*/ 0 w 170"/>
              <a:gd name="T5" fmla="*/ 108 h 108"/>
              <a:gd name="T6" fmla="*/ 170 w 170"/>
              <a:gd name="T7" fmla="*/ 0 h 108"/>
            </a:gdLst>
            <a:ahLst/>
            <a:cxnLst>
              <a:cxn ang="0">
                <a:pos x="T0" y="T1"/>
              </a:cxn>
              <a:cxn ang="0">
                <a:pos x="T2" y="T3"/>
              </a:cxn>
              <a:cxn ang="0">
                <a:pos x="T4" y="T5"/>
              </a:cxn>
              <a:cxn ang="0">
                <a:pos x="T6" y="T7"/>
              </a:cxn>
            </a:cxnLst>
            <a:rect l="0" t="0" r="r" b="b"/>
            <a:pathLst>
              <a:path w="170" h="108">
                <a:moveTo>
                  <a:pt x="170" y="0"/>
                </a:moveTo>
                <a:cubicBezTo>
                  <a:pt x="113" y="37"/>
                  <a:pt x="57" y="73"/>
                  <a:pt x="0" y="108"/>
                </a:cubicBezTo>
                <a:cubicBezTo>
                  <a:pt x="0" y="108"/>
                  <a:pt x="0" y="108"/>
                  <a:pt x="0" y="108"/>
                </a:cubicBezTo>
                <a:cubicBezTo>
                  <a:pt x="57" y="73"/>
                  <a:pt x="113" y="37"/>
                  <a:pt x="170"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56" name="Freeform 112"/>
          <p:cNvSpPr>
            <a:spLocks/>
          </p:cNvSpPr>
          <p:nvPr/>
        </p:nvSpPr>
        <p:spPr bwMode="auto">
          <a:xfrm>
            <a:off x="3479800" y="4137025"/>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path>
            </a:pathLst>
          </a:custGeom>
          <a:solidFill>
            <a:srgbClr val="6C1A1C"/>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57" name="Freeform 113"/>
          <p:cNvSpPr>
            <a:spLocks/>
          </p:cNvSpPr>
          <p:nvPr/>
        </p:nvSpPr>
        <p:spPr bwMode="auto">
          <a:xfrm>
            <a:off x="2266950" y="4132263"/>
            <a:ext cx="1122363" cy="769938"/>
          </a:xfrm>
          <a:custGeom>
            <a:avLst/>
            <a:gdLst>
              <a:gd name="T0" fmla="*/ 548 w 548"/>
              <a:gd name="T1" fmla="*/ 0 h 376"/>
              <a:gd name="T2" fmla="*/ 0 w 548"/>
              <a:gd name="T3" fmla="*/ 355 h 376"/>
              <a:gd name="T4" fmla="*/ 0 w 548"/>
              <a:gd name="T5" fmla="*/ 376 h 376"/>
              <a:gd name="T6" fmla="*/ 170 w 548"/>
              <a:gd name="T7" fmla="*/ 268 h 376"/>
              <a:gd name="T8" fmla="*/ 548 w 548"/>
              <a:gd name="T9" fmla="*/ 28 h 376"/>
              <a:gd name="T10" fmla="*/ 548 w 548"/>
              <a:gd name="T11" fmla="*/ 0 h 376"/>
            </a:gdLst>
            <a:ahLst/>
            <a:cxnLst>
              <a:cxn ang="0">
                <a:pos x="T0" y="T1"/>
              </a:cxn>
              <a:cxn ang="0">
                <a:pos x="T2" y="T3"/>
              </a:cxn>
              <a:cxn ang="0">
                <a:pos x="T4" y="T5"/>
              </a:cxn>
              <a:cxn ang="0">
                <a:pos x="T6" y="T7"/>
              </a:cxn>
              <a:cxn ang="0">
                <a:pos x="T8" y="T9"/>
              </a:cxn>
              <a:cxn ang="0">
                <a:pos x="T10" y="T11"/>
              </a:cxn>
            </a:cxnLst>
            <a:rect l="0" t="0" r="r" b="b"/>
            <a:pathLst>
              <a:path w="548" h="376">
                <a:moveTo>
                  <a:pt x="548" y="0"/>
                </a:moveTo>
                <a:cubicBezTo>
                  <a:pt x="365" y="110"/>
                  <a:pt x="183" y="241"/>
                  <a:pt x="0" y="355"/>
                </a:cubicBezTo>
                <a:cubicBezTo>
                  <a:pt x="0" y="362"/>
                  <a:pt x="0" y="369"/>
                  <a:pt x="0" y="376"/>
                </a:cubicBezTo>
                <a:cubicBezTo>
                  <a:pt x="57" y="341"/>
                  <a:pt x="113" y="305"/>
                  <a:pt x="170" y="268"/>
                </a:cubicBezTo>
                <a:cubicBezTo>
                  <a:pt x="296" y="186"/>
                  <a:pt x="422" y="102"/>
                  <a:pt x="548" y="28"/>
                </a:cubicBezTo>
                <a:cubicBezTo>
                  <a:pt x="548" y="19"/>
                  <a:pt x="548" y="9"/>
                  <a:pt x="548" y="0"/>
                </a:cubicBezTo>
              </a:path>
            </a:pathLst>
          </a:custGeom>
          <a:solidFill>
            <a:srgbClr val="6C1A1C"/>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58" name="Freeform 114"/>
          <p:cNvSpPr>
            <a:spLocks/>
          </p:cNvSpPr>
          <p:nvPr/>
        </p:nvSpPr>
        <p:spPr bwMode="auto">
          <a:xfrm>
            <a:off x="3389312" y="4078288"/>
            <a:ext cx="92075" cy="111125"/>
          </a:xfrm>
          <a:custGeom>
            <a:avLst/>
            <a:gdLst>
              <a:gd name="T0" fmla="*/ 45 w 45"/>
              <a:gd name="T1" fmla="*/ 0 h 54"/>
              <a:gd name="T2" fmla="*/ 0 w 45"/>
              <a:gd name="T3" fmla="*/ 26 h 54"/>
              <a:gd name="T4" fmla="*/ 0 w 45"/>
              <a:gd name="T5" fmla="*/ 54 h 54"/>
              <a:gd name="T6" fmla="*/ 44 w 45"/>
              <a:gd name="T7" fmla="*/ 28 h 54"/>
              <a:gd name="T8" fmla="*/ 45 w 45"/>
              <a:gd name="T9" fmla="*/ 28 h 54"/>
              <a:gd name="T10" fmla="*/ 45 w 45"/>
              <a:gd name="T11" fmla="*/ 28 h 54"/>
              <a:gd name="T12" fmla="*/ 45 w 4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45" h="54">
                <a:moveTo>
                  <a:pt x="45" y="0"/>
                </a:moveTo>
                <a:cubicBezTo>
                  <a:pt x="30" y="8"/>
                  <a:pt x="15" y="17"/>
                  <a:pt x="0" y="26"/>
                </a:cubicBezTo>
                <a:cubicBezTo>
                  <a:pt x="0" y="35"/>
                  <a:pt x="0" y="45"/>
                  <a:pt x="0" y="54"/>
                </a:cubicBezTo>
                <a:cubicBezTo>
                  <a:pt x="15" y="45"/>
                  <a:pt x="29" y="37"/>
                  <a:pt x="44" y="28"/>
                </a:cubicBezTo>
                <a:cubicBezTo>
                  <a:pt x="45" y="28"/>
                  <a:pt x="45" y="28"/>
                  <a:pt x="45" y="28"/>
                </a:cubicBezTo>
                <a:cubicBezTo>
                  <a:pt x="45" y="28"/>
                  <a:pt x="45" y="28"/>
                  <a:pt x="45" y="28"/>
                </a:cubicBezTo>
                <a:cubicBezTo>
                  <a:pt x="45" y="18"/>
                  <a:pt x="45" y="9"/>
                  <a:pt x="45" y="0"/>
                </a:cubicBezTo>
              </a:path>
            </a:pathLst>
          </a:custGeom>
          <a:solidFill>
            <a:srgbClr val="5B1719"/>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59" name="Freeform 115"/>
          <p:cNvSpPr>
            <a:spLocks/>
          </p:cNvSpPr>
          <p:nvPr/>
        </p:nvSpPr>
        <p:spPr bwMode="auto">
          <a:xfrm>
            <a:off x="3270250" y="4081463"/>
            <a:ext cx="119063" cy="74613"/>
          </a:xfrm>
          <a:custGeom>
            <a:avLst/>
            <a:gdLst>
              <a:gd name="T0" fmla="*/ 58 w 58"/>
              <a:gd name="T1" fmla="*/ 0 h 37"/>
              <a:gd name="T2" fmla="*/ 0 w 58"/>
              <a:gd name="T3" fmla="*/ 37 h 37"/>
              <a:gd name="T4" fmla="*/ 58 w 58"/>
              <a:gd name="T5" fmla="*/ 0 h 37"/>
              <a:gd name="T6" fmla="*/ 58 w 58"/>
              <a:gd name="T7" fmla="*/ 0 h 37"/>
            </a:gdLst>
            <a:ahLst/>
            <a:cxnLst>
              <a:cxn ang="0">
                <a:pos x="T0" y="T1"/>
              </a:cxn>
              <a:cxn ang="0">
                <a:pos x="T2" y="T3"/>
              </a:cxn>
              <a:cxn ang="0">
                <a:pos x="T4" y="T5"/>
              </a:cxn>
              <a:cxn ang="0">
                <a:pos x="T6" y="T7"/>
              </a:cxn>
            </a:cxnLst>
            <a:rect l="0" t="0" r="r" b="b"/>
            <a:pathLst>
              <a:path w="58" h="37">
                <a:moveTo>
                  <a:pt x="58" y="0"/>
                </a:moveTo>
                <a:cubicBezTo>
                  <a:pt x="39" y="12"/>
                  <a:pt x="19" y="24"/>
                  <a:pt x="0" y="37"/>
                </a:cubicBezTo>
                <a:cubicBezTo>
                  <a:pt x="19" y="24"/>
                  <a:pt x="39" y="12"/>
                  <a:pt x="58" y="0"/>
                </a:cubicBezTo>
                <a:cubicBezTo>
                  <a:pt x="58" y="0"/>
                  <a:pt x="58" y="0"/>
                  <a:pt x="58" y="0"/>
                </a:cubicBezTo>
              </a:path>
            </a:pathLst>
          </a:custGeom>
          <a:solidFill>
            <a:srgbClr val="5B1719"/>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60" name="Freeform 116"/>
          <p:cNvSpPr>
            <a:spLocks noEditPoints="1"/>
          </p:cNvSpPr>
          <p:nvPr/>
        </p:nvSpPr>
        <p:spPr bwMode="auto">
          <a:xfrm>
            <a:off x="3389312" y="4027488"/>
            <a:ext cx="90488" cy="53975"/>
          </a:xfrm>
          <a:custGeom>
            <a:avLst/>
            <a:gdLst>
              <a:gd name="T0" fmla="*/ 41 w 44"/>
              <a:gd name="T1" fmla="*/ 2 h 26"/>
              <a:gd name="T2" fmla="*/ 0 w 44"/>
              <a:gd name="T3" fmla="*/ 26 h 26"/>
              <a:gd name="T4" fmla="*/ 0 w 44"/>
              <a:gd name="T5" fmla="*/ 26 h 26"/>
              <a:gd name="T6" fmla="*/ 41 w 44"/>
              <a:gd name="T7" fmla="*/ 2 h 26"/>
              <a:gd name="T8" fmla="*/ 44 w 44"/>
              <a:gd name="T9" fmla="*/ 0 h 26"/>
              <a:gd name="T10" fmla="*/ 42 w 44"/>
              <a:gd name="T11" fmla="*/ 1 h 26"/>
              <a:gd name="T12" fmla="*/ 44 w 44"/>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44" h="26">
                <a:moveTo>
                  <a:pt x="41" y="2"/>
                </a:moveTo>
                <a:cubicBezTo>
                  <a:pt x="27" y="10"/>
                  <a:pt x="14" y="18"/>
                  <a:pt x="0" y="26"/>
                </a:cubicBezTo>
                <a:cubicBezTo>
                  <a:pt x="0" y="26"/>
                  <a:pt x="0" y="26"/>
                  <a:pt x="0" y="26"/>
                </a:cubicBezTo>
                <a:cubicBezTo>
                  <a:pt x="14" y="18"/>
                  <a:pt x="27" y="10"/>
                  <a:pt x="41" y="2"/>
                </a:cubicBezTo>
                <a:moveTo>
                  <a:pt x="44" y="0"/>
                </a:moveTo>
                <a:cubicBezTo>
                  <a:pt x="43" y="0"/>
                  <a:pt x="42" y="1"/>
                  <a:pt x="42" y="1"/>
                </a:cubicBezTo>
                <a:cubicBezTo>
                  <a:pt x="42" y="1"/>
                  <a:pt x="43" y="0"/>
                  <a:pt x="44" y="0"/>
                </a:cubicBezTo>
              </a:path>
            </a:pathLst>
          </a:custGeom>
          <a:solidFill>
            <a:srgbClr val="4D131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61" name="Freeform 117"/>
          <p:cNvSpPr>
            <a:spLocks/>
          </p:cNvSpPr>
          <p:nvPr/>
        </p:nvSpPr>
        <p:spPr bwMode="auto">
          <a:xfrm>
            <a:off x="2266950" y="4111625"/>
            <a:ext cx="1122363" cy="747713"/>
          </a:xfrm>
          <a:custGeom>
            <a:avLst/>
            <a:gdLst>
              <a:gd name="T0" fmla="*/ 548 w 548"/>
              <a:gd name="T1" fmla="*/ 0 h 365"/>
              <a:gd name="T2" fmla="*/ 0 w 548"/>
              <a:gd name="T3" fmla="*/ 357 h 365"/>
              <a:gd name="T4" fmla="*/ 0 w 548"/>
              <a:gd name="T5" fmla="*/ 365 h 365"/>
              <a:gd name="T6" fmla="*/ 548 w 548"/>
              <a:gd name="T7" fmla="*/ 10 h 365"/>
              <a:gd name="T8" fmla="*/ 548 w 548"/>
              <a:gd name="T9" fmla="*/ 0 h 365"/>
            </a:gdLst>
            <a:ahLst/>
            <a:cxnLst>
              <a:cxn ang="0">
                <a:pos x="T0" y="T1"/>
              </a:cxn>
              <a:cxn ang="0">
                <a:pos x="T2" y="T3"/>
              </a:cxn>
              <a:cxn ang="0">
                <a:pos x="T4" y="T5"/>
              </a:cxn>
              <a:cxn ang="0">
                <a:pos x="T6" y="T7"/>
              </a:cxn>
              <a:cxn ang="0">
                <a:pos x="T8" y="T9"/>
              </a:cxn>
            </a:cxnLst>
            <a:rect l="0" t="0" r="r" b="b"/>
            <a:pathLst>
              <a:path w="548" h="365">
                <a:moveTo>
                  <a:pt x="548" y="0"/>
                </a:moveTo>
                <a:cubicBezTo>
                  <a:pt x="365" y="111"/>
                  <a:pt x="183" y="242"/>
                  <a:pt x="0" y="357"/>
                </a:cubicBezTo>
                <a:cubicBezTo>
                  <a:pt x="0" y="360"/>
                  <a:pt x="0" y="362"/>
                  <a:pt x="0" y="365"/>
                </a:cubicBezTo>
                <a:cubicBezTo>
                  <a:pt x="183" y="251"/>
                  <a:pt x="365" y="120"/>
                  <a:pt x="548" y="10"/>
                </a:cubicBezTo>
                <a:cubicBezTo>
                  <a:pt x="548" y="7"/>
                  <a:pt x="548" y="4"/>
                  <a:pt x="548" y="0"/>
                </a:cubicBezTo>
              </a:path>
            </a:pathLst>
          </a:custGeom>
          <a:solidFill>
            <a:srgbClr val="5B1719"/>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62" name="Freeform 118"/>
          <p:cNvSpPr>
            <a:spLocks/>
          </p:cNvSpPr>
          <p:nvPr/>
        </p:nvSpPr>
        <p:spPr bwMode="auto">
          <a:xfrm>
            <a:off x="3389312" y="4025900"/>
            <a:ext cx="92075" cy="106363"/>
          </a:xfrm>
          <a:custGeom>
            <a:avLst/>
            <a:gdLst>
              <a:gd name="T0" fmla="*/ 45 w 45"/>
              <a:gd name="T1" fmla="*/ 0 h 52"/>
              <a:gd name="T2" fmla="*/ 45 w 45"/>
              <a:gd name="T3" fmla="*/ 0 h 52"/>
              <a:gd name="T4" fmla="*/ 45 w 45"/>
              <a:gd name="T5" fmla="*/ 15 h 52"/>
              <a:gd name="T6" fmla="*/ 0 w 45"/>
              <a:gd name="T7" fmla="*/ 42 h 52"/>
              <a:gd name="T8" fmla="*/ 0 w 45"/>
              <a:gd name="T9" fmla="*/ 52 h 52"/>
              <a:gd name="T10" fmla="*/ 45 w 45"/>
              <a:gd name="T11" fmla="*/ 26 h 52"/>
              <a:gd name="T12" fmla="*/ 45 w 45"/>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45" h="52">
                <a:moveTo>
                  <a:pt x="45" y="0"/>
                </a:moveTo>
                <a:cubicBezTo>
                  <a:pt x="45" y="0"/>
                  <a:pt x="45" y="0"/>
                  <a:pt x="45" y="0"/>
                </a:cubicBezTo>
                <a:cubicBezTo>
                  <a:pt x="45" y="5"/>
                  <a:pt x="45" y="10"/>
                  <a:pt x="45" y="15"/>
                </a:cubicBezTo>
                <a:cubicBezTo>
                  <a:pt x="30" y="24"/>
                  <a:pt x="15" y="33"/>
                  <a:pt x="0" y="42"/>
                </a:cubicBezTo>
                <a:cubicBezTo>
                  <a:pt x="0" y="46"/>
                  <a:pt x="0" y="49"/>
                  <a:pt x="0" y="52"/>
                </a:cubicBezTo>
                <a:cubicBezTo>
                  <a:pt x="15" y="43"/>
                  <a:pt x="30" y="34"/>
                  <a:pt x="45" y="26"/>
                </a:cubicBezTo>
                <a:cubicBezTo>
                  <a:pt x="45" y="17"/>
                  <a:pt x="45" y="9"/>
                  <a:pt x="45" y="0"/>
                </a:cubicBezTo>
              </a:path>
            </a:pathLst>
          </a:custGeom>
          <a:solidFill>
            <a:srgbClr val="4D131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63" name="Freeform 119"/>
          <p:cNvSpPr>
            <a:spLocks/>
          </p:cNvSpPr>
          <p:nvPr/>
        </p:nvSpPr>
        <p:spPr bwMode="auto">
          <a:xfrm>
            <a:off x="2266950" y="4081463"/>
            <a:ext cx="1122363" cy="762000"/>
          </a:xfrm>
          <a:custGeom>
            <a:avLst/>
            <a:gdLst>
              <a:gd name="T0" fmla="*/ 548 w 548"/>
              <a:gd name="T1" fmla="*/ 0 h 372"/>
              <a:gd name="T2" fmla="*/ 490 w 548"/>
              <a:gd name="T3" fmla="*/ 37 h 372"/>
              <a:gd name="T4" fmla="*/ 0 w 548"/>
              <a:gd name="T5" fmla="*/ 361 h 372"/>
              <a:gd name="T6" fmla="*/ 0 w 548"/>
              <a:gd name="T7" fmla="*/ 372 h 372"/>
              <a:gd name="T8" fmla="*/ 548 w 548"/>
              <a:gd name="T9" fmla="*/ 15 h 372"/>
              <a:gd name="T10" fmla="*/ 548 w 548"/>
              <a:gd name="T11" fmla="*/ 0 h 372"/>
            </a:gdLst>
            <a:ahLst/>
            <a:cxnLst>
              <a:cxn ang="0">
                <a:pos x="T0" y="T1"/>
              </a:cxn>
              <a:cxn ang="0">
                <a:pos x="T2" y="T3"/>
              </a:cxn>
              <a:cxn ang="0">
                <a:pos x="T4" y="T5"/>
              </a:cxn>
              <a:cxn ang="0">
                <a:pos x="T6" y="T7"/>
              </a:cxn>
              <a:cxn ang="0">
                <a:pos x="T8" y="T9"/>
              </a:cxn>
              <a:cxn ang="0">
                <a:pos x="T10" y="T11"/>
              </a:cxn>
            </a:cxnLst>
            <a:rect l="0" t="0" r="r" b="b"/>
            <a:pathLst>
              <a:path w="548" h="372">
                <a:moveTo>
                  <a:pt x="548" y="0"/>
                </a:moveTo>
                <a:cubicBezTo>
                  <a:pt x="529" y="12"/>
                  <a:pt x="509" y="24"/>
                  <a:pt x="490" y="37"/>
                </a:cubicBezTo>
                <a:cubicBezTo>
                  <a:pt x="327" y="140"/>
                  <a:pt x="163" y="257"/>
                  <a:pt x="0" y="361"/>
                </a:cubicBezTo>
                <a:cubicBezTo>
                  <a:pt x="0" y="365"/>
                  <a:pt x="0" y="369"/>
                  <a:pt x="0" y="372"/>
                </a:cubicBezTo>
                <a:cubicBezTo>
                  <a:pt x="183" y="257"/>
                  <a:pt x="365" y="126"/>
                  <a:pt x="548" y="15"/>
                </a:cubicBezTo>
                <a:cubicBezTo>
                  <a:pt x="548" y="10"/>
                  <a:pt x="548" y="5"/>
                  <a:pt x="548" y="0"/>
                </a:cubicBezTo>
              </a:path>
            </a:pathLst>
          </a:custGeom>
          <a:solidFill>
            <a:srgbClr val="4D131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64" name="Freeform 120"/>
          <p:cNvSpPr>
            <a:spLocks/>
          </p:cNvSpPr>
          <p:nvPr/>
        </p:nvSpPr>
        <p:spPr bwMode="auto">
          <a:xfrm>
            <a:off x="3389312" y="4025900"/>
            <a:ext cx="92075" cy="85725"/>
          </a:xfrm>
          <a:custGeom>
            <a:avLst/>
            <a:gdLst>
              <a:gd name="T0" fmla="*/ 45 w 45"/>
              <a:gd name="T1" fmla="*/ 0 h 42"/>
              <a:gd name="T2" fmla="*/ 45 w 45"/>
              <a:gd name="T3" fmla="*/ 0 h 42"/>
              <a:gd name="T4" fmla="*/ 44 w 45"/>
              <a:gd name="T5" fmla="*/ 1 h 42"/>
              <a:gd name="T6" fmla="*/ 42 w 45"/>
              <a:gd name="T7" fmla="*/ 2 h 42"/>
              <a:gd name="T8" fmla="*/ 41 w 45"/>
              <a:gd name="T9" fmla="*/ 3 h 42"/>
              <a:gd name="T10" fmla="*/ 0 w 45"/>
              <a:gd name="T11" fmla="*/ 27 h 42"/>
              <a:gd name="T12" fmla="*/ 0 w 45"/>
              <a:gd name="T13" fmla="*/ 42 h 42"/>
              <a:gd name="T14" fmla="*/ 45 w 45"/>
              <a:gd name="T15" fmla="*/ 15 h 42"/>
              <a:gd name="T16" fmla="*/ 45 w 45"/>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2">
                <a:moveTo>
                  <a:pt x="45" y="0"/>
                </a:moveTo>
                <a:cubicBezTo>
                  <a:pt x="45" y="0"/>
                  <a:pt x="45" y="0"/>
                  <a:pt x="45" y="0"/>
                </a:cubicBezTo>
                <a:cubicBezTo>
                  <a:pt x="44" y="1"/>
                  <a:pt x="44" y="1"/>
                  <a:pt x="44" y="1"/>
                </a:cubicBezTo>
                <a:cubicBezTo>
                  <a:pt x="43" y="1"/>
                  <a:pt x="42" y="2"/>
                  <a:pt x="42" y="2"/>
                </a:cubicBezTo>
                <a:cubicBezTo>
                  <a:pt x="41" y="2"/>
                  <a:pt x="41" y="2"/>
                  <a:pt x="41" y="3"/>
                </a:cubicBezTo>
                <a:cubicBezTo>
                  <a:pt x="27" y="11"/>
                  <a:pt x="14" y="19"/>
                  <a:pt x="0" y="27"/>
                </a:cubicBezTo>
                <a:cubicBezTo>
                  <a:pt x="0" y="32"/>
                  <a:pt x="0" y="37"/>
                  <a:pt x="0" y="42"/>
                </a:cubicBezTo>
                <a:cubicBezTo>
                  <a:pt x="15" y="33"/>
                  <a:pt x="30" y="24"/>
                  <a:pt x="45" y="15"/>
                </a:cubicBezTo>
                <a:cubicBezTo>
                  <a:pt x="45" y="10"/>
                  <a:pt x="45" y="5"/>
                  <a:pt x="45" y="0"/>
                </a:cubicBezTo>
              </a:path>
            </a:pathLst>
          </a:custGeom>
          <a:solidFill>
            <a:srgbClr val="410F11"/>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65" name="Freeform 121"/>
          <p:cNvSpPr>
            <a:spLocks/>
          </p:cNvSpPr>
          <p:nvPr/>
        </p:nvSpPr>
        <p:spPr bwMode="auto">
          <a:xfrm>
            <a:off x="2266950" y="4191000"/>
            <a:ext cx="1122363" cy="782638"/>
          </a:xfrm>
          <a:custGeom>
            <a:avLst/>
            <a:gdLst>
              <a:gd name="T0" fmla="*/ 548 w 548"/>
              <a:gd name="T1" fmla="*/ 0 h 382"/>
              <a:gd name="T2" fmla="*/ 0 w 548"/>
              <a:gd name="T3" fmla="*/ 348 h 382"/>
              <a:gd name="T4" fmla="*/ 0 w 548"/>
              <a:gd name="T5" fmla="*/ 382 h 382"/>
              <a:gd name="T6" fmla="*/ 198 w 548"/>
              <a:gd name="T7" fmla="*/ 260 h 382"/>
              <a:gd name="T8" fmla="*/ 198 w 548"/>
              <a:gd name="T9" fmla="*/ 225 h 382"/>
              <a:gd name="T10" fmla="*/ 548 w 548"/>
              <a:gd name="T11" fmla="*/ 4 h 382"/>
              <a:gd name="T12" fmla="*/ 548 w 548"/>
              <a:gd name="T13" fmla="*/ 0 h 382"/>
            </a:gdLst>
            <a:ahLst/>
            <a:cxnLst>
              <a:cxn ang="0">
                <a:pos x="T0" y="T1"/>
              </a:cxn>
              <a:cxn ang="0">
                <a:pos x="T2" y="T3"/>
              </a:cxn>
              <a:cxn ang="0">
                <a:pos x="T4" y="T5"/>
              </a:cxn>
              <a:cxn ang="0">
                <a:pos x="T6" y="T7"/>
              </a:cxn>
              <a:cxn ang="0">
                <a:pos x="T8" y="T9"/>
              </a:cxn>
              <a:cxn ang="0">
                <a:pos x="T10" y="T11"/>
              </a:cxn>
              <a:cxn ang="0">
                <a:pos x="T12" y="T13"/>
              </a:cxn>
            </a:cxnLst>
            <a:rect l="0" t="0" r="r" b="b"/>
            <a:pathLst>
              <a:path w="548" h="382">
                <a:moveTo>
                  <a:pt x="548" y="0"/>
                </a:moveTo>
                <a:cubicBezTo>
                  <a:pt x="365" y="108"/>
                  <a:pt x="183" y="236"/>
                  <a:pt x="0" y="348"/>
                </a:cubicBezTo>
                <a:cubicBezTo>
                  <a:pt x="0" y="359"/>
                  <a:pt x="0" y="370"/>
                  <a:pt x="0" y="382"/>
                </a:cubicBezTo>
                <a:cubicBezTo>
                  <a:pt x="66" y="343"/>
                  <a:pt x="132" y="302"/>
                  <a:pt x="198" y="260"/>
                </a:cubicBezTo>
                <a:cubicBezTo>
                  <a:pt x="198" y="248"/>
                  <a:pt x="198" y="237"/>
                  <a:pt x="198" y="225"/>
                </a:cubicBezTo>
                <a:cubicBezTo>
                  <a:pt x="314" y="149"/>
                  <a:pt x="431" y="72"/>
                  <a:pt x="548" y="4"/>
                </a:cubicBezTo>
                <a:cubicBezTo>
                  <a:pt x="548" y="3"/>
                  <a:pt x="548" y="1"/>
                  <a:pt x="548"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66" name="Freeform 122"/>
          <p:cNvSpPr>
            <a:spLocks/>
          </p:cNvSpPr>
          <p:nvPr/>
        </p:nvSpPr>
        <p:spPr bwMode="auto">
          <a:xfrm>
            <a:off x="3389312" y="4138613"/>
            <a:ext cx="92075" cy="61913"/>
          </a:xfrm>
          <a:custGeom>
            <a:avLst/>
            <a:gdLst>
              <a:gd name="T0" fmla="*/ 45 w 45"/>
              <a:gd name="T1" fmla="*/ 0 h 30"/>
              <a:gd name="T2" fmla="*/ 0 w 45"/>
              <a:gd name="T3" fmla="*/ 26 h 30"/>
              <a:gd name="T4" fmla="*/ 0 w 45"/>
              <a:gd name="T5" fmla="*/ 30 h 30"/>
              <a:gd name="T6" fmla="*/ 45 w 45"/>
              <a:gd name="T7" fmla="*/ 4 h 30"/>
              <a:gd name="T8" fmla="*/ 45 w 45"/>
              <a:gd name="T9" fmla="*/ 0 h 30"/>
            </a:gdLst>
            <a:ahLst/>
            <a:cxnLst>
              <a:cxn ang="0">
                <a:pos x="T0" y="T1"/>
              </a:cxn>
              <a:cxn ang="0">
                <a:pos x="T2" y="T3"/>
              </a:cxn>
              <a:cxn ang="0">
                <a:pos x="T4" y="T5"/>
              </a:cxn>
              <a:cxn ang="0">
                <a:pos x="T6" y="T7"/>
              </a:cxn>
              <a:cxn ang="0">
                <a:pos x="T8" y="T9"/>
              </a:cxn>
            </a:cxnLst>
            <a:rect l="0" t="0" r="r" b="b"/>
            <a:pathLst>
              <a:path w="45" h="30">
                <a:moveTo>
                  <a:pt x="45" y="0"/>
                </a:moveTo>
                <a:cubicBezTo>
                  <a:pt x="30" y="9"/>
                  <a:pt x="15" y="17"/>
                  <a:pt x="0" y="26"/>
                </a:cubicBezTo>
                <a:cubicBezTo>
                  <a:pt x="0" y="27"/>
                  <a:pt x="0" y="29"/>
                  <a:pt x="0" y="30"/>
                </a:cubicBezTo>
                <a:cubicBezTo>
                  <a:pt x="15" y="21"/>
                  <a:pt x="30" y="12"/>
                  <a:pt x="45" y="4"/>
                </a:cubicBezTo>
                <a:cubicBezTo>
                  <a:pt x="45" y="3"/>
                  <a:pt x="45" y="1"/>
                  <a:pt x="45" y="0"/>
                </a:cubicBezTo>
              </a:path>
            </a:pathLst>
          </a:custGeom>
          <a:solidFill>
            <a:srgbClr val="AF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67" name="Freeform 123"/>
          <p:cNvSpPr>
            <a:spLocks noEditPoints="1"/>
          </p:cNvSpPr>
          <p:nvPr/>
        </p:nvSpPr>
        <p:spPr bwMode="auto">
          <a:xfrm>
            <a:off x="3498850" y="3830638"/>
            <a:ext cx="1593850" cy="393700"/>
          </a:xfrm>
          <a:custGeom>
            <a:avLst/>
            <a:gdLst>
              <a:gd name="T0" fmla="*/ 14 w 778"/>
              <a:gd name="T1" fmla="*/ 179 h 192"/>
              <a:gd name="T2" fmla="*/ 0 w 778"/>
              <a:gd name="T3" fmla="*/ 187 h 192"/>
              <a:gd name="T4" fmla="*/ 0 w 778"/>
              <a:gd name="T5" fmla="*/ 192 h 192"/>
              <a:gd name="T6" fmla="*/ 14 w 778"/>
              <a:gd name="T7" fmla="*/ 185 h 192"/>
              <a:gd name="T8" fmla="*/ 14 w 778"/>
              <a:gd name="T9" fmla="*/ 179 h 192"/>
              <a:gd name="T10" fmla="*/ 598 w 778"/>
              <a:gd name="T11" fmla="*/ 0 h 192"/>
              <a:gd name="T12" fmla="*/ 309 w 778"/>
              <a:gd name="T13" fmla="*/ 49 h 192"/>
              <a:gd name="T14" fmla="*/ 309 w 778"/>
              <a:gd name="T15" fmla="*/ 55 h 192"/>
              <a:gd name="T16" fmla="*/ 596 w 778"/>
              <a:gd name="T17" fmla="*/ 6 h 192"/>
              <a:gd name="T18" fmla="*/ 778 w 778"/>
              <a:gd name="T19" fmla="*/ 29 h 192"/>
              <a:gd name="T20" fmla="*/ 778 w 778"/>
              <a:gd name="T21" fmla="*/ 22 h 192"/>
              <a:gd name="T22" fmla="*/ 598 w 778"/>
              <a:gd name="T2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8" h="192">
                <a:moveTo>
                  <a:pt x="14" y="179"/>
                </a:moveTo>
                <a:cubicBezTo>
                  <a:pt x="9" y="182"/>
                  <a:pt x="5" y="184"/>
                  <a:pt x="0" y="187"/>
                </a:cubicBezTo>
                <a:cubicBezTo>
                  <a:pt x="0" y="189"/>
                  <a:pt x="0" y="190"/>
                  <a:pt x="0" y="192"/>
                </a:cubicBezTo>
                <a:cubicBezTo>
                  <a:pt x="5" y="190"/>
                  <a:pt x="9" y="187"/>
                  <a:pt x="14" y="185"/>
                </a:cubicBezTo>
                <a:cubicBezTo>
                  <a:pt x="14" y="183"/>
                  <a:pt x="14" y="181"/>
                  <a:pt x="14" y="179"/>
                </a:cubicBezTo>
                <a:moveTo>
                  <a:pt x="598" y="0"/>
                </a:moveTo>
                <a:cubicBezTo>
                  <a:pt x="502" y="0"/>
                  <a:pt x="405" y="18"/>
                  <a:pt x="309" y="49"/>
                </a:cubicBezTo>
                <a:cubicBezTo>
                  <a:pt x="309" y="51"/>
                  <a:pt x="309" y="53"/>
                  <a:pt x="309" y="55"/>
                </a:cubicBezTo>
                <a:cubicBezTo>
                  <a:pt x="405" y="24"/>
                  <a:pt x="500" y="6"/>
                  <a:pt x="596" y="6"/>
                </a:cubicBezTo>
                <a:cubicBezTo>
                  <a:pt x="656" y="6"/>
                  <a:pt x="717" y="13"/>
                  <a:pt x="778" y="29"/>
                </a:cubicBezTo>
                <a:cubicBezTo>
                  <a:pt x="778" y="27"/>
                  <a:pt x="778" y="25"/>
                  <a:pt x="778" y="22"/>
                </a:cubicBezTo>
                <a:cubicBezTo>
                  <a:pt x="718" y="7"/>
                  <a:pt x="658" y="0"/>
                  <a:pt x="598"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68" name="Freeform 124"/>
          <p:cNvSpPr>
            <a:spLocks/>
          </p:cNvSpPr>
          <p:nvPr/>
        </p:nvSpPr>
        <p:spPr bwMode="auto">
          <a:xfrm>
            <a:off x="2266950" y="4724400"/>
            <a:ext cx="85725" cy="76200"/>
          </a:xfrm>
          <a:custGeom>
            <a:avLst/>
            <a:gdLst>
              <a:gd name="T0" fmla="*/ 42 w 42"/>
              <a:gd name="T1" fmla="*/ 0 h 37"/>
              <a:gd name="T2" fmla="*/ 0 w 42"/>
              <a:gd name="T3" fmla="*/ 28 h 37"/>
              <a:gd name="T4" fmla="*/ 0 w 42"/>
              <a:gd name="T5" fmla="*/ 37 h 37"/>
              <a:gd name="T6" fmla="*/ 42 w 42"/>
              <a:gd name="T7" fmla="*/ 9 h 37"/>
              <a:gd name="T8" fmla="*/ 42 w 42"/>
              <a:gd name="T9" fmla="*/ 0 h 37"/>
            </a:gdLst>
            <a:ahLst/>
            <a:cxnLst>
              <a:cxn ang="0">
                <a:pos x="T0" y="T1"/>
              </a:cxn>
              <a:cxn ang="0">
                <a:pos x="T2" y="T3"/>
              </a:cxn>
              <a:cxn ang="0">
                <a:pos x="T4" y="T5"/>
              </a:cxn>
              <a:cxn ang="0">
                <a:pos x="T6" y="T7"/>
              </a:cxn>
              <a:cxn ang="0">
                <a:pos x="T8" y="T9"/>
              </a:cxn>
            </a:cxnLst>
            <a:rect l="0" t="0" r="r" b="b"/>
            <a:pathLst>
              <a:path w="42" h="37">
                <a:moveTo>
                  <a:pt x="42" y="0"/>
                </a:moveTo>
                <a:cubicBezTo>
                  <a:pt x="28" y="9"/>
                  <a:pt x="14" y="19"/>
                  <a:pt x="0" y="28"/>
                </a:cubicBezTo>
                <a:cubicBezTo>
                  <a:pt x="0" y="31"/>
                  <a:pt x="0" y="34"/>
                  <a:pt x="0" y="37"/>
                </a:cubicBezTo>
                <a:cubicBezTo>
                  <a:pt x="14" y="28"/>
                  <a:pt x="28" y="19"/>
                  <a:pt x="42" y="9"/>
                </a:cubicBezTo>
                <a:cubicBezTo>
                  <a:pt x="42" y="6"/>
                  <a:pt x="42" y="3"/>
                  <a:pt x="42" y="0"/>
                </a:cubicBezTo>
              </a:path>
            </a:pathLst>
          </a:custGeom>
          <a:solidFill>
            <a:srgbClr val="AF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69" name="Freeform 125"/>
          <p:cNvSpPr>
            <a:spLocks/>
          </p:cNvSpPr>
          <p:nvPr/>
        </p:nvSpPr>
        <p:spPr bwMode="auto">
          <a:xfrm>
            <a:off x="2266950" y="4743450"/>
            <a:ext cx="85725" cy="63500"/>
          </a:xfrm>
          <a:custGeom>
            <a:avLst/>
            <a:gdLst>
              <a:gd name="T0" fmla="*/ 42 w 42"/>
              <a:gd name="T1" fmla="*/ 0 h 31"/>
              <a:gd name="T2" fmla="*/ 0 w 42"/>
              <a:gd name="T3" fmla="*/ 28 h 31"/>
              <a:gd name="T4" fmla="*/ 0 w 42"/>
              <a:gd name="T5" fmla="*/ 31 h 31"/>
              <a:gd name="T6" fmla="*/ 42 w 42"/>
              <a:gd name="T7" fmla="*/ 4 h 31"/>
              <a:gd name="T8" fmla="*/ 42 w 42"/>
              <a:gd name="T9" fmla="*/ 0 h 31"/>
            </a:gdLst>
            <a:ahLst/>
            <a:cxnLst>
              <a:cxn ang="0">
                <a:pos x="T0" y="T1"/>
              </a:cxn>
              <a:cxn ang="0">
                <a:pos x="T2" y="T3"/>
              </a:cxn>
              <a:cxn ang="0">
                <a:pos x="T4" y="T5"/>
              </a:cxn>
              <a:cxn ang="0">
                <a:pos x="T6" y="T7"/>
              </a:cxn>
              <a:cxn ang="0">
                <a:pos x="T8" y="T9"/>
              </a:cxn>
            </a:cxnLst>
            <a:rect l="0" t="0" r="r" b="b"/>
            <a:pathLst>
              <a:path w="42" h="31">
                <a:moveTo>
                  <a:pt x="42" y="0"/>
                </a:moveTo>
                <a:cubicBezTo>
                  <a:pt x="28" y="10"/>
                  <a:pt x="14" y="19"/>
                  <a:pt x="0" y="28"/>
                </a:cubicBezTo>
                <a:cubicBezTo>
                  <a:pt x="0" y="29"/>
                  <a:pt x="0" y="30"/>
                  <a:pt x="0" y="31"/>
                </a:cubicBezTo>
                <a:cubicBezTo>
                  <a:pt x="14" y="22"/>
                  <a:pt x="28" y="13"/>
                  <a:pt x="42" y="4"/>
                </a:cubicBezTo>
                <a:cubicBezTo>
                  <a:pt x="42" y="3"/>
                  <a:pt x="42" y="2"/>
                  <a:pt x="42" y="0"/>
                </a:cubicBezTo>
              </a:path>
            </a:pathLst>
          </a:custGeom>
          <a:solidFill>
            <a:srgbClr val="A7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70" name="Freeform 126"/>
          <p:cNvSpPr>
            <a:spLocks/>
          </p:cNvSpPr>
          <p:nvPr/>
        </p:nvSpPr>
        <p:spPr bwMode="auto">
          <a:xfrm>
            <a:off x="3697287" y="3616325"/>
            <a:ext cx="517525" cy="285750"/>
          </a:xfrm>
          <a:custGeom>
            <a:avLst/>
            <a:gdLst>
              <a:gd name="T0" fmla="*/ 253 w 253"/>
              <a:gd name="T1" fmla="*/ 0 h 140"/>
              <a:gd name="T2" fmla="*/ 0 w 253"/>
              <a:gd name="T3" fmla="*/ 114 h 140"/>
              <a:gd name="T4" fmla="*/ 0 w 253"/>
              <a:gd name="T5" fmla="*/ 140 h 140"/>
              <a:gd name="T6" fmla="*/ 253 w 253"/>
              <a:gd name="T7" fmla="*/ 29 h 140"/>
              <a:gd name="T8" fmla="*/ 253 w 253"/>
              <a:gd name="T9" fmla="*/ 0 h 140"/>
            </a:gdLst>
            <a:ahLst/>
            <a:cxnLst>
              <a:cxn ang="0">
                <a:pos x="T0" y="T1"/>
              </a:cxn>
              <a:cxn ang="0">
                <a:pos x="T2" y="T3"/>
              </a:cxn>
              <a:cxn ang="0">
                <a:pos x="T4" y="T5"/>
              </a:cxn>
              <a:cxn ang="0">
                <a:pos x="T6" y="T7"/>
              </a:cxn>
              <a:cxn ang="0">
                <a:pos x="T8" y="T9"/>
              </a:cxn>
            </a:cxnLst>
            <a:rect l="0" t="0" r="r" b="b"/>
            <a:pathLst>
              <a:path w="253" h="140">
                <a:moveTo>
                  <a:pt x="253" y="0"/>
                </a:moveTo>
                <a:cubicBezTo>
                  <a:pt x="168" y="29"/>
                  <a:pt x="84" y="68"/>
                  <a:pt x="0" y="114"/>
                </a:cubicBezTo>
                <a:cubicBezTo>
                  <a:pt x="0" y="123"/>
                  <a:pt x="0" y="131"/>
                  <a:pt x="0" y="140"/>
                </a:cubicBezTo>
                <a:cubicBezTo>
                  <a:pt x="84" y="95"/>
                  <a:pt x="168" y="56"/>
                  <a:pt x="253" y="29"/>
                </a:cubicBezTo>
                <a:cubicBezTo>
                  <a:pt x="253" y="19"/>
                  <a:pt x="253" y="10"/>
                  <a:pt x="253"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71" name="Freeform 127"/>
          <p:cNvSpPr>
            <a:spLocks/>
          </p:cNvSpPr>
          <p:nvPr/>
        </p:nvSpPr>
        <p:spPr bwMode="auto">
          <a:xfrm>
            <a:off x="3481387" y="3946525"/>
            <a:ext cx="46038" cy="77788"/>
          </a:xfrm>
          <a:custGeom>
            <a:avLst/>
            <a:gdLst>
              <a:gd name="T0" fmla="*/ 22 w 22"/>
              <a:gd name="T1" fmla="*/ 0 h 38"/>
              <a:gd name="T2" fmla="*/ 0 w 22"/>
              <a:gd name="T3" fmla="*/ 13 h 38"/>
              <a:gd name="T4" fmla="*/ 0 w 22"/>
              <a:gd name="T5" fmla="*/ 30 h 38"/>
              <a:gd name="T6" fmla="*/ 0 w 22"/>
              <a:gd name="T7" fmla="*/ 30 h 38"/>
              <a:gd name="T8" fmla="*/ 0 w 22"/>
              <a:gd name="T9" fmla="*/ 38 h 38"/>
              <a:gd name="T10" fmla="*/ 22 w 22"/>
              <a:gd name="T11" fmla="*/ 25 h 38"/>
              <a:gd name="T12" fmla="*/ 22 w 22"/>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22" h="38">
                <a:moveTo>
                  <a:pt x="22" y="0"/>
                </a:moveTo>
                <a:cubicBezTo>
                  <a:pt x="15" y="5"/>
                  <a:pt x="7" y="9"/>
                  <a:pt x="0" y="13"/>
                </a:cubicBezTo>
                <a:cubicBezTo>
                  <a:pt x="0" y="19"/>
                  <a:pt x="0" y="24"/>
                  <a:pt x="0" y="30"/>
                </a:cubicBezTo>
                <a:cubicBezTo>
                  <a:pt x="0" y="30"/>
                  <a:pt x="0" y="30"/>
                  <a:pt x="0" y="30"/>
                </a:cubicBezTo>
                <a:cubicBezTo>
                  <a:pt x="0" y="33"/>
                  <a:pt x="0" y="35"/>
                  <a:pt x="0" y="38"/>
                </a:cubicBezTo>
                <a:cubicBezTo>
                  <a:pt x="7" y="33"/>
                  <a:pt x="14" y="29"/>
                  <a:pt x="22" y="25"/>
                </a:cubicBezTo>
                <a:cubicBezTo>
                  <a:pt x="22" y="17"/>
                  <a:pt x="22" y="9"/>
                  <a:pt x="22" y="0"/>
                </a:cubicBezTo>
              </a:path>
            </a:pathLst>
          </a:custGeom>
          <a:solidFill>
            <a:srgbClr val="AF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72" name="Freeform 128"/>
          <p:cNvSpPr>
            <a:spLocks/>
          </p:cNvSpPr>
          <p:nvPr/>
        </p:nvSpPr>
        <p:spPr bwMode="auto">
          <a:xfrm>
            <a:off x="2352675" y="4062413"/>
            <a:ext cx="1036638" cy="700088"/>
          </a:xfrm>
          <a:custGeom>
            <a:avLst/>
            <a:gdLst>
              <a:gd name="T0" fmla="*/ 506 w 506"/>
              <a:gd name="T1" fmla="*/ 0 h 342"/>
              <a:gd name="T2" fmla="*/ 0 w 506"/>
              <a:gd name="T3" fmla="*/ 336 h 342"/>
              <a:gd name="T4" fmla="*/ 0 w 506"/>
              <a:gd name="T5" fmla="*/ 342 h 342"/>
              <a:gd name="T6" fmla="*/ 506 w 506"/>
              <a:gd name="T7" fmla="*/ 8 h 342"/>
              <a:gd name="T8" fmla="*/ 506 w 506"/>
              <a:gd name="T9" fmla="*/ 0 h 342"/>
            </a:gdLst>
            <a:ahLst/>
            <a:cxnLst>
              <a:cxn ang="0">
                <a:pos x="T0" y="T1"/>
              </a:cxn>
              <a:cxn ang="0">
                <a:pos x="T2" y="T3"/>
              </a:cxn>
              <a:cxn ang="0">
                <a:pos x="T4" y="T5"/>
              </a:cxn>
              <a:cxn ang="0">
                <a:pos x="T6" y="T7"/>
              </a:cxn>
              <a:cxn ang="0">
                <a:pos x="T8" y="T9"/>
              </a:cxn>
            </a:cxnLst>
            <a:rect l="0" t="0" r="r" b="b"/>
            <a:pathLst>
              <a:path w="506" h="342">
                <a:moveTo>
                  <a:pt x="506" y="0"/>
                </a:moveTo>
                <a:cubicBezTo>
                  <a:pt x="337" y="104"/>
                  <a:pt x="169" y="226"/>
                  <a:pt x="0" y="336"/>
                </a:cubicBezTo>
                <a:cubicBezTo>
                  <a:pt x="0" y="338"/>
                  <a:pt x="0" y="340"/>
                  <a:pt x="0" y="342"/>
                </a:cubicBezTo>
                <a:cubicBezTo>
                  <a:pt x="169" y="232"/>
                  <a:pt x="337" y="111"/>
                  <a:pt x="506" y="8"/>
                </a:cubicBezTo>
                <a:cubicBezTo>
                  <a:pt x="506" y="5"/>
                  <a:pt x="506" y="3"/>
                  <a:pt x="506" y="0"/>
                </a:cubicBezTo>
              </a:path>
            </a:pathLst>
          </a:custGeom>
          <a:solidFill>
            <a:srgbClr val="A7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73" name="Freeform 129"/>
          <p:cNvSpPr>
            <a:spLocks/>
          </p:cNvSpPr>
          <p:nvPr/>
        </p:nvSpPr>
        <p:spPr bwMode="auto">
          <a:xfrm>
            <a:off x="3389312" y="4006850"/>
            <a:ext cx="92075" cy="71438"/>
          </a:xfrm>
          <a:custGeom>
            <a:avLst/>
            <a:gdLst>
              <a:gd name="T0" fmla="*/ 45 w 45"/>
              <a:gd name="T1" fmla="*/ 0 h 35"/>
              <a:gd name="T2" fmla="*/ 0 w 45"/>
              <a:gd name="T3" fmla="*/ 27 h 35"/>
              <a:gd name="T4" fmla="*/ 0 w 45"/>
              <a:gd name="T5" fmla="*/ 35 h 35"/>
              <a:gd name="T6" fmla="*/ 45 w 45"/>
              <a:gd name="T7" fmla="*/ 8 h 35"/>
              <a:gd name="T8" fmla="*/ 45 w 45"/>
              <a:gd name="T9" fmla="*/ 0 h 35"/>
            </a:gdLst>
            <a:ahLst/>
            <a:cxnLst>
              <a:cxn ang="0">
                <a:pos x="T0" y="T1"/>
              </a:cxn>
              <a:cxn ang="0">
                <a:pos x="T2" y="T3"/>
              </a:cxn>
              <a:cxn ang="0">
                <a:pos x="T4" y="T5"/>
              </a:cxn>
              <a:cxn ang="0">
                <a:pos x="T6" y="T7"/>
              </a:cxn>
              <a:cxn ang="0">
                <a:pos x="T8" y="T9"/>
              </a:cxn>
            </a:cxnLst>
            <a:rect l="0" t="0" r="r" b="b"/>
            <a:pathLst>
              <a:path w="45" h="35">
                <a:moveTo>
                  <a:pt x="45" y="0"/>
                </a:moveTo>
                <a:cubicBezTo>
                  <a:pt x="30" y="9"/>
                  <a:pt x="15" y="18"/>
                  <a:pt x="0" y="27"/>
                </a:cubicBezTo>
                <a:cubicBezTo>
                  <a:pt x="0" y="30"/>
                  <a:pt x="0" y="32"/>
                  <a:pt x="0" y="35"/>
                </a:cubicBezTo>
                <a:cubicBezTo>
                  <a:pt x="15" y="26"/>
                  <a:pt x="30" y="16"/>
                  <a:pt x="45" y="8"/>
                </a:cubicBezTo>
                <a:cubicBezTo>
                  <a:pt x="45" y="5"/>
                  <a:pt x="45" y="3"/>
                  <a:pt x="45" y="0"/>
                </a:cubicBezTo>
              </a:path>
            </a:pathLst>
          </a:custGeom>
          <a:solidFill>
            <a:srgbClr val="A2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74" name="Freeform 130"/>
          <p:cNvSpPr>
            <a:spLocks/>
          </p:cNvSpPr>
          <p:nvPr/>
        </p:nvSpPr>
        <p:spPr bwMode="auto">
          <a:xfrm>
            <a:off x="2352675" y="4029075"/>
            <a:ext cx="1036638" cy="714375"/>
          </a:xfrm>
          <a:custGeom>
            <a:avLst/>
            <a:gdLst>
              <a:gd name="T0" fmla="*/ 506 w 506"/>
              <a:gd name="T1" fmla="*/ 0 h 348"/>
              <a:gd name="T2" fmla="*/ 405 w 506"/>
              <a:gd name="T3" fmla="*/ 65 h 348"/>
              <a:gd name="T4" fmla="*/ 405 w 506"/>
              <a:gd name="T5" fmla="*/ 65 h 348"/>
              <a:gd name="T6" fmla="*/ 0 w 506"/>
              <a:gd name="T7" fmla="*/ 339 h 348"/>
              <a:gd name="T8" fmla="*/ 0 w 506"/>
              <a:gd name="T9" fmla="*/ 348 h 348"/>
              <a:gd name="T10" fmla="*/ 506 w 506"/>
              <a:gd name="T11" fmla="*/ 12 h 348"/>
              <a:gd name="T12" fmla="*/ 506 w 506"/>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506" h="348">
                <a:moveTo>
                  <a:pt x="506" y="0"/>
                </a:moveTo>
                <a:cubicBezTo>
                  <a:pt x="472" y="21"/>
                  <a:pt x="438" y="43"/>
                  <a:pt x="405" y="65"/>
                </a:cubicBezTo>
                <a:cubicBezTo>
                  <a:pt x="405" y="65"/>
                  <a:pt x="405" y="65"/>
                  <a:pt x="405" y="65"/>
                </a:cubicBezTo>
                <a:cubicBezTo>
                  <a:pt x="270" y="153"/>
                  <a:pt x="135" y="250"/>
                  <a:pt x="0" y="339"/>
                </a:cubicBezTo>
                <a:cubicBezTo>
                  <a:pt x="0" y="342"/>
                  <a:pt x="0" y="345"/>
                  <a:pt x="0" y="348"/>
                </a:cubicBezTo>
                <a:cubicBezTo>
                  <a:pt x="169" y="238"/>
                  <a:pt x="337" y="116"/>
                  <a:pt x="506" y="12"/>
                </a:cubicBezTo>
                <a:cubicBezTo>
                  <a:pt x="506" y="8"/>
                  <a:pt x="506" y="4"/>
                  <a:pt x="506" y="0"/>
                </a:cubicBezTo>
              </a:path>
            </a:pathLst>
          </a:custGeom>
          <a:solidFill>
            <a:srgbClr val="BB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75" name="Freeform 131"/>
          <p:cNvSpPr>
            <a:spLocks/>
          </p:cNvSpPr>
          <p:nvPr/>
        </p:nvSpPr>
        <p:spPr bwMode="auto">
          <a:xfrm>
            <a:off x="3389312" y="3971925"/>
            <a:ext cx="92075" cy="82550"/>
          </a:xfrm>
          <a:custGeom>
            <a:avLst/>
            <a:gdLst>
              <a:gd name="T0" fmla="*/ 45 w 45"/>
              <a:gd name="T1" fmla="*/ 0 h 40"/>
              <a:gd name="T2" fmla="*/ 0 w 45"/>
              <a:gd name="T3" fmla="*/ 28 h 40"/>
              <a:gd name="T4" fmla="*/ 0 w 45"/>
              <a:gd name="T5" fmla="*/ 40 h 40"/>
              <a:gd name="T6" fmla="*/ 45 w 45"/>
              <a:gd name="T7" fmla="*/ 12 h 40"/>
              <a:gd name="T8" fmla="*/ 45 w 45"/>
              <a:gd name="T9" fmla="*/ 0 h 40"/>
            </a:gdLst>
            <a:ahLst/>
            <a:cxnLst>
              <a:cxn ang="0">
                <a:pos x="T0" y="T1"/>
              </a:cxn>
              <a:cxn ang="0">
                <a:pos x="T2" y="T3"/>
              </a:cxn>
              <a:cxn ang="0">
                <a:pos x="T4" y="T5"/>
              </a:cxn>
              <a:cxn ang="0">
                <a:pos x="T6" y="T7"/>
              </a:cxn>
              <a:cxn ang="0">
                <a:pos x="T8" y="T9"/>
              </a:cxn>
            </a:cxnLst>
            <a:rect l="0" t="0" r="r" b="b"/>
            <a:pathLst>
              <a:path w="45" h="40">
                <a:moveTo>
                  <a:pt x="45" y="0"/>
                </a:moveTo>
                <a:cubicBezTo>
                  <a:pt x="30" y="9"/>
                  <a:pt x="15" y="18"/>
                  <a:pt x="0" y="28"/>
                </a:cubicBezTo>
                <a:cubicBezTo>
                  <a:pt x="0" y="32"/>
                  <a:pt x="0" y="36"/>
                  <a:pt x="0" y="40"/>
                </a:cubicBezTo>
                <a:cubicBezTo>
                  <a:pt x="15" y="30"/>
                  <a:pt x="30" y="21"/>
                  <a:pt x="45" y="12"/>
                </a:cubicBezTo>
                <a:cubicBezTo>
                  <a:pt x="45" y="8"/>
                  <a:pt x="45" y="4"/>
                  <a:pt x="45" y="0"/>
                </a:cubicBezTo>
              </a:path>
            </a:pathLst>
          </a:custGeom>
          <a:solidFill>
            <a:srgbClr val="B9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76" name="Freeform 132"/>
          <p:cNvSpPr>
            <a:spLocks/>
          </p:cNvSpPr>
          <p:nvPr/>
        </p:nvSpPr>
        <p:spPr bwMode="auto">
          <a:xfrm>
            <a:off x="2352675" y="4054475"/>
            <a:ext cx="1036638" cy="696913"/>
          </a:xfrm>
          <a:custGeom>
            <a:avLst/>
            <a:gdLst>
              <a:gd name="T0" fmla="*/ 506 w 506"/>
              <a:gd name="T1" fmla="*/ 0 h 340"/>
              <a:gd name="T2" fmla="*/ 0 w 506"/>
              <a:gd name="T3" fmla="*/ 336 h 340"/>
              <a:gd name="T4" fmla="*/ 0 w 506"/>
              <a:gd name="T5" fmla="*/ 340 h 340"/>
              <a:gd name="T6" fmla="*/ 506 w 506"/>
              <a:gd name="T7" fmla="*/ 4 h 340"/>
              <a:gd name="T8" fmla="*/ 506 w 506"/>
              <a:gd name="T9" fmla="*/ 0 h 340"/>
            </a:gdLst>
            <a:ahLst/>
            <a:cxnLst>
              <a:cxn ang="0">
                <a:pos x="T0" y="T1"/>
              </a:cxn>
              <a:cxn ang="0">
                <a:pos x="T2" y="T3"/>
              </a:cxn>
              <a:cxn ang="0">
                <a:pos x="T4" y="T5"/>
              </a:cxn>
              <a:cxn ang="0">
                <a:pos x="T6" y="T7"/>
              </a:cxn>
              <a:cxn ang="0">
                <a:pos x="T8" y="T9"/>
              </a:cxn>
            </a:cxnLst>
            <a:rect l="0" t="0" r="r" b="b"/>
            <a:pathLst>
              <a:path w="506" h="340">
                <a:moveTo>
                  <a:pt x="506" y="0"/>
                </a:moveTo>
                <a:cubicBezTo>
                  <a:pt x="337" y="104"/>
                  <a:pt x="169" y="226"/>
                  <a:pt x="0" y="336"/>
                </a:cubicBezTo>
                <a:cubicBezTo>
                  <a:pt x="0" y="338"/>
                  <a:pt x="0" y="339"/>
                  <a:pt x="0" y="340"/>
                </a:cubicBezTo>
                <a:cubicBezTo>
                  <a:pt x="169" y="230"/>
                  <a:pt x="337" y="108"/>
                  <a:pt x="506" y="4"/>
                </a:cubicBezTo>
                <a:cubicBezTo>
                  <a:pt x="506" y="3"/>
                  <a:pt x="506" y="1"/>
                  <a:pt x="506" y="0"/>
                </a:cubicBezTo>
              </a:path>
            </a:pathLst>
          </a:custGeom>
          <a:solidFill>
            <a:srgbClr val="B9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77" name="Freeform 133"/>
          <p:cNvSpPr>
            <a:spLocks/>
          </p:cNvSpPr>
          <p:nvPr/>
        </p:nvSpPr>
        <p:spPr bwMode="auto">
          <a:xfrm>
            <a:off x="3389312" y="3997325"/>
            <a:ext cx="92075" cy="65088"/>
          </a:xfrm>
          <a:custGeom>
            <a:avLst/>
            <a:gdLst>
              <a:gd name="T0" fmla="*/ 45 w 45"/>
              <a:gd name="T1" fmla="*/ 0 h 32"/>
              <a:gd name="T2" fmla="*/ 0 w 45"/>
              <a:gd name="T3" fmla="*/ 28 h 32"/>
              <a:gd name="T4" fmla="*/ 0 w 45"/>
              <a:gd name="T5" fmla="*/ 32 h 32"/>
              <a:gd name="T6" fmla="*/ 45 w 45"/>
              <a:gd name="T7" fmla="*/ 5 h 32"/>
              <a:gd name="T8" fmla="*/ 45 w 45"/>
              <a:gd name="T9" fmla="*/ 0 h 32"/>
            </a:gdLst>
            <a:ahLst/>
            <a:cxnLst>
              <a:cxn ang="0">
                <a:pos x="T0" y="T1"/>
              </a:cxn>
              <a:cxn ang="0">
                <a:pos x="T2" y="T3"/>
              </a:cxn>
              <a:cxn ang="0">
                <a:pos x="T4" y="T5"/>
              </a:cxn>
              <a:cxn ang="0">
                <a:pos x="T6" y="T7"/>
              </a:cxn>
              <a:cxn ang="0">
                <a:pos x="T8" y="T9"/>
              </a:cxn>
            </a:cxnLst>
            <a:rect l="0" t="0" r="r" b="b"/>
            <a:pathLst>
              <a:path w="45" h="32">
                <a:moveTo>
                  <a:pt x="45" y="0"/>
                </a:moveTo>
                <a:cubicBezTo>
                  <a:pt x="30" y="9"/>
                  <a:pt x="15" y="18"/>
                  <a:pt x="0" y="28"/>
                </a:cubicBezTo>
                <a:cubicBezTo>
                  <a:pt x="0" y="29"/>
                  <a:pt x="0" y="31"/>
                  <a:pt x="0" y="32"/>
                </a:cubicBezTo>
                <a:cubicBezTo>
                  <a:pt x="15" y="23"/>
                  <a:pt x="30" y="14"/>
                  <a:pt x="45" y="5"/>
                </a:cubicBezTo>
                <a:cubicBezTo>
                  <a:pt x="45" y="3"/>
                  <a:pt x="45" y="2"/>
                  <a:pt x="45" y="0"/>
                </a:cubicBezTo>
              </a:path>
            </a:pathLst>
          </a:custGeom>
          <a:solidFill>
            <a:srgbClr val="B7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78" name="Freeform 134"/>
          <p:cNvSpPr>
            <a:spLocks/>
          </p:cNvSpPr>
          <p:nvPr/>
        </p:nvSpPr>
        <p:spPr bwMode="auto">
          <a:xfrm>
            <a:off x="927100" y="5021263"/>
            <a:ext cx="242888" cy="104775"/>
          </a:xfrm>
          <a:custGeom>
            <a:avLst/>
            <a:gdLst>
              <a:gd name="T0" fmla="*/ 119 w 119"/>
              <a:gd name="T1" fmla="*/ 0 h 51"/>
              <a:gd name="T2" fmla="*/ 0 w 119"/>
              <a:gd name="T3" fmla="*/ 40 h 51"/>
              <a:gd name="T4" fmla="*/ 0 w 119"/>
              <a:gd name="T5" fmla="*/ 51 h 51"/>
              <a:gd name="T6" fmla="*/ 119 w 119"/>
              <a:gd name="T7" fmla="*/ 13 h 51"/>
              <a:gd name="T8" fmla="*/ 119 w 119"/>
              <a:gd name="T9" fmla="*/ 0 h 51"/>
            </a:gdLst>
            <a:ahLst/>
            <a:cxnLst>
              <a:cxn ang="0">
                <a:pos x="T0" y="T1"/>
              </a:cxn>
              <a:cxn ang="0">
                <a:pos x="T2" y="T3"/>
              </a:cxn>
              <a:cxn ang="0">
                <a:pos x="T4" y="T5"/>
              </a:cxn>
              <a:cxn ang="0">
                <a:pos x="T6" y="T7"/>
              </a:cxn>
              <a:cxn ang="0">
                <a:pos x="T8" y="T9"/>
              </a:cxn>
            </a:cxnLst>
            <a:rect l="0" t="0" r="r" b="b"/>
            <a:pathLst>
              <a:path w="119" h="51">
                <a:moveTo>
                  <a:pt x="119" y="0"/>
                </a:moveTo>
                <a:cubicBezTo>
                  <a:pt x="80" y="16"/>
                  <a:pt x="40" y="30"/>
                  <a:pt x="0" y="40"/>
                </a:cubicBezTo>
                <a:cubicBezTo>
                  <a:pt x="0" y="44"/>
                  <a:pt x="0" y="47"/>
                  <a:pt x="0" y="51"/>
                </a:cubicBezTo>
                <a:cubicBezTo>
                  <a:pt x="40" y="41"/>
                  <a:pt x="80" y="28"/>
                  <a:pt x="119" y="13"/>
                </a:cubicBezTo>
                <a:cubicBezTo>
                  <a:pt x="119" y="8"/>
                  <a:pt x="119" y="4"/>
                  <a:pt x="119"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79" name="Freeform 135"/>
          <p:cNvSpPr>
            <a:spLocks/>
          </p:cNvSpPr>
          <p:nvPr/>
        </p:nvSpPr>
        <p:spPr bwMode="auto">
          <a:xfrm>
            <a:off x="3481387" y="3279775"/>
            <a:ext cx="989013" cy="481013"/>
          </a:xfrm>
          <a:custGeom>
            <a:avLst/>
            <a:gdLst>
              <a:gd name="T0" fmla="*/ 482 w 482"/>
              <a:gd name="T1" fmla="*/ 0 h 235"/>
              <a:gd name="T2" fmla="*/ 0 w 482"/>
              <a:gd name="T3" fmla="*/ 231 h 235"/>
              <a:gd name="T4" fmla="*/ 0 w 482"/>
              <a:gd name="T5" fmla="*/ 235 h 235"/>
              <a:gd name="T6" fmla="*/ 482 w 482"/>
              <a:gd name="T7" fmla="*/ 5 h 235"/>
              <a:gd name="T8" fmla="*/ 482 w 482"/>
              <a:gd name="T9" fmla="*/ 0 h 235"/>
            </a:gdLst>
            <a:ahLst/>
            <a:cxnLst>
              <a:cxn ang="0">
                <a:pos x="T0" y="T1"/>
              </a:cxn>
              <a:cxn ang="0">
                <a:pos x="T2" y="T3"/>
              </a:cxn>
              <a:cxn ang="0">
                <a:pos x="T4" y="T5"/>
              </a:cxn>
              <a:cxn ang="0">
                <a:pos x="T6" y="T7"/>
              </a:cxn>
              <a:cxn ang="0">
                <a:pos x="T8" y="T9"/>
              </a:cxn>
            </a:cxnLst>
            <a:rect l="0" t="0" r="r" b="b"/>
            <a:pathLst>
              <a:path w="482" h="235">
                <a:moveTo>
                  <a:pt x="482" y="0"/>
                </a:moveTo>
                <a:cubicBezTo>
                  <a:pt x="322" y="41"/>
                  <a:pt x="161" y="126"/>
                  <a:pt x="0" y="231"/>
                </a:cubicBezTo>
                <a:cubicBezTo>
                  <a:pt x="0" y="232"/>
                  <a:pt x="0" y="234"/>
                  <a:pt x="0" y="235"/>
                </a:cubicBezTo>
                <a:cubicBezTo>
                  <a:pt x="161" y="131"/>
                  <a:pt x="322" y="46"/>
                  <a:pt x="482" y="5"/>
                </a:cubicBezTo>
                <a:cubicBezTo>
                  <a:pt x="482" y="3"/>
                  <a:pt x="482" y="2"/>
                  <a:pt x="482"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80" name="Freeform 136"/>
          <p:cNvSpPr>
            <a:spLocks/>
          </p:cNvSpPr>
          <p:nvPr/>
        </p:nvSpPr>
        <p:spPr bwMode="auto">
          <a:xfrm>
            <a:off x="2371725" y="3767138"/>
            <a:ext cx="1065213" cy="766763"/>
          </a:xfrm>
          <a:custGeom>
            <a:avLst/>
            <a:gdLst>
              <a:gd name="T0" fmla="*/ 520 w 520"/>
              <a:gd name="T1" fmla="*/ 0 h 374"/>
              <a:gd name="T2" fmla="*/ 0 w 520"/>
              <a:gd name="T3" fmla="*/ 374 h 374"/>
              <a:gd name="T4" fmla="*/ 0 w 520"/>
              <a:gd name="T5" fmla="*/ 374 h 374"/>
              <a:gd name="T6" fmla="*/ 520 w 520"/>
              <a:gd name="T7" fmla="*/ 0 h 374"/>
              <a:gd name="T8" fmla="*/ 520 w 520"/>
              <a:gd name="T9" fmla="*/ 0 h 374"/>
            </a:gdLst>
            <a:ahLst/>
            <a:cxnLst>
              <a:cxn ang="0">
                <a:pos x="T0" y="T1"/>
              </a:cxn>
              <a:cxn ang="0">
                <a:pos x="T2" y="T3"/>
              </a:cxn>
              <a:cxn ang="0">
                <a:pos x="T4" y="T5"/>
              </a:cxn>
              <a:cxn ang="0">
                <a:pos x="T6" y="T7"/>
              </a:cxn>
              <a:cxn ang="0">
                <a:pos x="T8" y="T9"/>
              </a:cxn>
            </a:cxnLst>
            <a:rect l="0" t="0" r="r" b="b"/>
            <a:pathLst>
              <a:path w="520" h="374">
                <a:moveTo>
                  <a:pt x="520" y="0"/>
                </a:moveTo>
                <a:cubicBezTo>
                  <a:pt x="347" y="115"/>
                  <a:pt x="174" y="250"/>
                  <a:pt x="0" y="374"/>
                </a:cubicBezTo>
                <a:cubicBezTo>
                  <a:pt x="0" y="374"/>
                  <a:pt x="0" y="374"/>
                  <a:pt x="0" y="374"/>
                </a:cubicBezTo>
                <a:cubicBezTo>
                  <a:pt x="174" y="251"/>
                  <a:pt x="347" y="115"/>
                  <a:pt x="520" y="0"/>
                </a:cubicBezTo>
                <a:cubicBezTo>
                  <a:pt x="520" y="0"/>
                  <a:pt x="520" y="0"/>
                  <a:pt x="520"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81" name="Freeform 137"/>
          <p:cNvSpPr>
            <a:spLocks/>
          </p:cNvSpPr>
          <p:nvPr/>
        </p:nvSpPr>
        <p:spPr bwMode="auto">
          <a:xfrm>
            <a:off x="2371725" y="3752850"/>
            <a:ext cx="1109663" cy="800100"/>
          </a:xfrm>
          <a:custGeom>
            <a:avLst/>
            <a:gdLst>
              <a:gd name="T0" fmla="*/ 542 w 542"/>
              <a:gd name="T1" fmla="*/ 0 h 390"/>
              <a:gd name="T2" fmla="*/ 520 w 542"/>
              <a:gd name="T3" fmla="*/ 14 h 390"/>
              <a:gd name="T4" fmla="*/ 520 w 542"/>
              <a:gd name="T5" fmla="*/ 7 h 390"/>
              <a:gd name="T6" fmla="*/ 0 w 542"/>
              <a:gd name="T7" fmla="*/ 381 h 390"/>
              <a:gd name="T8" fmla="*/ 0 w 542"/>
              <a:gd name="T9" fmla="*/ 390 h 390"/>
              <a:gd name="T10" fmla="*/ 542 w 542"/>
              <a:gd name="T11" fmla="*/ 4 h 390"/>
              <a:gd name="T12" fmla="*/ 542 w 542"/>
              <a:gd name="T13" fmla="*/ 0 h 390"/>
            </a:gdLst>
            <a:ahLst/>
            <a:cxnLst>
              <a:cxn ang="0">
                <a:pos x="T0" y="T1"/>
              </a:cxn>
              <a:cxn ang="0">
                <a:pos x="T2" y="T3"/>
              </a:cxn>
              <a:cxn ang="0">
                <a:pos x="T4" y="T5"/>
              </a:cxn>
              <a:cxn ang="0">
                <a:pos x="T6" y="T7"/>
              </a:cxn>
              <a:cxn ang="0">
                <a:pos x="T8" y="T9"/>
              </a:cxn>
              <a:cxn ang="0">
                <a:pos x="T10" y="T11"/>
              </a:cxn>
              <a:cxn ang="0">
                <a:pos x="T12" y="T13"/>
              </a:cxn>
            </a:cxnLst>
            <a:rect l="0" t="0" r="r" b="b"/>
            <a:pathLst>
              <a:path w="542" h="390">
                <a:moveTo>
                  <a:pt x="542" y="0"/>
                </a:moveTo>
                <a:cubicBezTo>
                  <a:pt x="535" y="4"/>
                  <a:pt x="528" y="9"/>
                  <a:pt x="520" y="14"/>
                </a:cubicBezTo>
                <a:cubicBezTo>
                  <a:pt x="520" y="12"/>
                  <a:pt x="520" y="9"/>
                  <a:pt x="520" y="7"/>
                </a:cubicBezTo>
                <a:cubicBezTo>
                  <a:pt x="347" y="122"/>
                  <a:pt x="174" y="258"/>
                  <a:pt x="0" y="381"/>
                </a:cubicBezTo>
                <a:cubicBezTo>
                  <a:pt x="0" y="384"/>
                  <a:pt x="0" y="387"/>
                  <a:pt x="0" y="390"/>
                </a:cubicBezTo>
                <a:cubicBezTo>
                  <a:pt x="181" y="262"/>
                  <a:pt x="362" y="121"/>
                  <a:pt x="542" y="4"/>
                </a:cubicBezTo>
                <a:cubicBezTo>
                  <a:pt x="542" y="3"/>
                  <a:pt x="542" y="1"/>
                  <a:pt x="542" y="0"/>
                </a:cubicBezTo>
              </a:path>
            </a:pathLst>
          </a:custGeom>
          <a:solidFill>
            <a:srgbClr val="971F22"/>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82" name="Freeform 138"/>
          <p:cNvSpPr>
            <a:spLocks/>
          </p:cNvSpPr>
          <p:nvPr/>
        </p:nvSpPr>
        <p:spPr bwMode="auto">
          <a:xfrm>
            <a:off x="2371725" y="3738563"/>
            <a:ext cx="1065213" cy="787400"/>
          </a:xfrm>
          <a:custGeom>
            <a:avLst/>
            <a:gdLst>
              <a:gd name="T0" fmla="*/ 520 w 520"/>
              <a:gd name="T1" fmla="*/ 0 h 384"/>
              <a:gd name="T2" fmla="*/ 0 w 520"/>
              <a:gd name="T3" fmla="*/ 378 h 384"/>
              <a:gd name="T4" fmla="*/ 0 w 520"/>
              <a:gd name="T5" fmla="*/ 384 h 384"/>
              <a:gd name="T6" fmla="*/ 520 w 520"/>
              <a:gd name="T7" fmla="*/ 9 h 384"/>
              <a:gd name="T8" fmla="*/ 520 w 520"/>
              <a:gd name="T9" fmla="*/ 0 h 384"/>
            </a:gdLst>
            <a:ahLst/>
            <a:cxnLst>
              <a:cxn ang="0">
                <a:pos x="T0" y="T1"/>
              </a:cxn>
              <a:cxn ang="0">
                <a:pos x="T2" y="T3"/>
              </a:cxn>
              <a:cxn ang="0">
                <a:pos x="T4" y="T5"/>
              </a:cxn>
              <a:cxn ang="0">
                <a:pos x="T6" y="T7"/>
              </a:cxn>
              <a:cxn ang="0">
                <a:pos x="T8" y="T9"/>
              </a:cxn>
            </a:cxnLst>
            <a:rect l="0" t="0" r="r" b="b"/>
            <a:pathLst>
              <a:path w="520" h="384">
                <a:moveTo>
                  <a:pt x="520" y="0"/>
                </a:moveTo>
                <a:cubicBezTo>
                  <a:pt x="347" y="116"/>
                  <a:pt x="174" y="253"/>
                  <a:pt x="0" y="378"/>
                </a:cubicBezTo>
                <a:cubicBezTo>
                  <a:pt x="0" y="380"/>
                  <a:pt x="0" y="382"/>
                  <a:pt x="0" y="384"/>
                </a:cubicBezTo>
                <a:cubicBezTo>
                  <a:pt x="174" y="260"/>
                  <a:pt x="347" y="124"/>
                  <a:pt x="520" y="9"/>
                </a:cubicBezTo>
                <a:cubicBezTo>
                  <a:pt x="520" y="6"/>
                  <a:pt x="520" y="3"/>
                  <a:pt x="520"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83" name="Freeform 139"/>
          <p:cNvSpPr>
            <a:spLocks/>
          </p:cNvSpPr>
          <p:nvPr/>
        </p:nvSpPr>
        <p:spPr bwMode="auto">
          <a:xfrm>
            <a:off x="2371725" y="3757613"/>
            <a:ext cx="1065213" cy="776288"/>
          </a:xfrm>
          <a:custGeom>
            <a:avLst/>
            <a:gdLst>
              <a:gd name="T0" fmla="*/ 520 w 520"/>
              <a:gd name="T1" fmla="*/ 0 h 379"/>
              <a:gd name="T2" fmla="*/ 0 w 520"/>
              <a:gd name="T3" fmla="*/ 375 h 379"/>
              <a:gd name="T4" fmla="*/ 0 w 520"/>
              <a:gd name="T5" fmla="*/ 379 h 379"/>
              <a:gd name="T6" fmla="*/ 520 w 520"/>
              <a:gd name="T7" fmla="*/ 5 h 379"/>
              <a:gd name="T8" fmla="*/ 520 w 520"/>
              <a:gd name="T9" fmla="*/ 0 h 379"/>
            </a:gdLst>
            <a:ahLst/>
            <a:cxnLst>
              <a:cxn ang="0">
                <a:pos x="T0" y="T1"/>
              </a:cxn>
              <a:cxn ang="0">
                <a:pos x="T2" y="T3"/>
              </a:cxn>
              <a:cxn ang="0">
                <a:pos x="T4" y="T5"/>
              </a:cxn>
              <a:cxn ang="0">
                <a:pos x="T6" y="T7"/>
              </a:cxn>
              <a:cxn ang="0">
                <a:pos x="T8" y="T9"/>
              </a:cxn>
            </a:cxnLst>
            <a:rect l="0" t="0" r="r" b="b"/>
            <a:pathLst>
              <a:path w="520" h="379">
                <a:moveTo>
                  <a:pt x="520" y="0"/>
                </a:moveTo>
                <a:cubicBezTo>
                  <a:pt x="347" y="115"/>
                  <a:pt x="174" y="251"/>
                  <a:pt x="0" y="375"/>
                </a:cubicBezTo>
                <a:cubicBezTo>
                  <a:pt x="0" y="377"/>
                  <a:pt x="0" y="378"/>
                  <a:pt x="0" y="379"/>
                </a:cubicBezTo>
                <a:cubicBezTo>
                  <a:pt x="174" y="255"/>
                  <a:pt x="347" y="120"/>
                  <a:pt x="520" y="5"/>
                </a:cubicBezTo>
                <a:cubicBezTo>
                  <a:pt x="520" y="3"/>
                  <a:pt x="520" y="1"/>
                  <a:pt x="520" y="0"/>
                </a:cubicBezTo>
              </a:path>
            </a:pathLst>
          </a:custGeom>
          <a:solidFill>
            <a:srgbClr val="6C1A1C"/>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84" name="Freeform 140"/>
          <p:cNvSpPr>
            <a:spLocks/>
          </p:cNvSpPr>
          <p:nvPr/>
        </p:nvSpPr>
        <p:spPr bwMode="auto">
          <a:xfrm>
            <a:off x="2371725" y="3681413"/>
            <a:ext cx="1065213" cy="808038"/>
          </a:xfrm>
          <a:custGeom>
            <a:avLst/>
            <a:gdLst>
              <a:gd name="T0" fmla="*/ 520 w 520"/>
              <a:gd name="T1" fmla="*/ 0 h 394"/>
              <a:gd name="T2" fmla="*/ 6 w 520"/>
              <a:gd name="T3" fmla="*/ 380 h 394"/>
              <a:gd name="T4" fmla="*/ 6 w 520"/>
              <a:gd name="T5" fmla="*/ 380 h 394"/>
              <a:gd name="T6" fmla="*/ 0 w 520"/>
              <a:gd name="T7" fmla="*/ 384 h 394"/>
              <a:gd name="T8" fmla="*/ 0 w 520"/>
              <a:gd name="T9" fmla="*/ 394 h 394"/>
              <a:gd name="T10" fmla="*/ 520 w 520"/>
              <a:gd name="T11" fmla="*/ 13 h 394"/>
              <a:gd name="T12" fmla="*/ 520 w 520"/>
              <a:gd name="T13" fmla="*/ 0 h 394"/>
            </a:gdLst>
            <a:ahLst/>
            <a:cxnLst>
              <a:cxn ang="0">
                <a:pos x="T0" y="T1"/>
              </a:cxn>
              <a:cxn ang="0">
                <a:pos x="T2" y="T3"/>
              </a:cxn>
              <a:cxn ang="0">
                <a:pos x="T4" y="T5"/>
              </a:cxn>
              <a:cxn ang="0">
                <a:pos x="T6" y="T7"/>
              </a:cxn>
              <a:cxn ang="0">
                <a:pos x="T8" y="T9"/>
              </a:cxn>
              <a:cxn ang="0">
                <a:pos x="T10" y="T11"/>
              </a:cxn>
              <a:cxn ang="0">
                <a:pos x="T12" y="T13"/>
              </a:cxn>
            </a:cxnLst>
            <a:rect l="0" t="0" r="r" b="b"/>
            <a:pathLst>
              <a:path w="520" h="394">
                <a:moveTo>
                  <a:pt x="520" y="0"/>
                </a:moveTo>
                <a:cubicBezTo>
                  <a:pt x="349" y="117"/>
                  <a:pt x="177" y="255"/>
                  <a:pt x="6" y="380"/>
                </a:cubicBezTo>
                <a:cubicBezTo>
                  <a:pt x="6" y="380"/>
                  <a:pt x="6" y="380"/>
                  <a:pt x="6" y="380"/>
                </a:cubicBezTo>
                <a:cubicBezTo>
                  <a:pt x="4" y="381"/>
                  <a:pt x="2" y="383"/>
                  <a:pt x="0" y="384"/>
                </a:cubicBezTo>
                <a:cubicBezTo>
                  <a:pt x="0" y="387"/>
                  <a:pt x="0" y="391"/>
                  <a:pt x="0" y="394"/>
                </a:cubicBezTo>
                <a:cubicBezTo>
                  <a:pt x="174" y="268"/>
                  <a:pt x="347" y="130"/>
                  <a:pt x="520" y="13"/>
                </a:cubicBezTo>
                <a:cubicBezTo>
                  <a:pt x="520" y="9"/>
                  <a:pt x="520" y="5"/>
                  <a:pt x="520"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85" name="Freeform 141"/>
          <p:cNvSpPr>
            <a:spLocks/>
          </p:cNvSpPr>
          <p:nvPr/>
        </p:nvSpPr>
        <p:spPr bwMode="auto">
          <a:xfrm>
            <a:off x="2371725" y="3708400"/>
            <a:ext cx="1065213" cy="804863"/>
          </a:xfrm>
          <a:custGeom>
            <a:avLst/>
            <a:gdLst>
              <a:gd name="T0" fmla="*/ 520 w 520"/>
              <a:gd name="T1" fmla="*/ 0 h 393"/>
              <a:gd name="T2" fmla="*/ 0 w 520"/>
              <a:gd name="T3" fmla="*/ 381 h 393"/>
              <a:gd name="T4" fmla="*/ 0 w 520"/>
              <a:gd name="T5" fmla="*/ 393 h 393"/>
              <a:gd name="T6" fmla="*/ 520 w 520"/>
              <a:gd name="T7" fmla="*/ 15 h 393"/>
              <a:gd name="T8" fmla="*/ 520 w 520"/>
              <a:gd name="T9" fmla="*/ 0 h 393"/>
            </a:gdLst>
            <a:ahLst/>
            <a:cxnLst>
              <a:cxn ang="0">
                <a:pos x="T0" y="T1"/>
              </a:cxn>
              <a:cxn ang="0">
                <a:pos x="T2" y="T3"/>
              </a:cxn>
              <a:cxn ang="0">
                <a:pos x="T4" y="T5"/>
              </a:cxn>
              <a:cxn ang="0">
                <a:pos x="T6" y="T7"/>
              </a:cxn>
              <a:cxn ang="0">
                <a:pos x="T8" y="T9"/>
              </a:cxn>
            </a:cxnLst>
            <a:rect l="0" t="0" r="r" b="b"/>
            <a:pathLst>
              <a:path w="520" h="393">
                <a:moveTo>
                  <a:pt x="520" y="0"/>
                </a:moveTo>
                <a:cubicBezTo>
                  <a:pt x="347" y="117"/>
                  <a:pt x="174" y="255"/>
                  <a:pt x="0" y="381"/>
                </a:cubicBezTo>
                <a:cubicBezTo>
                  <a:pt x="0" y="385"/>
                  <a:pt x="0" y="389"/>
                  <a:pt x="0" y="393"/>
                </a:cubicBezTo>
                <a:cubicBezTo>
                  <a:pt x="174" y="268"/>
                  <a:pt x="347" y="131"/>
                  <a:pt x="520" y="15"/>
                </a:cubicBezTo>
                <a:cubicBezTo>
                  <a:pt x="520" y="10"/>
                  <a:pt x="520" y="5"/>
                  <a:pt x="520" y="0"/>
                </a:cubicBezTo>
              </a:path>
            </a:pathLst>
          </a:custGeom>
          <a:solidFill>
            <a:srgbClr val="6C1A1C"/>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86" name="Freeform 142"/>
          <p:cNvSpPr>
            <a:spLocks/>
          </p:cNvSpPr>
          <p:nvPr/>
        </p:nvSpPr>
        <p:spPr bwMode="auto">
          <a:xfrm>
            <a:off x="506412" y="3252788"/>
            <a:ext cx="2897188" cy="1903413"/>
          </a:xfrm>
          <a:custGeom>
            <a:avLst/>
            <a:gdLst>
              <a:gd name="T0" fmla="*/ 1414 w 1414"/>
              <a:gd name="T1" fmla="*/ 0 h 929"/>
              <a:gd name="T2" fmla="*/ 1146 w 1414"/>
              <a:gd name="T3" fmla="*/ 222 h 929"/>
              <a:gd name="T4" fmla="*/ 1146 w 1414"/>
              <a:gd name="T5" fmla="*/ 201 h 929"/>
              <a:gd name="T6" fmla="*/ 1107 w 1414"/>
              <a:gd name="T7" fmla="*/ 235 h 929"/>
              <a:gd name="T8" fmla="*/ 1107 w 1414"/>
              <a:gd name="T9" fmla="*/ 224 h 929"/>
              <a:gd name="T10" fmla="*/ 0 w 1414"/>
              <a:gd name="T11" fmla="*/ 883 h 929"/>
              <a:gd name="T12" fmla="*/ 0 w 1414"/>
              <a:gd name="T13" fmla="*/ 929 h 929"/>
              <a:gd name="T14" fmla="*/ 14 w 1414"/>
              <a:gd name="T15" fmla="*/ 929 h 929"/>
              <a:gd name="T16" fmla="*/ 205 w 1414"/>
              <a:gd name="T17" fmla="*/ 903 h 929"/>
              <a:gd name="T18" fmla="*/ 205 w 1414"/>
              <a:gd name="T19" fmla="*/ 890 h 929"/>
              <a:gd name="T20" fmla="*/ 1002 w 1414"/>
              <a:gd name="T21" fmla="*/ 394 h 929"/>
              <a:gd name="T22" fmla="*/ 1002 w 1414"/>
              <a:gd name="T23" fmla="*/ 384 h 929"/>
              <a:gd name="T24" fmla="*/ 1266 w 1414"/>
              <a:gd name="T25" fmla="*/ 166 h 929"/>
              <a:gd name="T26" fmla="*/ 1266 w 1414"/>
              <a:gd name="T27" fmla="*/ 144 h 929"/>
              <a:gd name="T28" fmla="*/ 1414 w 1414"/>
              <a:gd name="T29" fmla="*/ 24 h 929"/>
              <a:gd name="T30" fmla="*/ 1414 w 1414"/>
              <a:gd name="T3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4" h="929">
                <a:moveTo>
                  <a:pt x="1414" y="0"/>
                </a:moveTo>
                <a:cubicBezTo>
                  <a:pt x="1325" y="70"/>
                  <a:pt x="1235" y="146"/>
                  <a:pt x="1146" y="222"/>
                </a:cubicBezTo>
                <a:cubicBezTo>
                  <a:pt x="1146" y="215"/>
                  <a:pt x="1146" y="208"/>
                  <a:pt x="1146" y="201"/>
                </a:cubicBezTo>
                <a:cubicBezTo>
                  <a:pt x="1133" y="212"/>
                  <a:pt x="1120" y="224"/>
                  <a:pt x="1107" y="235"/>
                </a:cubicBezTo>
                <a:cubicBezTo>
                  <a:pt x="1107" y="231"/>
                  <a:pt x="1107" y="227"/>
                  <a:pt x="1107" y="224"/>
                </a:cubicBezTo>
                <a:cubicBezTo>
                  <a:pt x="738" y="546"/>
                  <a:pt x="369" y="870"/>
                  <a:pt x="0" y="883"/>
                </a:cubicBezTo>
                <a:cubicBezTo>
                  <a:pt x="0" y="898"/>
                  <a:pt x="0" y="913"/>
                  <a:pt x="0" y="929"/>
                </a:cubicBezTo>
                <a:cubicBezTo>
                  <a:pt x="5" y="929"/>
                  <a:pt x="10" y="929"/>
                  <a:pt x="14" y="929"/>
                </a:cubicBezTo>
                <a:cubicBezTo>
                  <a:pt x="78" y="929"/>
                  <a:pt x="142" y="920"/>
                  <a:pt x="205" y="903"/>
                </a:cubicBezTo>
                <a:cubicBezTo>
                  <a:pt x="205" y="899"/>
                  <a:pt x="205" y="894"/>
                  <a:pt x="205" y="890"/>
                </a:cubicBezTo>
                <a:cubicBezTo>
                  <a:pt x="471" y="817"/>
                  <a:pt x="737" y="612"/>
                  <a:pt x="1002" y="394"/>
                </a:cubicBezTo>
                <a:cubicBezTo>
                  <a:pt x="1002" y="390"/>
                  <a:pt x="1002" y="387"/>
                  <a:pt x="1002" y="384"/>
                </a:cubicBezTo>
                <a:cubicBezTo>
                  <a:pt x="1090" y="311"/>
                  <a:pt x="1178" y="237"/>
                  <a:pt x="1266" y="166"/>
                </a:cubicBezTo>
                <a:cubicBezTo>
                  <a:pt x="1266" y="158"/>
                  <a:pt x="1266" y="151"/>
                  <a:pt x="1266" y="144"/>
                </a:cubicBezTo>
                <a:cubicBezTo>
                  <a:pt x="1315" y="103"/>
                  <a:pt x="1365" y="62"/>
                  <a:pt x="1414" y="24"/>
                </a:cubicBezTo>
                <a:cubicBezTo>
                  <a:pt x="1414" y="16"/>
                  <a:pt x="1414" y="8"/>
                  <a:pt x="1414"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87" name="Freeform 143"/>
          <p:cNvSpPr>
            <a:spLocks/>
          </p:cNvSpPr>
          <p:nvPr/>
        </p:nvSpPr>
        <p:spPr bwMode="auto">
          <a:xfrm>
            <a:off x="927100" y="4060825"/>
            <a:ext cx="1633538" cy="1042988"/>
          </a:xfrm>
          <a:custGeom>
            <a:avLst/>
            <a:gdLst>
              <a:gd name="T0" fmla="*/ 797 w 797"/>
              <a:gd name="T1" fmla="*/ 0 h 509"/>
              <a:gd name="T2" fmla="*/ 0 w 797"/>
              <a:gd name="T3" fmla="*/ 496 h 509"/>
              <a:gd name="T4" fmla="*/ 0 w 797"/>
              <a:gd name="T5" fmla="*/ 509 h 509"/>
              <a:gd name="T6" fmla="*/ 119 w 797"/>
              <a:gd name="T7" fmla="*/ 469 h 509"/>
              <a:gd name="T8" fmla="*/ 119 w 797"/>
              <a:gd name="T9" fmla="*/ 459 h 509"/>
              <a:gd name="T10" fmla="*/ 797 w 797"/>
              <a:gd name="T11" fmla="*/ 7 h 509"/>
              <a:gd name="T12" fmla="*/ 797 w 797"/>
              <a:gd name="T13" fmla="*/ 0 h 509"/>
            </a:gdLst>
            <a:ahLst/>
            <a:cxnLst>
              <a:cxn ang="0">
                <a:pos x="T0" y="T1"/>
              </a:cxn>
              <a:cxn ang="0">
                <a:pos x="T2" y="T3"/>
              </a:cxn>
              <a:cxn ang="0">
                <a:pos x="T4" y="T5"/>
              </a:cxn>
              <a:cxn ang="0">
                <a:pos x="T6" y="T7"/>
              </a:cxn>
              <a:cxn ang="0">
                <a:pos x="T8" y="T9"/>
              </a:cxn>
              <a:cxn ang="0">
                <a:pos x="T10" y="T11"/>
              </a:cxn>
              <a:cxn ang="0">
                <a:pos x="T12" y="T13"/>
              </a:cxn>
            </a:cxnLst>
            <a:rect l="0" t="0" r="r" b="b"/>
            <a:pathLst>
              <a:path w="797" h="509">
                <a:moveTo>
                  <a:pt x="797" y="0"/>
                </a:moveTo>
                <a:cubicBezTo>
                  <a:pt x="532" y="218"/>
                  <a:pt x="266" y="423"/>
                  <a:pt x="0" y="496"/>
                </a:cubicBezTo>
                <a:cubicBezTo>
                  <a:pt x="0" y="500"/>
                  <a:pt x="0" y="505"/>
                  <a:pt x="0" y="509"/>
                </a:cubicBezTo>
                <a:cubicBezTo>
                  <a:pt x="40" y="499"/>
                  <a:pt x="80" y="485"/>
                  <a:pt x="119" y="469"/>
                </a:cubicBezTo>
                <a:cubicBezTo>
                  <a:pt x="119" y="466"/>
                  <a:pt x="119" y="463"/>
                  <a:pt x="119" y="459"/>
                </a:cubicBezTo>
                <a:cubicBezTo>
                  <a:pt x="345" y="367"/>
                  <a:pt x="571" y="192"/>
                  <a:pt x="797" y="7"/>
                </a:cubicBezTo>
                <a:cubicBezTo>
                  <a:pt x="797" y="5"/>
                  <a:pt x="797" y="2"/>
                  <a:pt x="797"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88" name="Freeform 144"/>
          <p:cNvSpPr>
            <a:spLocks/>
          </p:cNvSpPr>
          <p:nvPr/>
        </p:nvSpPr>
        <p:spPr bwMode="auto">
          <a:xfrm>
            <a:off x="1169987" y="4287838"/>
            <a:ext cx="1214438" cy="784225"/>
          </a:xfrm>
          <a:custGeom>
            <a:avLst/>
            <a:gdLst>
              <a:gd name="T0" fmla="*/ 592 w 592"/>
              <a:gd name="T1" fmla="*/ 0 h 383"/>
              <a:gd name="T2" fmla="*/ 0 w 592"/>
              <a:gd name="T3" fmla="*/ 371 h 383"/>
              <a:gd name="T4" fmla="*/ 0 w 592"/>
              <a:gd name="T5" fmla="*/ 383 h 383"/>
              <a:gd name="T6" fmla="*/ 592 w 592"/>
              <a:gd name="T7" fmla="*/ 19 h 383"/>
              <a:gd name="T8" fmla="*/ 592 w 592"/>
              <a:gd name="T9" fmla="*/ 0 h 383"/>
            </a:gdLst>
            <a:ahLst/>
            <a:cxnLst>
              <a:cxn ang="0">
                <a:pos x="T0" y="T1"/>
              </a:cxn>
              <a:cxn ang="0">
                <a:pos x="T2" y="T3"/>
              </a:cxn>
              <a:cxn ang="0">
                <a:pos x="T4" y="T5"/>
              </a:cxn>
              <a:cxn ang="0">
                <a:pos x="T6" y="T7"/>
              </a:cxn>
              <a:cxn ang="0">
                <a:pos x="T8" y="T9"/>
              </a:cxn>
            </a:cxnLst>
            <a:rect l="0" t="0" r="r" b="b"/>
            <a:pathLst>
              <a:path w="592" h="383">
                <a:moveTo>
                  <a:pt x="592" y="0"/>
                </a:moveTo>
                <a:cubicBezTo>
                  <a:pt x="395" y="155"/>
                  <a:pt x="198" y="294"/>
                  <a:pt x="0" y="371"/>
                </a:cubicBezTo>
                <a:cubicBezTo>
                  <a:pt x="0" y="375"/>
                  <a:pt x="0" y="379"/>
                  <a:pt x="0" y="383"/>
                </a:cubicBezTo>
                <a:cubicBezTo>
                  <a:pt x="198" y="308"/>
                  <a:pt x="395" y="171"/>
                  <a:pt x="592" y="19"/>
                </a:cubicBezTo>
                <a:cubicBezTo>
                  <a:pt x="592" y="13"/>
                  <a:pt x="592" y="6"/>
                  <a:pt x="592"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89" name="Freeform 145"/>
          <p:cNvSpPr>
            <a:spLocks/>
          </p:cNvSpPr>
          <p:nvPr/>
        </p:nvSpPr>
        <p:spPr bwMode="auto">
          <a:xfrm>
            <a:off x="1169987" y="4327525"/>
            <a:ext cx="1214438" cy="804863"/>
          </a:xfrm>
          <a:custGeom>
            <a:avLst/>
            <a:gdLst>
              <a:gd name="T0" fmla="*/ 592 w 592"/>
              <a:gd name="T1" fmla="*/ 0 h 393"/>
              <a:gd name="T2" fmla="*/ 0 w 592"/>
              <a:gd name="T3" fmla="*/ 364 h 393"/>
              <a:gd name="T4" fmla="*/ 0 w 592"/>
              <a:gd name="T5" fmla="*/ 393 h 393"/>
              <a:gd name="T6" fmla="*/ 592 w 592"/>
              <a:gd name="T7" fmla="*/ 44 h 393"/>
              <a:gd name="T8" fmla="*/ 592 w 592"/>
              <a:gd name="T9" fmla="*/ 0 h 393"/>
            </a:gdLst>
            <a:ahLst/>
            <a:cxnLst>
              <a:cxn ang="0">
                <a:pos x="T0" y="T1"/>
              </a:cxn>
              <a:cxn ang="0">
                <a:pos x="T2" y="T3"/>
              </a:cxn>
              <a:cxn ang="0">
                <a:pos x="T4" y="T5"/>
              </a:cxn>
              <a:cxn ang="0">
                <a:pos x="T6" y="T7"/>
              </a:cxn>
              <a:cxn ang="0">
                <a:pos x="T8" y="T9"/>
              </a:cxn>
            </a:cxnLst>
            <a:rect l="0" t="0" r="r" b="b"/>
            <a:pathLst>
              <a:path w="592" h="393">
                <a:moveTo>
                  <a:pt x="592" y="0"/>
                </a:moveTo>
                <a:cubicBezTo>
                  <a:pt x="395" y="152"/>
                  <a:pt x="198" y="289"/>
                  <a:pt x="0" y="364"/>
                </a:cubicBezTo>
                <a:cubicBezTo>
                  <a:pt x="0" y="374"/>
                  <a:pt x="0" y="383"/>
                  <a:pt x="0" y="393"/>
                </a:cubicBezTo>
                <a:cubicBezTo>
                  <a:pt x="198" y="324"/>
                  <a:pt x="395" y="191"/>
                  <a:pt x="592" y="44"/>
                </a:cubicBezTo>
                <a:cubicBezTo>
                  <a:pt x="592" y="30"/>
                  <a:pt x="592" y="15"/>
                  <a:pt x="592"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90" name="Freeform 146"/>
          <p:cNvSpPr>
            <a:spLocks/>
          </p:cNvSpPr>
          <p:nvPr/>
        </p:nvSpPr>
        <p:spPr bwMode="auto">
          <a:xfrm>
            <a:off x="1169987" y="4106863"/>
            <a:ext cx="1390650" cy="941388"/>
          </a:xfrm>
          <a:custGeom>
            <a:avLst/>
            <a:gdLst>
              <a:gd name="T0" fmla="*/ 678 w 678"/>
              <a:gd name="T1" fmla="*/ 0 h 459"/>
              <a:gd name="T2" fmla="*/ 0 w 678"/>
              <a:gd name="T3" fmla="*/ 446 h 459"/>
              <a:gd name="T4" fmla="*/ 0 w 678"/>
              <a:gd name="T5" fmla="*/ 459 h 459"/>
              <a:gd name="T6" fmla="*/ 592 w 678"/>
              <a:gd name="T7" fmla="*/ 88 h 459"/>
              <a:gd name="T8" fmla="*/ 592 w 678"/>
              <a:gd name="T9" fmla="*/ 75 h 459"/>
              <a:gd name="T10" fmla="*/ 678 w 678"/>
              <a:gd name="T11" fmla="*/ 6 h 459"/>
              <a:gd name="T12" fmla="*/ 678 w 678"/>
              <a:gd name="T13" fmla="*/ 0 h 459"/>
            </a:gdLst>
            <a:ahLst/>
            <a:cxnLst>
              <a:cxn ang="0">
                <a:pos x="T0" y="T1"/>
              </a:cxn>
              <a:cxn ang="0">
                <a:pos x="T2" y="T3"/>
              </a:cxn>
              <a:cxn ang="0">
                <a:pos x="T4" y="T5"/>
              </a:cxn>
              <a:cxn ang="0">
                <a:pos x="T6" y="T7"/>
              </a:cxn>
              <a:cxn ang="0">
                <a:pos x="T8" y="T9"/>
              </a:cxn>
              <a:cxn ang="0">
                <a:pos x="T10" y="T11"/>
              </a:cxn>
              <a:cxn ang="0">
                <a:pos x="T12" y="T13"/>
              </a:cxn>
            </a:cxnLst>
            <a:rect l="0" t="0" r="r" b="b"/>
            <a:pathLst>
              <a:path w="678" h="459">
                <a:moveTo>
                  <a:pt x="678" y="0"/>
                </a:moveTo>
                <a:cubicBezTo>
                  <a:pt x="452" y="183"/>
                  <a:pt x="226" y="356"/>
                  <a:pt x="0" y="446"/>
                </a:cubicBezTo>
                <a:cubicBezTo>
                  <a:pt x="0" y="450"/>
                  <a:pt x="0" y="454"/>
                  <a:pt x="0" y="459"/>
                </a:cubicBezTo>
                <a:cubicBezTo>
                  <a:pt x="198" y="382"/>
                  <a:pt x="395" y="243"/>
                  <a:pt x="592" y="88"/>
                </a:cubicBezTo>
                <a:cubicBezTo>
                  <a:pt x="592" y="84"/>
                  <a:pt x="592" y="80"/>
                  <a:pt x="592" y="75"/>
                </a:cubicBezTo>
                <a:cubicBezTo>
                  <a:pt x="621" y="52"/>
                  <a:pt x="650" y="29"/>
                  <a:pt x="678" y="6"/>
                </a:cubicBezTo>
                <a:cubicBezTo>
                  <a:pt x="678" y="4"/>
                  <a:pt x="678" y="2"/>
                  <a:pt x="678"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91" name="Freeform 147"/>
          <p:cNvSpPr>
            <a:spLocks/>
          </p:cNvSpPr>
          <p:nvPr/>
        </p:nvSpPr>
        <p:spPr bwMode="auto">
          <a:xfrm>
            <a:off x="1169987" y="4075113"/>
            <a:ext cx="1390650" cy="946150"/>
          </a:xfrm>
          <a:custGeom>
            <a:avLst/>
            <a:gdLst>
              <a:gd name="T0" fmla="*/ 678 w 678"/>
              <a:gd name="T1" fmla="*/ 0 h 462"/>
              <a:gd name="T2" fmla="*/ 0 w 678"/>
              <a:gd name="T3" fmla="*/ 452 h 462"/>
              <a:gd name="T4" fmla="*/ 0 w 678"/>
              <a:gd name="T5" fmla="*/ 462 h 462"/>
              <a:gd name="T6" fmla="*/ 678 w 678"/>
              <a:gd name="T7" fmla="*/ 16 h 462"/>
              <a:gd name="T8" fmla="*/ 678 w 678"/>
              <a:gd name="T9" fmla="*/ 0 h 462"/>
            </a:gdLst>
            <a:ahLst/>
            <a:cxnLst>
              <a:cxn ang="0">
                <a:pos x="T0" y="T1"/>
              </a:cxn>
              <a:cxn ang="0">
                <a:pos x="T2" y="T3"/>
              </a:cxn>
              <a:cxn ang="0">
                <a:pos x="T4" y="T5"/>
              </a:cxn>
              <a:cxn ang="0">
                <a:pos x="T6" y="T7"/>
              </a:cxn>
              <a:cxn ang="0">
                <a:pos x="T8" y="T9"/>
              </a:cxn>
            </a:cxnLst>
            <a:rect l="0" t="0" r="r" b="b"/>
            <a:pathLst>
              <a:path w="678" h="462">
                <a:moveTo>
                  <a:pt x="678" y="0"/>
                </a:moveTo>
                <a:cubicBezTo>
                  <a:pt x="452" y="185"/>
                  <a:pt x="226" y="360"/>
                  <a:pt x="0" y="452"/>
                </a:cubicBezTo>
                <a:cubicBezTo>
                  <a:pt x="0" y="456"/>
                  <a:pt x="0" y="459"/>
                  <a:pt x="0" y="462"/>
                </a:cubicBezTo>
                <a:cubicBezTo>
                  <a:pt x="226" y="372"/>
                  <a:pt x="452" y="199"/>
                  <a:pt x="678" y="16"/>
                </a:cubicBezTo>
                <a:cubicBezTo>
                  <a:pt x="678" y="11"/>
                  <a:pt x="678" y="5"/>
                  <a:pt x="678" y="0"/>
                </a:cubicBezTo>
              </a:path>
            </a:pathLst>
          </a:custGeom>
          <a:solidFill>
            <a:srgbClr val="E81D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92" name="Freeform 148"/>
          <p:cNvSpPr>
            <a:spLocks/>
          </p:cNvSpPr>
          <p:nvPr/>
        </p:nvSpPr>
        <p:spPr bwMode="auto">
          <a:xfrm>
            <a:off x="2774950" y="3608388"/>
            <a:ext cx="79375" cy="103188"/>
          </a:xfrm>
          <a:custGeom>
            <a:avLst/>
            <a:gdLst>
              <a:gd name="T0" fmla="*/ 39 w 39"/>
              <a:gd name="T1" fmla="*/ 0 h 51"/>
              <a:gd name="T2" fmla="*/ 0 w 39"/>
              <a:gd name="T3" fmla="*/ 34 h 51"/>
              <a:gd name="T4" fmla="*/ 0 w 39"/>
              <a:gd name="T5" fmla="*/ 51 h 51"/>
              <a:gd name="T6" fmla="*/ 39 w 39"/>
              <a:gd name="T7" fmla="*/ 17 h 51"/>
              <a:gd name="T8" fmla="*/ 39 w 39"/>
              <a:gd name="T9" fmla="*/ 0 h 51"/>
            </a:gdLst>
            <a:ahLst/>
            <a:cxnLst>
              <a:cxn ang="0">
                <a:pos x="T0" y="T1"/>
              </a:cxn>
              <a:cxn ang="0">
                <a:pos x="T2" y="T3"/>
              </a:cxn>
              <a:cxn ang="0">
                <a:pos x="T4" y="T5"/>
              </a:cxn>
              <a:cxn ang="0">
                <a:pos x="T6" y="T7"/>
              </a:cxn>
              <a:cxn ang="0">
                <a:pos x="T8" y="T9"/>
              </a:cxn>
            </a:cxnLst>
            <a:rect l="0" t="0" r="r" b="b"/>
            <a:pathLst>
              <a:path w="39" h="51">
                <a:moveTo>
                  <a:pt x="39" y="0"/>
                </a:moveTo>
                <a:cubicBezTo>
                  <a:pt x="26" y="11"/>
                  <a:pt x="13" y="22"/>
                  <a:pt x="0" y="34"/>
                </a:cubicBezTo>
                <a:cubicBezTo>
                  <a:pt x="0" y="39"/>
                  <a:pt x="0" y="45"/>
                  <a:pt x="0" y="51"/>
                </a:cubicBezTo>
                <a:cubicBezTo>
                  <a:pt x="13" y="39"/>
                  <a:pt x="26" y="28"/>
                  <a:pt x="39" y="17"/>
                </a:cubicBezTo>
                <a:cubicBezTo>
                  <a:pt x="39" y="11"/>
                  <a:pt x="39" y="5"/>
                  <a:pt x="39"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93" name="Freeform 149"/>
          <p:cNvSpPr>
            <a:spLocks/>
          </p:cNvSpPr>
          <p:nvPr/>
        </p:nvSpPr>
        <p:spPr bwMode="auto">
          <a:xfrm>
            <a:off x="2774950" y="3641725"/>
            <a:ext cx="79375" cy="93663"/>
          </a:xfrm>
          <a:custGeom>
            <a:avLst/>
            <a:gdLst>
              <a:gd name="T0" fmla="*/ 39 w 39"/>
              <a:gd name="T1" fmla="*/ 0 h 45"/>
              <a:gd name="T2" fmla="*/ 0 w 39"/>
              <a:gd name="T3" fmla="*/ 34 h 45"/>
              <a:gd name="T4" fmla="*/ 0 w 39"/>
              <a:gd name="T5" fmla="*/ 45 h 45"/>
              <a:gd name="T6" fmla="*/ 39 w 39"/>
              <a:gd name="T7" fmla="*/ 11 h 45"/>
              <a:gd name="T8" fmla="*/ 39 w 39"/>
              <a:gd name="T9" fmla="*/ 0 h 45"/>
            </a:gdLst>
            <a:ahLst/>
            <a:cxnLst>
              <a:cxn ang="0">
                <a:pos x="T0" y="T1"/>
              </a:cxn>
              <a:cxn ang="0">
                <a:pos x="T2" y="T3"/>
              </a:cxn>
              <a:cxn ang="0">
                <a:pos x="T4" y="T5"/>
              </a:cxn>
              <a:cxn ang="0">
                <a:pos x="T6" y="T7"/>
              </a:cxn>
              <a:cxn ang="0">
                <a:pos x="T8" y="T9"/>
              </a:cxn>
            </a:cxnLst>
            <a:rect l="0" t="0" r="r" b="b"/>
            <a:pathLst>
              <a:path w="39" h="45">
                <a:moveTo>
                  <a:pt x="39" y="0"/>
                </a:moveTo>
                <a:cubicBezTo>
                  <a:pt x="26" y="11"/>
                  <a:pt x="13" y="22"/>
                  <a:pt x="0" y="34"/>
                </a:cubicBezTo>
                <a:cubicBezTo>
                  <a:pt x="0" y="37"/>
                  <a:pt x="0" y="41"/>
                  <a:pt x="0" y="45"/>
                </a:cubicBezTo>
                <a:cubicBezTo>
                  <a:pt x="13" y="34"/>
                  <a:pt x="26" y="22"/>
                  <a:pt x="39" y="11"/>
                </a:cubicBezTo>
                <a:cubicBezTo>
                  <a:pt x="39" y="7"/>
                  <a:pt x="39" y="4"/>
                  <a:pt x="39"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94" name="Freeform 150"/>
          <p:cNvSpPr>
            <a:spLocks/>
          </p:cNvSpPr>
          <p:nvPr/>
        </p:nvSpPr>
        <p:spPr bwMode="auto">
          <a:xfrm>
            <a:off x="2324100" y="3705225"/>
            <a:ext cx="241300" cy="242888"/>
          </a:xfrm>
          <a:custGeom>
            <a:avLst/>
            <a:gdLst>
              <a:gd name="T0" fmla="*/ 118 w 118"/>
              <a:gd name="T1" fmla="*/ 0 h 118"/>
              <a:gd name="T2" fmla="*/ 0 w 118"/>
              <a:gd name="T3" fmla="*/ 107 h 118"/>
              <a:gd name="T4" fmla="*/ 0 w 118"/>
              <a:gd name="T5" fmla="*/ 118 h 118"/>
              <a:gd name="T6" fmla="*/ 118 w 118"/>
              <a:gd name="T7" fmla="*/ 12 h 118"/>
              <a:gd name="T8" fmla="*/ 118 w 118"/>
              <a:gd name="T9" fmla="*/ 0 h 118"/>
            </a:gdLst>
            <a:ahLst/>
            <a:cxnLst>
              <a:cxn ang="0">
                <a:pos x="T0" y="T1"/>
              </a:cxn>
              <a:cxn ang="0">
                <a:pos x="T2" y="T3"/>
              </a:cxn>
              <a:cxn ang="0">
                <a:pos x="T4" y="T5"/>
              </a:cxn>
              <a:cxn ang="0">
                <a:pos x="T6" y="T7"/>
              </a:cxn>
              <a:cxn ang="0">
                <a:pos x="T8" y="T9"/>
              </a:cxn>
            </a:cxnLst>
            <a:rect l="0" t="0" r="r" b="b"/>
            <a:pathLst>
              <a:path w="118" h="118">
                <a:moveTo>
                  <a:pt x="118" y="0"/>
                </a:moveTo>
                <a:cubicBezTo>
                  <a:pt x="79" y="36"/>
                  <a:pt x="40" y="72"/>
                  <a:pt x="0" y="107"/>
                </a:cubicBezTo>
                <a:cubicBezTo>
                  <a:pt x="0" y="111"/>
                  <a:pt x="0" y="115"/>
                  <a:pt x="0" y="118"/>
                </a:cubicBezTo>
                <a:cubicBezTo>
                  <a:pt x="40" y="84"/>
                  <a:pt x="79" y="48"/>
                  <a:pt x="118" y="12"/>
                </a:cubicBezTo>
                <a:cubicBezTo>
                  <a:pt x="118" y="8"/>
                  <a:pt x="118" y="4"/>
                  <a:pt x="118"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95" name="Freeform 151"/>
          <p:cNvSpPr>
            <a:spLocks/>
          </p:cNvSpPr>
          <p:nvPr/>
        </p:nvSpPr>
        <p:spPr bwMode="auto">
          <a:xfrm>
            <a:off x="2854325" y="3203575"/>
            <a:ext cx="549275" cy="504825"/>
          </a:xfrm>
          <a:custGeom>
            <a:avLst/>
            <a:gdLst>
              <a:gd name="T0" fmla="*/ 268 w 268"/>
              <a:gd name="T1" fmla="*/ 0 h 246"/>
              <a:gd name="T2" fmla="*/ 0 w 268"/>
              <a:gd name="T3" fmla="*/ 225 h 246"/>
              <a:gd name="T4" fmla="*/ 0 w 268"/>
              <a:gd name="T5" fmla="*/ 246 h 246"/>
              <a:gd name="T6" fmla="*/ 268 w 268"/>
              <a:gd name="T7" fmla="*/ 24 h 246"/>
              <a:gd name="T8" fmla="*/ 268 w 268"/>
              <a:gd name="T9" fmla="*/ 0 h 246"/>
            </a:gdLst>
            <a:ahLst/>
            <a:cxnLst>
              <a:cxn ang="0">
                <a:pos x="T0" y="T1"/>
              </a:cxn>
              <a:cxn ang="0">
                <a:pos x="T2" y="T3"/>
              </a:cxn>
              <a:cxn ang="0">
                <a:pos x="T4" y="T5"/>
              </a:cxn>
              <a:cxn ang="0">
                <a:pos x="T6" y="T7"/>
              </a:cxn>
              <a:cxn ang="0">
                <a:pos x="T8" y="T9"/>
              </a:cxn>
            </a:cxnLst>
            <a:rect l="0" t="0" r="r" b="b"/>
            <a:pathLst>
              <a:path w="268" h="246">
                <a:moveTo>
                  <a:pt x="268" y="0"/>
                </a:moveTo>
                <a:cubicBezTo>
                  <a:pt x="179" y="71"/>
                  <a:pt x="89" y="148"/>
                  <a:pt x="0" y="225"/>
                </a:cubicBezTo>
                <a:cubicBezTo>
                  <a:pt x="0" y="232"/>
                  <a:pt x="0" y="239"/>
                  <a:pt x="0" y="246"/>
                </a:cubicBezTo>
                <a:cubicBezTo>
                  <a:pt x="89" y="170"/>
                  <a:pt x="179" y="94"/>
                  <a:pt x="268" y="24"/>
                </a:cubicBezTo>
                <a:cubicBezTo>
                  <a:pt x="268" y="16"/>
                  <a:pt x="268" y="8"/>
                  <a:pt x="268"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96" name="Freeform 152"/>
          <p:cNvSpPr>
            <a:spLocks/>
          </p:cNvSpPr>
          <p:nvPr/>
        </p:nvSpPr>
        <p:spPr bwMode="auto">
          <a:xfrm>
            <a:off x="2854325" y="3136900"/>
            <a:ext cx="549275" cy="504825"/>
          </a:xfrm>
          <a:custGeom>
            <a:avLst/>
            <a:gdLst>
              <a:gd name="T0" fmla="*/ 268 w 268"/>
              <a:gd name="T1" fmla="*/ 0 h 247"/>
              <a:gd name="T2" fmla="*/ 0 w 268"/>
              <a:gd name="T3" fmla="*/ 230 h 247"/>
              <a:gd name="T4" fmla="*/ 0 w 268"/>
              <a:gd name="T5" fmla="*/ 247 h 247"/>
              <a:gd name="T6" fmla="*/ 268 w 268"/>
              <a:gd name="T7" fmla="*/ 20 h 247"/>
              <a:gd name="T8" fmla="*/ 268 w 268"/>
              <a:gd name="T9" fmla="*/ 0 h 247"/>
            </a:gdLst>
            <a:ahLst/>
            <a:cxnLst>
              <a:cxn ang="0">
                <a:pos x="T0" y="T1"/>
              </a:cxn>
              <a:cxn ang="0">
                <a:pos x="T2" y="T3"/>
              </a:cxn>
              <a:cxn ang="0">
                <a:pos x="T4" y="T5"/>
              </a:cxn>
              <a:cxn ang="0">
                <a:pos x="T6" y="T7"/>
              </a:cxn>
              <a:cxn ang="0">
                <a:pos x="T8" y="T9"/>
              </a:cxn>
            </a:cxnLst>
            <a:rect l="0" t="0" r="r" b="b"/>
            <a:pathLst>
              <a:path w="268" h="247">
                <a:moveTo>
                  <a:pt x="268" y="0"/>
                </a:moveTo>
                <a:cubicBezTo>
                  <a:pt x="179" y="73"/>
                  <a:pt x="89" y="151"/>
                  <a:pt x="0" y="230"/>
                </a:cubicBezTo>
                <a:cubicBezTo>
                  <a:pt x="0" y="235"/>
                  <a:pt x="0" y="241"/>
                  <a:pt x="0" y="247"/>
                </a:cubicBezTo>
                <a:cubicBezTo>
                  <a:pt x="89" y="169"/>
                  <a:pt x="179" y="92"/>
                  <a:pt x="268" y="20"/>
                </a:cubicBezTo>
                <a:cubicBezTo>
                  <a:pt x="268" y="13"/>
                  <a:pt x="268" y="7"/>
                  <a:pt x="268"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97" name="Freeform 153"/>
          <p:cNvSpPr>
            <a:spLocks/>
          </p:cNvSpPr>
          <p:nvPr/>
        </p:nvSpPr>
        <p:spPr bwMode="auto">
          <a:xfrm>
            <a:off x="2854325" y="3178175"/>
            <a:ext cx="549275" cy="487363"/>
          </a:xfrm>
          <a:custGeom>
            <a:avLst/>
            <a:gdLst>
              <a:gd name="T0" fmla="*/ 268 w 268"/>
              <a:gd name="T1" fmla="*/ 0 h 238"/>
              <a:gd name="T2" fmla="*/ 0 w 268"/>
              <a:gd name="T3" fmla="*/ 227 h 238"/>
              <a:gd name="T4" fmla="*/ 0 w 268"/>
              <a:gd name="T5" fmla="*/ 238 h 238"/>
              <a:gd name="T6" fmla="*/ 268 w 268"/>
              <a:gd name="T7" fmla="*/ 13 h 238"/>
              <a:gd name="T8" fmla="*/ 268 w 268"/>
              <a:gd name="T9" fmla="*/ 0 h 238"/>
            </a:gdLst>
            <a:ahLst/>
            <a:cxnLst>
              <a:cxn ang="0">
                <a:pos x="T0" y="T1"/>
              </a:cxn>
              <a:cxn ang="0">
                <a:pos x="T2" y="T3"/>
              </a:cxn>
              <a:cxn ang="0">
                <a:pos x="T4" y="T5"/>
              </a:cxn>
              <a:cxn ang="0">
                <a:pos x="T6" y="T7"/>
              </a:cxn>
              <a:cxn ang="0">
                <a:pos x="T8" y="T9"/>
              </a:cxn>
            </a:cxnLst>
            <a:rect l="0" t="0" r="r" b="b"/>
            <a:pathLst>
              <a:path w="268" h="238">
                <a:moveTo>
                  <a:pt x="268" y="0"/>
                </a:moveTo>
                <a:cubicBezTo>
                  <a:pt x="179" y="72"/>
                  <a:pt x="89" y="149"/>
                  <a:pt x="0" y="227"/>
                </a:cubicBezTo>
                <a:cubicBezTo>
                  <a:pt x="0" y="231"/>
                  <a:pt x="0" y="234"/>
                  <a:pt x="0" y="238"/>
                </a:cubicBezTo>
                <a:cubicBezTo>
                  <a:pt x="89" y="161"/>
                  <a:pt x="179" y="84"/>
                  <a:pt x="268" y="13"/>
                </a:cubicBezTo>
                <a:cubicBezTo>
                  <a:pt x="268" y="9"/>
                  <a:pt x="268" y="4"/>
                  <a:pt x="268"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98" name="Freeform 154"/>
          <p:cNvSpPr>
            <a:spLocks/>
          </p:cNvSpPr>
          <p:nvPr/>
        </p:nvSpPr>
        <p:spPr bwMode="auto">
          <a:xfrm>
            <a:off x="2071687" y="3948113"/>
            <a:ext cx="252413" cy="225425"/>
          </a:xfrm>
          <a:custGeom>
            <a:avLst/>
            <a:gdLst>
              <a:gd name="T0" fmla="*/ 123 w 123"/>
              <a:gd name="T1" fmla="*/ 0 h 110"/>
              <a:gd name="T2" fmla="*/ 0 w 123"/>
              <a:gd name="T3" fmla="*/ 107 h 110"/>
              <a:gd name="T4" fmla="*/ 0 w 123"/>
              <a:gd name="T5" fmla="*/ 110 h 110"/>
              <a:gd name="T6" fmla="*/ 123 w 123"/>
              <a:gd name="T7" fmla="*/ 4 h 110"/>
              <a:gd name="T8" fmla="*/ 123 w 123"/>
              <a:gd name="T9" fmla="*/ 0 h 110"/>
            </a:gdLst>
            <a:ahLst/>
            <a:cxnLst>
              <a:cxn ang="0">
                <a:pos x="T0" y="T1"/>
              </a:cxn>
              <a:cxn ang="0">
                <a:pos x="T2" y="T3"/>
              </a:cxn>
              <a:cxn ang="0">
                <a:pos x="T4" y="T5"/>
              </a:cxn>
              <a:cxn ang="0">
                <a:pos x="T6" y="T7"/>
              </a:cxn>
              <a:cxn ang="0">
                <a:pos x="T8" y="T9"/>
              </a:cxn>
            </a:cxnLst>
            <a:rect l="0" t="0" r="r" b="b"/>
            <a:pathLst>
              <a:path w="123" h="110">
                <a:moveTo>
                  <a:pt x="123" y="0"/>
                </a:moveTo>
                <a:cubicBezTo>
                  <a:pt x="82" y="37"/>
                  <a:pt x="41" y="72"/>
                  <a:pt x="0" y="107"/>
                </a:cubicBezTo>
                <a:cubicBezTo>
                  <a:pt x="0" y="108"/>
                  <a:pt x="0" y="109"/>
                  <a:pt x="0" y="110"/>
                </a:cubicBezTo>
                <a:cubicBezTo>
                  <a:pt x="41" y="76"/>
                  <a:pt x="82" y="41"/>
                  <a:pt x="123" y="4"/>
                </a:cubicBezTo>
                <a:cubicBezTo>
                  <a:pt x="123" y="3"/>
                  <a:pt x="123" y="2"/>
                  <a:pt x="123"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99" name="Freeform 155"/>
          <p:cNvSpPr>
            <a:spLocks/>
          </p:cNvSpPr>
          <p:nvPr/>
        </p:nvSpPr>
        <p:spPr bwMode="auto">
          <a:xfrm>
            <a:off x="2324100" y="3730625"/>
            <a:ext cx="241300" cy="225425"/>
          </a:xfrm>
          <a:custGeom>
            <a:avLst/>
            <a:gdLst>
              <a:gd name="T0" fmla="*/ 118 w 118"/>
              <a:gd name="T1" fmla="*/ 0 h 110"/>
              <a:gd name="T2" fmla="*/ 0 w 118"/>
              <a:gd name="T3" fmla="*/ 106 h 110"/>
              <a:gd name="T4" fmla="*/ 0 w 118"/>
              <a:gd name="T5" fmla="*/ 110 h 110"/>
              <a:gd name="T6" fmla="*/ 118 w 118"/>
              <a:gd name="T7" fmla="*/ 4 h 110"/>
              <a:gd name="T8" fmla="*/ 118 w 118"/>
              <a:gd name="T9" fmla="*/ 0 h 110"/>
            </a:gdLst>
            <a:ahLst/>
            <a:cxnLst>
              <a:cxn ang="0">
                <a:pos x="T0" y="T1"/>
              </a:cxn>
              <a:cxn ang="0">
                <a:pos x="T2" y="T3"/>
              </a:cxn>
              <a:cxn ang="0">
                <a:pos x="T4" y="T5"/>
              </a:cxn>
              <a:cxn ang="0">
                <a:pos x="T6" y="T7"/>
              </a:cxn>
              <a:cxn ang="0">
                <a:pos x="T8" y="T9"/>
              </a:cxn>
            </a:cxnLst>
            <a:rect l="0" t="0" r="r" b="b"/>
            <a:pathLst>
              <a:path w="118" h="110">
                <a:moveTo>
                  <a:pt x="118" y="0"/>
                </a:moveTo>
                <a:cubicBezTo>
                  <a:pt x="79" y="36"/>
                  <a:pt x="40" y="72"/>
                  <a:pt x="0" y="106"/>
                </a:cubicBezTo>
                <a:cubicBezTo>
                  <a:pt x="0" y="108"/>
                  <a:pt x="0" y="109"/>
                  <a:pt x="0" y="110"/>
                </a:cubicBezTo>
                <a:cubicBezTo>
                  <a:pt x="40" y="76"/>
                  <a:pt x="79" y="40"/>
                  <a:pt x="118" y="4"/>
                </a:cubicBezTo>
                <a:cubicBezTo>
                  <a:pt x="118" y="3"/>
                  <a:pt x="118" y="2"/>
                  <a:pt x="118"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00" name="Freeform 156"/>
          <p:cNvSpPr>
            <a:spLocks/>
          </p:cNvSpPr>
          <p:nvPr/>
        </p:nvSpPr>
        <p:spPr bwMode="auto">
          <a:xfrm>
            <a:off x="1462087" y="3673475"/>
            <a:ext cx="1312863" cy="1041400"/>
          </a:xfrm>
          <a:custGeom>
            <a:avLst/>
            <a:gdLst>
              <a:gd name="T0" fmla="*/ 641 w 641"/>
              <a:gd name="T1" fmla="*/ 0 h 508"/>
              <a:gd name="T2" fmla="*/ 123 w 641"/>
              <a:gd name="T3" fmla="*/ 426 h 508"/>
              <a:gd name="T4" fmla="*/ 123 w 641"/>
              <a:gd name="T5" fmla="*/ 393 h 508"/>
              <a:gd name="T6" fmla="*/ 298 w 641"/>
              <a:gd name="T7" fmla="*/ 257 h 508"/>
              <a:gd name="T8" fmla="*/ 298 w 641"/>
              <a:gd name="T9" fmla="*/ 244 h 508"/>
              <a:gd name="T10" fmla="*/ 0 w 641"/>
              <a:gd name="T11" fmla="*/ 467 h 508"/>
              <a:gd name="T12" fmla="*/ 0 w 641"/>
              <a:gd name="T13" fmla="*/ 508 h 508"/>
              <a:gd name="T14" fmla="*/ 641 w 641"/>
              <a:gd name="T15" fmla="*/ 2 h 508"/>
              <a:gd name="T16" fmla="*/ 641 w 641"/>
              <a:gd name="T17"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8">
                <a:moveTo>
                  <a:pt x="641" y="0"/>
                </a:moveTo>
                <a:cubicBezTo>
                  <a:pt x="469" y="152"/>
                  <a:pt x="296" y="305"/>
                  <a:pt x="123" y="426"/>
                </a:cubicBezTo>
                <a:cubicBezTo>
                  <a:pt x="123" y="415"/>
                  <a:pt x="123" y="404"/>
                  <a:pt x="123" y="393"/>
                </a:cubicBezTo>
                <a:cubicBezTo>
                  <a:pt x="182" y="351"/>
                  <a:pt x="240" y="305"/>
                  <a:pt x="298" y="257"/>
                </a:cubicBezTo>
                <a:cubicBezTo>
                  <a:pt x="298" y="253"/>
                  <a:pt x="298" y="249"/>
                  <a:pt x="298" y="244"/>
                </a:cubicBezTo>
                <a:cubicBezTo>
                  <a:pt x="199" y="327"/>
                  <a:pt x="100" y="404"/>
                  <a:pt x="0" y="467"/>
                </a:cubicBezTo>
                <a:cubicBezTo>
                  <a:pt x="0" y="481"/>
                  <a:pt x="0" y="494"/>
                  <a:pt x="0" y="508"/>
                </a:cubicBezTo>
                <a:cubicBezTo>
                  <a:pt x="214" y="379"/>
                  <a:pt x="428" y="190"/>
                  <a:pt x="641" y="2"/>
                </a:cubicBezTo>
                <a:cubicBezTo>
                  <a:pt x="641" y="1"/>
                  <a:pt x="641" y="1"/>
                  <a:pt x="641"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01" name="Freeform 157"/>
          <p:cNvSpPr>
            <a:spLocks/>
          </p:cNvSpPr>
          <p:nvPr/>
        </p:nvSpPr>
        <p:spPr bwMode="auto">
          <a:xfrm>
            <a:off x="2774950" y="3603625"/>
            <a:ext cx="79375" cy="73025"/>
          </a:xfrm>
          <a:custGeom>
            <a:avLst/>
            <a:gdLst>
              <a:gd name="T0" fmla="*/ 39 w 39"/>
              <a:gd name="T1" fmla="*/ 0 h 36"/>
              <a:gd name="T2" fmla="*/ 0 w 39"/>
              <a:gd name="T3" fmla="*/ 34 h 36"/>
              <a:gd name="T4" fmla="*/ 0 w 39"/>
              <a:gd name="T5" fmla="*/ 36 h 36"/>
              <a:gd name="T6" fmla="*/ 39 w 39"/>
              <a:gd name="T7" fmla="*/ 2 h 36"/>
              <a:gd name="T8" fmla="*/ 39 w 39"/>
              <a:gd name="T9" fmla="*/ 0 h 36"/>
            </a:gdLst>
            <a:ahLst/>
            <a:cxnLst>
              <a:cxn ang="0">
                <a:pos x="T0" y="T1"/>
              </a:cxn>
              <a:cxn ang="0">
                <a:pos x="T2" y="T3"/>
              </a:cxn>
              <a:cxn ang="0">
                <a:pos x="T4" y="T5"/>
              </a:cxn>
              <a:cxn ang="0">
                <a:pos x="T6" y="T7"/>
              </a:cxn>
              <a:cxn ang="0">
                <a:pos x="T8" y="T9"/>
              </a:cxn>
            </a:cxnLst>
            <a:rect l="0" t="0" r="r" b="b"/>
            <a:pathLst>
              <a:path w="39" h="36">
                <a:moveTo>
                  <a:pt x="39" y="0"/>
                </a:moveTo>
                <a:cubicBezTo>
                  <a:pt x="26" y="11"/>
                  <a:pt x="13" y="22"/>
                  <a:pt x="0" y="34"/>
                </a:cubicBezTo>
                <a:cubicBezTo>
                  <a:pt x="0" y="35"/>
                  <a:pt x="0" y="35"/>
                  <a:pt x="0" y="36"/>
                </a:cubicBezTo>
                <a:cubicBezTo>
                  <a:pt x="13" y="24"/>
                  <a:pt x="26" y="13"/>
                  <a:pt x="39" y="2"/>
                </a:cubicBezTo>
                <a:cubicBezTo>
                  <a:pt x="39" y="1"/>
                  <a:pt x="39" y="0"/>
                  <a:pt x="39"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02" name="Freeform 158"/>
          <p:cNvSpPr>
            <a:spLocks/>
          </p:cNvSpPr>
          <p:nvPr/>
        </p:nvSpPr>
        <p:spPr bwMode="auto">
          <a:xfrm>
            <a:off x="1712912" y="3673475"/>
            <a:ext cx="1062038" cy="873125"/>
          </a:xfrm>
          <a:custGeom>
            <a:avLst/>
            <a:gdLst>
              <a:gd name="T0" fmla="*/ 518 w 518"/>
              <a:gd name="T1" fmla="*/ 0 h 426"/>
              <a:gd name="T2" fmla="*/ 454 w 518"/>
              <a:gd name="T3" fmla="*/ 57 h 426"/>
              <a:gd name="T4" fmla="*/ 454 w 518"/>
              <a:gd name="T5" fmla="*/ 38 h 426"/>
              <a:gd name="T6" fmla="*/ 175 w 518"/>
              <a:gd name="T7" fmla="*/ 278 h 426"/>
              <a:gd name="T8" fmla="*/ 175 w 518"/>
              <a:gd name="T9" fmla="*/ 257 h 426"/>
              <a:gd name="T10" fmla="*/ 0 w 518"/>
              <a:gd name="T11" fmla="*/ 393 h 426"/>
              <a:gd name="T12" fmla="*/ 0 w 518"/>
              <a:gd name="T13" fmla="*/ 426 h 426"/>
              <a:gd name="T14" fmla="*/ 518 w 518"/>
              <a:gd name="T15" fmla="*/ 0 h 426"/>
              <a:gd name="T16" fmla="*/ 518 w 518"/>
              <a:gd name="T17"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426">
                <a:moveTo>
                  <a:pt x="518" y="0"/>
                </a:moveTo>
                <a:cubicBezTo>
                  <a:pt x="497" y="19"/>
                  <a:pt x="475" y="38"/>
                  <a:pt x="454" y="57"/>
                </a:cubicBezTo>
                <a:cubicBezTo>
                  <a:pt x="454" y="51"/>
                  <a:pt x="454" y="44"/>
                  <a:pt x="454" y="38"/>
                </a:cubicBezTo>
                <a:cubicBezTo>
                  <a:pt x="361" y="121"/>
                  <a:pt x="268" y="202"/>
                  <a:pt x="175" y="278"/>
                </a:cubicBezTo>
                <a:cubicBezTo>
                  <a:pt x="175" y="271"/>
                  <a:pt x="175" y="264"/>
                  <a:pt x="175" y="257"/>
                </a:cubicBezTo>
                <a:cubicBezTo>
                  <a:pt x="117" y="305"/>
                  <a:pt x="59" y="351"/>
                  <a:pt x="0" y="393"/>
                </a:cubicBezTo>
                <a:cubicBezTo>
                  <a:pt x="0" y="404"/>
                  <a:pt x="0" y="415"/>
                  <a:pt x="0" y="426"/>
                </a:cubicBezTo>
                <a:cubicBezTo>
                  <a:pt x="173" y="305"/>
                  <a:pt x="346" y="152"/>
                  <a:pt x="518" y="0"/>
                </a:cubicBezTo>
                <a:cubicBezTo>
                  <a:pt x="518" y="0"/>
                  <a:pt x="518" y="0"/>
                  <a:pt x="518"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03" name="Freeform 159"/>
          <p:cNvSpPr>
            <a:spLocks/>
          </p:cNvSpPr>
          <p:nvPr/>
        </p:nvSpPr>
        <p:spPr bwMode="auto">
          <a:xfrm>
            <a:off x="2774950" y="3603625"/>
            <a:ext cx="79375" cy="69850"/>
          </a:xfrm>
          <a:custGeom>
            <a:avLst/>
            <a:gdLst>
              <a:gd name="T0" fmla="*/ 39 w 39"/>
              <a:gd name="T1" fmla="*/ 0 h 34"/>
              <a:gd name="T2" fmla="*/ 0 w 39"/>
              <a:gd name="T3" fmla="*/ 34 h 34"/>
              <a:gd name="T4" fmla="*/ 0 w 39"/>
              <a:gd name="T5" fmla="*/ 34 h 34"/>
              <a:gd name="T6" fmla="*/ 39 w 39"/>
              <a:gd name="T7" fmla="*/ 0 h 34"/>
              <a:gd name="T8" fmla="*/ 39 w 39"/>
              <a:gd name="T9" fmla="*/ 0 h 34"/>
            </a:gdLst>
            <a:ahLst/>
            <a:cxnLst>
              <a:cxn ang="0">
                <a:pos x="T0" y="T1"/>
              </a:cxn>
              <a:cxn ang="0">
                <a:pos x="T2" y="T3"/>
              </a:cxn>
              <a:cxn ang="0">
                <a:pos x="T4" y="T5"/>
              </a:cxn>
              <a:cxn ang="0">
                <a:pos x="T6" y="T7"/>
              </a:cxn>
              <a:cxn ang="0">
                <a:pos x="T8" y="T9"/>
              </a:cxn>
            </a:cxnLst>
            <a:rect l="0" t="0" r="r" b="b"/>
            <a:pathLst>
              <a:path w="39" h="34">
                <a:moveTo>
                  <a:pt x="39" y="0"/>
                </a:moveTo>
                <a:cubicBezTo>
                  <a:pt x="26" y="11"/>
                  <a:pt x="13" y="22"/>
                  <a:pt x="0" y="34"/>
                </a:cubicBezTo>
                <a:cubicBezTo>
                  <a:pt x="0" y="34"/>
                  <a:pt x="0" y="34"/>
                  <a:pt x="0" y="34"/>
                </a:cubicBezTo>
                <a:cubicBezTo>
                  <a:pt x="13" y="22"/>
                  <a:pt x="26" y="11"/>
                  <a:pt x="39" y="0"/>
                </a:cubicBezTo>
                <a:cubicBezTo>
                  <a:pt x="39" y="0"/>
                  <a:pt x="39" y="0"/>
                  <a:pt x="39" y="0"/>
                </a:cubicBezTo>
              </a:path>
            </a:pathLst>
          </a:custGeom>
          <a:solidFill>
            <a:srgbClr val="D5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04" name="Freeform 160"/>
          <p:cNvSpPr>
            <a:spLocks/>
          </p:cNvSpPr>
          <p:nvPr/>
        </p:nvSpPr>
        <p:spPr bwMode="auto">
          <a:xfrm>
            <a:off x="2854325" y="3132138"/>
            <a:ext cx="549275" cy="476250"/>
          </a:xfrm>
          <a:custGeom>
            <a:avLst/>
            <a:gdLst>
              <a:gd name="T0" fmla="*/ 268 w 268"/>
              <a:gd name="T1" fmla="*/ 0 h 232"/>
              <a:gd name="T2" fmla="*/ 114 w 268"/>
              <a:gd name="T3" fmla="*/ 130 h 232"/>
              <a:gd name="T4" fmla="*/ 114 w 268"/>
              <a:gd name="T5" fmla="*/ 130 h 232"/>
              <a:gd name="T6" fmla="*/ 114 w 268"/>
              <a:gd name="T7" fmla="*/ 130 h 232"/>
              <a:gd name="T8" fmla="*/ 114 w 268"/>
              <a:gd name="T9" fmla="*/ 130 h 232"/>
              <a:gd name="T10" fmla="*/ 113 w 268"/>
              <a:gd name="T11" fmla="*/ 131 h 232"/>
              <a:gd name="T12" fmla="*/ 113 w 268"/>
              <a:gd name="T13" fmla="*/ 131 h 232"/>
              <a:gd name="T14" fmla="*/ 112 w 268"/>
              <a:gd name="T15" fmla="*/ 131 h 232"/>
              <a:gd name="T16" fmla="*/ 112 w 268"/>
              <a:gd name="T17" fmla="*/ 132 h 232"/>
              <a:gd name="T18" fmla="*/ 112 w 268"/>
              <a:gd name="T19" fmla="*/ 132 h 232"/>
              <a:gd name="T20" fmla="*/ 111 w 268"/>
              <a:gd name="T21" fmla="*/ 132 h 232"/>
              <a:gd name="T22" fmla="*/ 111 w 268"/>
              <a:gd name="T23" fmla="*/ 132 h 232"/>
              <a:gd name="T24" fmla="*/ 111 w 268"/>
              <a:gd name="T25" fmla="*/ 133 h 232"/>
              <a:gd name="T26" fmla="*/ 110 w 268"/>
              <a:gd name="T27" fmla="*/ 133 h 232"/>
              <a:gd name="T28" fmla="*/ 109 w 268"/>
              <a:gd name="T29" fmla="*/ 134 h 232"/>
              <a:gd name="T30" fmla="*/ 109 w 268"/>
              <a:gd name="T31" fmla="*/ 134 h 232"/>
              <a:gd name="T32" fmla="*/ 0 w 268"/>
              <a:gd name="T33" fmla="*/ 230 h 232"/>
              <a:gd name="T34" fmla="*/ 0 w 268"/>
              <a:gd name="T35" fmla="*/ 232 h 232"/>
              <a:gd name="T36" fmla="*/ 268 w 268"/>
              <a:gd name="T37" fmla="*/ 2 h 232"/>
              <a:gd name="T38" fmla="*/ 268 w 268"/>
              <a:gd name="T3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32">
                <a:moveTo>
                  <a:pt x="268" y="0"/>
                </a:moveTo>
                <a:cubicBezTo>
                  <a:pt x="217" y="42"/>
                  <a:pt x="166" y="85"/>
                  <a:pt x="114" y="130"/>
                </a:cubicBezTo>
                <a:cubicBezTo>
                  <a:pt x="114" y="130"/>
                  <a:pt x="114" y="130"/>
                  <a:pt x="114" y="130"/>
                </a:cubicBezTo>
                <a:cubicBezTo>
                  <a:pt x="114" y="130"/>
                  <a:pt x="114" y="130"/>
                  <a:pt x="114" y="130"/>
                </a:cubicBezTo>
                <a:cubicBezTo>
                  <a:pt x="114" y="130"/>
                  <a:pt x="114" y="130"/>
                  <a:pt x="114" y="130"/>
                </a:cubicBezTo>
                <a:cubicBezTo>
                  <a:pt x="113" y="131"/>
                  <a:pt x="113" y="131"/>
                  <a:pt x="113" y="131"/>
                </a:cubicBezTo>
                <a:cubicBezTo>
                  <a:pt x="113" y="131"/>
                  <a:pt x="113" y="131"/>
                  <a:pt x="113" y="131"/>
                </a:cubicBezTo>
                <a:cubicBezTo>
                  <a:pt x="113" y="131"/>
                  <a:pt x="112" y="131"/>
                  <a:pt x="112" y="131"/>
                </a:cubicBezTo>
                <a:cubicBezTo>
                  <a:pt x="112" y="132"/>
                  <a:pt x="112" y="132"/>
                  <a:pt x="112" y="132"/>
                </a:cubicBezTo>
                <a:cubicBezTo>
                  <a:pt x="112" y="132"/>
                  <a:pt x="112" y="132"/>
                  <a:pt x="112" y="132"/>
                </a:cubicBezTo>
                <a:cubicBezTo>
                  <a:pt x="112" y="132"/>
                  <a:pt x="111" y="132"/>
                  <a:pt x="111" y="132"/>
                </a:cubicBezTo>
                <a:cubicBezTo>
                  <a:pt x="111" y="132"/>
                  <a:pt x="111" y="132"/>
                  <a:pt x="111" y="132"/>
                </a:cubicBezTo>
                <a:cubicBezTo>
                  <a:pt x="111" y="133"/>
                  <a:pt x="111" y="133"/>
                  <a:pt x="111" y="133"/>
                </a:cubicBezTo>
                <a:cubicBezTo>
                  <a:pt x="111" y="133"/>
                  <a:pt x="110" y="133"/>
                  <a:pt x="110" y="133"/>
                </a:cubicBezTo>
                <a:cubicBezTo>
                  <a:pt x="110" y="133"/>
                  <a:pt x="110" y="134"/>
                  <a:pt x="109" y="134"/>
                </a:cubicBezTo>
                <a:cubicBezTo>
                  <a:pt x="109" y="134"/>
                  <a:pt x="109" y="134"/>
                  <a:pt x="109" y="134"/>
                </a:cubicBezTo>
                <a:cubicBezTo>
                  <a:pt x="73" y="165"/>
                  <a:pt x="37" y="197"/>
                  <a:pt x="0" y="230"/>
                </a:cubicBezTo>
                <a:cubicBezTo>
                  <a:pt x="0" y="230"/>
                  <a:pt x="0" y="231"/>
                  <a:pt x="0" y="232"/>
                </a:cubicBezTo>
                <a:cubicBezTo>
                  <a:pt x="89" y="153"/>
                  <a:pt x="179" y="75"/>
                  <a:pt x="268" y="2"/>
                </a:cubicBezTo>
                <a:cubicBezTo>
                  <a:pt x="268" y="2"/>
                  <a:pt x="268" y="1"/>
                  <a:pt x="268" y="0"/>
                </a:cubicBezTo>
              </a:path>
            </a:pathLst>
          </a:custGeom>
          <a:solidFill>
            <a:srgbClr val="D5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05" name="Freeform 161"/>
          <p:cNvSpPr>
            <a:spLocks noEditPoints="1"/>
          </p:cNvSpPr>
          <p:nvPr/>
        </p:nvSpPr>
        <p:spPr bwMode="auto">
          <a:xfrm>
            <a:off x="2854325" y="3398838"/>
            <a:ext cx="234950" cy="204788"/>
          </a:xfrm>
          <a:custGeom>
            <a:avLst/>
            <a:gdLst>
              <a:gd name="T0" fmla="*/ 109 w 114"/>
              <a:gd name="T1" fmla="*/ 4 h 100"/>
              <a:gd name="T2" fmla="*/ 0 w 114"/>
              <a:gd name="T3" fmla="*/ 100 h 100"/>
              <a:gd name="T4" fmla="*/ 0 w 114"/>
              <a:gd name="T5" fmla="*/ 100 h 100"/>
              <a:gd name="T6" fmla="*/ 109 w 114"/>
              <a:gd name="T7" fmla="*/ 4 h 100"/>
              <a:gd name="T8" fmla="*/ 110 w 114"/>
              <a:gd name="T9" fmla="*/ 3 h 100"/>
              <a:gd name="T10" fmla="*/ 109 w 114"/>
              <a:gd name="T11" fmla="*/ 4 h 100"/>
              <a:gd name="T12" fmla="*/ 110 w 114"/>
              <a:gd name="T13" fmla="*/ 3 h 100"/>
              <a:gd name="T14" fmla="*/ 111 w 114"/>
              <a:gd name="T15" fmla="*/ 2 h 100"/>
              <a:gd name="T16" fmla="*/ 111 w 114"/>
              <a:gd name="T17" fmla="*/ 3 h 100"/>
              <a:gd name="T18" fmla="*/ 111 w 114"/>
              <a:gd name="T19" fmla="*/ 2 h 100"/>
              <a:gd name="T20" fmla="*/ 112 w 114"/>
              <a:gd name="T21" fmla="*/ 2 h 100"/>
              <a:gd name="T22" fmla="*/ 111 w 114"/>
              <a:gd name="T23" fmla="*/ 2 h 100"/>
              <a:gd name="T24" fmla="*/ 112 w 114"/>
              <a:gd name="T25" fmla="*/ 2 h 100"/>
              <a:gd name="T26" fmla="*/ 112 w 114"/>
              <a:gd name="T27" fmla="*/ 1 h 100"/>
              <a:gd name="T28" fmla="*/ 112 w 114"/>
              <a:gd name="T29" fmla="*/ 2 h 100"/>
              <a:gd name="T30" fmla="*/ 112 w 114"/>
              <a:gd name="T31" fmla="*/ 1 h 100"/>
              <a:gd name="T32" fmla="*/ 113 w 114"/>
              <a:gd name="T33" fmla="*/ 1 h 100"/>
              <a:gd name="T34" fmla="*/ 113 w 114"/>
              <a:gd name="T35" fmla="*/ 1 h 100"/>
              <a:gd name="T36" fmla="*/ 113 w 114"/>
              <a:gd name="T37" fmla="*/ 1 h 100"/>
              <a:gd name="T38" fmla="*/ 114 w 114"/>
              <a:gd name="T39" fmla="*/ 0 h 100"/>
              <a:gd name="T40" fmla="*/ 114 w 114"/>
              <a:gd name="T41" fmla="*/ 0 h 100"/>
              <a:gd name="T42" fmla="*/ 114 w 114"/>
              <a:gd name="T43" fmla="*/ 0 h 100"/>
              <a:gd name="T44" fmla="*/ 114 w 114"/>
              <a:gd name="T45" fmla="*/ 0 h 100"/>
              <a:gd name="T46" fmla="*/ 114 w 114"/>
              <a:gd name="T47" fmla="*/ 0 h 100"/>
              <a:gd name="T48" fmla="*/ 114 w 114"/>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00">
                <a:moveTo>
                  <a:pt x="109" y="4"/>
                </a:moveTo>
                <a:cubicBezTo>
                  <a:pt x="73" y="35"/>
                  <a:pt x="37" y="67"/>
                  <a:pt x="0" y="100"/>
                </a:cubicBezTo>
                <a:cubicBezTo>
                  <a:pt x="0" y="100"/>
                  <a:pt x="0" y="100"/>
                  <a:pt x="0" y="100"/>
                </a:cubicBezTo>
                <a:cubicBezTo>
                  <a:pt x="37" y="67"/>
                  <a:pt x="73" y="35"/>
                  <a:pt x="109" y="4"/>
                </a:cubicBezTo>
                <a:moveTo>
                  <a:pt x="110" y="3"/>
                </a:moveTo>
                <a:cubicBezTo>
                  <a:pt x="110" y="3"/>
                  <a:pt x="110" y="4"/>
                  <a:pt x="109" y="4"/>
                </a:cubicBezTo>
                <a:cubicBezTo>
                  <a:pt x="110" y="4"/>
                  <a:pt x="110" y="3"/>
                  <a:pt x="110" y="3"/>
                </a:cubicBezTo>
                <a:moveTo>
                  <a:pt x="111" y="2"/>
                </a:moveTo>
                <a:cubicBezTo>
                  <a:pt x="111" y="3"/>
                  <a:pt x="111" y="3"/>
                  <a:pt x="111" y="3"/>
                </a:cubicBezTo>
                <a:cubicBezTo>
                  <a:pt x="111" y="3"/>
                  <a:pt x="111" y="3"/>
                  <a:pt x="111" y="2"/>
                </a:cubicBezTo>
                <a:moveTo>
                  <a:pt x="112" y="2"/>
                </a:moveTo>
                <a:cubicBezTo>
                  <a:pt x="112" y="2"/>
                  <a:pt x="111" y="2"/>
                  <a:pt x="111" y="2"/>
                </a:cubicBezTo>
                <a:cubicBezTo>
                  <a:pt x="111" y="2"/>
                  <a:pt x="112" y="2"/>
                  <a:pt x="112" y="2"/>
                </a:cubicBezTo>
                <a:moveTo>
                  <a:pt x="112" y="1"/>
                </a:moveTo>
                <a:cubicBezTo>
                  <a:pt x="112" y="2"/>
                  <a:pt x="112" y="2"/>
                  <a:pt x="112" y="2"/>
                </a:cubicBezTo>
                <a:cubicBezTo>
                  <a:pt x="112" y="2"/>
                  <a:pt x="112" y="2"/>
                  <a:pt x="112" y="1"/>
                </a:cubicBezTo>
                <a:moveTo>
                  <a:pt x="113" y="1"/>
                </a:moveTo>
                <a:cubicBezTo>
                  <a:pt x="113" y="1"/>
                  <a:pt x="113" y="1"/>
                  <a:pt x="113" y="1"/>
                </a:cubicBezTo>
                <a:cubicBezTo>
                  <a:pt x="113" y="1"/>
                  <a:pt x="113" y="1"/>
                  <a:pt x="113" y="1"/>
                </a:cubicBezTo>
                <a:moveTo>
                  <a:pt x="114" y="0"/>
                </a:moveTo>
                <a:cubicBezTo>
                  <a:pt x="114" y="0"/>
                  <a:pt x="114" y="0"/>
                  <a:pt x="114" y="0"/>
                </a:cubicBezTo>
                <a:cubicBezTo>
                  <a:pt x="114" y="0"/>
                  <a:pt x="114" y="0"/>
                  <a:pt x="114" y="0"/>
                </a:cubicBezTo>
                <a:moveTo>
                  <a:pt x="114" y="0"/>
                </a:moveTo>
                <a:cubicBezTo>
                  <a:pt x="114" y="0"/>
                  <a:pt x="114" y="0"/>
                  <a:pt x="114" y="0"/>
                </a:cubicBezTo>
                <a:cubicBezTo>
                  <a:pt x="114" y="0"/>
                  <a:pt x="114" y="0"/>
                  <a:pt x="114" y="0"/>
                </a:cubicBezTo>
              </a:path>
            </a:pathLst>
          </a:custGeom>
          <a:solidFill>
            <a:srgbClr val="CC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06" name="Freeform 162"/>
          <p:cNvSpPr>
            <a:spLocks/>
          </p:cNvSpPr>
          <p:nvPr/>
        </p:nvSpPr>
        <p:spPr bwMode="auto">
          <a:xfrm>
            <a:off x="2071687" y="3956050"/>
            <a:ext cx="252413" cy="244475"/>
          </a:xfrm>
          <a:custGeom>
            <a:avLst/>
            <a:gdLst>
              <a:gd name="T0" fmla="*/ 123 w 123"/>
              <a:gd name="T1" fmla="*/ 0 h 119"/>
              <a:gd name="T2" fmla="*/ 0 w 123"/>
              <a:gd name="T3" fmla="*/ 106 h 119"/>
              <a:gd name="T4" fmla="*/ 0 w 123"/>
              <a:gd name="T5" fmla="*/ 119 h 119"/>
              <a:gd name="T6" fmla="*/ 123 w 123"/>
              <a:gd name="T7" fmla="*/ 14 h 119"/>
              <a:gd name="T8" fmla="*/ 123 w 123"/>
              <a:gd name="T9" fmla="*/ 0 h 119"/>
            </a:gdLst>
            <a:ahLst/>
            <a:cxnLst>
              <a:cxn ang="0">
                <a:pos x="T0" y="T1"/>
              </a:cxn>
              <a:cxn ang="0">
                <a:pos x="T2" y="T3"/>
              </a:cxn>
              <a:cxn ang="0">
                <a:pos x="T4" y="T5"/>
              </a:cxn>
              <a:cxn ang="0">
                <a:pos x="T6" y="T7"/>
              </a:cxn>
              <a:cxn ang="0">
                <a:pos x="T8" y="T9"/>
              </a:cxn>
            </a:cxnLst>
            <a:rect l="0" t="0" r="r" b="b"/>
            <a:pathLst>
              <a:path w="123" h="119">
                <a:moveTo>
                  <a:pt x="123" y="0"/>
                </a:moveTo>
                <a:cubicBezTo>
                  <a:pt x="82" y="37"/>
                  <a:pt x="41" y="72"/>
                  <a:pt x="0" y="106"/>
                </a:cubicBezTo>
                <a:cubicBezTo>
                  <a:pt x="0" y="111"/>
                  <a:pt x="0" y="115"/>
                  <a:pt x="0" y="119"/>
                </a:cubicBezTo>
                <a:cubicBezTo>
                  <a:pt x="41" y="85"/>
                  <a:pt x="82" y="50"/>
                  <a:pt x="123" y="14"/>
                </a:cubicBezTo>
                <a:cubicBezTo>
                  <a:pt x="123" y="9"/>
                  <a:pt x="123" y="5"/>
                  <a:pt x="123"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07" name="Freeform 163"/>
          <p:cNvSpPr>
            <a:spLocks/>
          </p:cNvSpPr>
          <p:nvPr/>
        </p:nvSpPr>
        <p:spPr bwMode="auto">
          <a:xfrm>
            <a:off x="2324100" y="3738563"/>
            <a:ext cx="241300" cy="246063"/>
          </a:xfrm>
          <a:custGeom>
            <a:avLst/>
            <a:gdLst>
              <a:gd name="T0" fmla="*/ 118 w 118"/>
              <a:gd name="T1" fmla="*/ 0 h 120"/>
              <a:gd name="T2" fmla="*/ 0 w 118"/>
              <a:gd name="T3" fmla="*/ 106 h 120"/>
              <a:gd name="T4" fmla="*/ 0 w 118"/>
              <a:gd name="T5" fmla="*/ 120 h 120"/>
              <a:gd name="T6" fmla="*/ 118 w 118"/>
              <a:gd name="T7" fmla="*/ 15 h 120"/>
              <a:gd name="T8" fmla="*/ 118 w 118"/>
              <a:gd name="T9" fmla="*/ 0 h 120"/>
            </a:gdLst>
            <a:ahLst/>
            <a:cxnLst>
              <a:cxn ang="0">
                <a:pos x="T0" y="T1"/>
              </a:cxn>
              <a:cxn ang="0">
                <a:pos x="T2" y="T3"/>
              </a:cxn>
              <a:cxn ang="0">
                <a:pos x="T4" y="T5"/>
              </a:cxn>
              <a:cxn ang="0">
                <a:pos x="T6" y="T7"/>
              </a:cxn>
              <a:cxn ang="0">
                <a:pos x="T8" y="T9"/>
              </a:cxn>
            </a:cxnLst>
            <a:rect l="0" t="0" r="r" b="b"/>
            <a:pathLst>
              <a:path w="118" h="120">
                <a:moveTo>
                  <a:pt x="118" y="0"/>
                </a:moveTo>
                <a:cubicBezTo>
                  <a:pt x="79" y="36"/>
                  <a:pt x="40" y="72"/>
                  <a:pt x="0" y="106"/>
                </a:cubicBezTo>
                <a:cubicBezTo>
                  <a:pt x="0" y="111"/>
                  <a:pt x="0" y="115"/>
                  <a:pt x="0" y="120"/>
                </a:cubicBezTo>
                <a:cubicBezTo>
                  <a:pt x="40" y="85"/>
                  <a:pt x="79" y="50"/>
                  <a:pt x="118" y="15"/>
                </a:cubicBezTo>
                <a:cubicBezTo>
                  <a:pt x="118" y="10"/>
                  <a:pt x="118" y="5"/>
                  <a:pt x="118" y="0"/>
                </a:cubicBezTo>
              </a:path>
            </a:pathLst>
          </a:custGeom>
          <a:solidFill>
            <a:srgbClr val="E81D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08" name="Freeform 164"/>
          <p:cNvSpPr>
            <a:spLocks/>
          </p:cNvSpPr>
          <p:nvPr/>
        </p:nvSpPr>
        <p:spPr bwMode="auto">
          <a:xfrm>
            <a:off x="2071687" y="3725863"/>
            <a:ext cx="571500" cy="517525"/>
          </a:xfrm>
          <a:custGeom>
            <a:avLst/>
            <a:gdLst>
              <a:gd name="T0" fmla="*/ 279 w 279"/>
              <a:gd name="T1" fmla="*/ 0 h 252"/>
              <a:gd name="T2" fmla="*/ 123 w 279"/>
              <a:gd name="T3" fmla="*/ 137 h 252"/>
              <a:gd name="T4" fmla="*/ 123 w 279"/>
              <a:gd name="T5" fmla="*/ 126 h 252"/>
              <a:gd name="T6" fmla="*/ 0 w 279"/>
              <a:gd name="T7" fmla="*/ 231 h 252"/>
              <a:gd name="T8" fmla="*/ 0 w 279"/>
              <a:gd name="T9" fmla="*/ 252 h 252"/>
              <a:gd name="T10" fmla="*/ 279 w 279"/>
              <a:gd name="T11" fmla="*/ 12 h 252"/>
              <a:gd name="T12" fmla="*/ 279 w 279"/>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279" h="252">
                <a:moveTo>
                  <a:pt x="279" y="0"/>
                </a:moveTo>
                <a:cubicBezTo>
                  <a:pt x="227" y="46"/>
                  <a:pt x="175" y="92"/>
                  <a:pt x="123" y="137"/>
                </a:cubicBezTo>
                <a:cubicBezTo>
                  <a:pt x="123" y="133"/>
                  <a:pt x="123" y="130"/>
                  <a:pt x="123" y="126"/>
                </a:cubicBezTo>
                <a:cubicBezTo>
                  <a:pt x="82" y="162"/>
                  <a:pt x="41" y="197"/>
                  <a:pt x="0" y="231"/>
                </a:cubicBezTo>
                <a:cubicBezTo>
                  <a:pt x="0" y="238"/>
                  <a:pt x="0" y="245"/>
                  <a:pt x="0" y="252"/>
                </a:cubicBezTo>
                <a:cubicBezTo>
                  <a:pt x="93" y="176"/>
                  <a:pt x="186" y="95"/>
                  <a:pt x="279" y="12"/>
                </a:cubicBezTo>
                <a:cubicBezTo>
                  <a:pt x="279" y="8"/>
                  <a:pt x="279" y="4"/>
                  <a:pt x="279" y="0"/>
                </a:cubicBezTo>
              </a:path>
            </a:pathLst>
          </a:custGeom>
          <a:solidFill>
            <a:srgbClr val="E81D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09" name="Freeform 165"/>
          <p:cNvSpPr>
            <a:spLocks/>
          </p:cNvSpPr>
          <p:nvPr/>
        </p:nvSpPr>
        <p:spPr bwMode="auto">
          <a:xfrm>
            <a:off x="2324100" y="3722688"/>
            <a:ext cx="319088" cy="284163"/>
          </a:xfrm>
          <a:custGeom>
            <a:avLst/>
            <a:gdLst>
              <a:gd name="T0" fmla="*/ 156 w 156"/>
              <a:gd name="T1" fmla="*/ 0 h 139"/>
              <a:gd name="T2" fmla="*/ 118 w 156"/>
              <a:gd name="T3" fmla="*/ 33 h 139"/>
              <a:gd name="T4" fmla="*/ 118 w 156"/>
              <a:gd name="T5" fmla="*/ 23 h 139"/>
              <a:gd name="T6" fmla="*/ 0 w 156"/>
              <a:gd name="T7" fmla="*/ 128 h 139"/>
              <a:gd name="T8" fmla="*/ 0 w 156"/>
              <a:gd name="T9" fmla="*/ 139 h 139"/>
              <a:gd name="T10" fmla="*/ 156 w 156"/>
              <a:gd name="T11" fmla="*/ 2 h 139"/>
              <a:gd name="T12" fmla="*/ 156 w 156"/>
              <a:gd name="T13" fmla="*/ 0 h 139"/>
            </a:gdLst>
            <a:ahLst/>
            <a:cxnLst>
              <a:cxn ang="0">
                <a:pos x="T0" y="T1"/>
              </a:cxn>
              <a:cxn ang="0">
                <a:pos x="T2" y="T3"/>
              </a:cxn>
              <a:cxn ang="0">
                <a:pos x="T4" y="T5"/>
              </a:cxn>
              <a:cxn ang="0">
                <a:pos x="T6" y="T7"/>
              </a:cxn>
              <a:cxn ang="0">
                <a:pos x="T8" y="T9"/>
              </a:cxn>
              <a:cxn ang="0">
                <a:pos x="T10" y="T11"/>
              </a:cxn>
              <a:cxn ang="0">
                <a:pos x="T12" y="T13"/>
              </a:cxn>
            </a:cxnLst>
            <a:rect l="0" t="0" r="r" b="b"/>
            <a:pathLst>
              <a:path w="156" h="139">
                <a:moveTo>
                  <a:pt x="156" y="0"/>
                </a:moveTo>
                <a:cubicBezTo>
                  <a:pt x="143" y="11"/>
                  <a:pt x="131" y="22"/>
                  <a:pt x="118" y="33"/>
                </a:cubicBezTo>
                <a:cubicBezTo>
                  <a:pt x="118" y="30"/>
                  <a:pt x="118" y="26"/>
                  <a:pt x="118" y="23"/>
                </a:cubicBezTo>
                <a:cubicBezTo>
                  <a:pt x="79" y="58"/>
                  <a:pt x="40" y="93"/>
                  <a:pt x="0" y="128"/>
                </a:cubicBezTo>
                <a:cubicBezTo>
                  <a:pt x="0" y="132"/>
                  <a:pt x="0" y="135"/>
                  <a:pt x="0" y="139"/>
                </a:cubicBezTo>
                <a:cubicBezTo>
                  <a:pt x="52" y="94"/>
                  <a:pt x="104" y="48"/>
                  <a:pt x="156" y="2"/>
                </a:cubicBezTo>
                <a:cubicBezTo>
                  <a:pt x="156" y="1"/>
                  <a:pt x="156" y="0"/>
                  <a:pt x="156" y="0"/>
                </a:cubicBezTo>
              </a:path>
            </a:pathLst>
          </a:custGeom>
          <a:solidFill>
            <a:srgbClr val="E7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10" name="Freeform 166"/>
          <p:cNvSpPr>
            <a:spLocks/>
          </p:cNvSpPr>
          <p:nvPr/>
        </p:nvSpPr>
        <p:spPr bwMode="auto">
          <a:xfrm>
            <a:off x="3100387" y="3302000"/>
            <a:ext cx="303213" cy="292100"/>
          </a:xfrm>
          <a:custGeom>
            <a:avLst/>
            <a:gdLst>
              <a:gd name="T0" fmla="*/ 148 w 148"/>
              <a:gd name="T1" fmla="*/ 0 h 142"/>
              <a:gd name="T2" fmla="*/ 0 w 148"/>
              <a:gd name="T3" fmla="*/ 120 h 142"/>
              <a:gd name="T4" fmla="*/ 0 w 148"/>
              <a:gd name="T5" fmla="*/ 142 h 142"/>
              <a:gd name="T6" fmla="*/ 148 w 148"/>
              <a:gd name="T7" fmla="*/ 24 h 142"/>
              <a:gd name="T8" fmla="*/ 148 w 148"/>
              <a:gd name="T9" fmla="*/ 0 h 142"/>
            </a:gdLst>
            <a:ahLst/>
            <a:cxnLst>
              <a:cxn ang="0">
                <a:pos x="T0" y="T1"/>
              </a:cxn>
              <a:cxn ang="0">
                <a:pos x="T2" y="T3"/>
              </a:cxn>
              <a:cxn ang="0">
                <a:pos x="T4" y="T5"/>
              </a:cxn>
              <a:cxn ang="0">
                <a:pos x="T6" y="T7"/>
              </a:cxn>
              <a:cxn ang="0">
                <a:pos x="T8" y="T9"/>
              </a:cxn>
            </a:cxnLst>
            <a:rect l="0" t="0" r="r" b="b"/>
            <a:pathLst>
              <a:path w="148" h="142">
                <a:moveTo>
                  <a:pt x="148" y="0"/>
                </a:moveTo>
                <a:cubicBezTo>
                  <a:pt x="99" y="38"/>
                  <a:pt x="49" y="79"/>
                  <a:pt x="0" y="120"/>
                </a:cubicBezTo>
                <a:cubicBezTo>
                  <a:pt x="0" y="127"/>
                  <a:pt x="0" y="134"/>
                  <a:pt x="0" y="142"/>
                </a:cubicBezTo>
                <a:cubicBezTo>
                  <a:pt x="49" y="101"/>
                  <a:pt x="99" y="62"/>
                  <a:pt x="148" y="24"/>
                </a:cubicBezTo>
                <a:cubicBezTo>
                  <a:pt x="148" y="16"/>
                  <a:pt x="148" y="8"/>
                  <a:pt x="148"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11" name="Freeform 167"/>
          <p:cNvSpPr>
            <a:spLocks/>
          </p:cNvSpPr>
          <p:nvPr/>
        </p:nvSpPr>
        <p:spPr bwMode="auto">
          <a:xfrm>
            <a:off x="2643187" y="3632200"/>
            <a:ext cx="131763" cy="157163"/>
          </a:xfrm>
          <a:custGeom>
            <a:avLst/>
            <a:gdLst>
              <a:gd name="T0" fmla="*/ 64 w 64"/>
              <a:gd name="T1" fmla="*/ 0 h 77"/>
              <a:gd name="T2" fmla="*/ 0 w 64"/>
              <a:gd name="T3" fmla="*/ 58 h 77"/>
              <a:gd name="T4" fmla="*/ 0 w 64"/>
              <a:gd name="T5" fmla="*/ 77 h 77"/>
              <a:gd name="T6" fmla="*/ 64 w 64"/>
              <a:gd name="T7" fmla="*/ 20 h 77"/>
              <a:gd name="T8" fmla="*/ 64 w 64"/>
              <a:gd name="T9" fmla="*/ 0 h 77"/>
            </a:gdLst>
            <a:ahLst/>
            <a:cxnLst>
              <a:cxn ang="0">
                <a:pos x="T0" y="T1"/>
              </a:cxn>
              <a:cxn ang="0">
                <a:pos x="T2" y="T3"/>
              </a:cxn>
              <a:cxn ang="0">
                <a:pos x="T4" y="T5"/>
              </a:cxn>
              <a:cxn ang="0">
                <a:pos x="T6" y="T7"/>
              </a:cxn>
              <a:cxn ang="0">
                <a:pos x="T8" y="T9"/>
              </a:cxn>
            </a:cxnLst>
            <a:rect l="0" t="0" r="r" b="b"/>
            <a:pathLst>
              <a:path w="64" h="77">
                <a:moveTo>
                  <a:pt x="64" y="0"/>
                </a:moveTo>
                <a:cubicBezTo>
                  <a:pt x="43" y="20"/>
                  <a:pt x="21" y="39"/>
                  <a:pt x="0" y="58"/>
                </a:cubicBezTo>
                <a:cubicBezTo>
                  <a:pt x="0" y="64"/>
                  <a:pt x="0" y="71"/>
                  <a:pt x="0" y="77"/>
                </a:cubicBezTo>
                <a:cubicBezTo>
                  <a:pt x="21" y="58"/>
                  <a:pt x="43" y="39"/>
                  <a:pt x="64" y="20"/>
                </a:cubicBezTo>
                <a:cubicBezTo>
                  <a:pt x="64" y="13"/>
                  <a:pt x="64" y="7"/>
                  <a:pt x="64"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12" name="Freeform 168"/>
          <p:cNvSpPr>
            <a:spLocks/>
          </p:cNvSpPr>
          <p:nvPr/>
        </p:nvSpPr>
        <p:spPr bwMode="auto">
          <a:xfrm>
            <a:off x="2774950" y="3562350"/>
            <a:ext cx="79375" cy="111125"/>
          </a:xfrm>
          <a:custGeom>
            <a:avLst/>
            <a:gdLst>
              <a:gd name="T0" fmla="*/ 39 w 39"/>
              <a:gd name="T1" fmla="*/ 0 h 54"/>
              <a:gd name="T2" fmla="*/ 0 w 39"/>
              <a:gd name="T3" fmla="*/ 34 h 54"/>
              <a:gd name="T4" fmla="*/ 0 w 39"/>
              <a:gd name="T5" fmla="*/ 54 h 54"/>
              <a:gd name="T6" fmla="*/ 39 w 39"/>
              <a:gd name="T7" fmla="*/ 20 h 54"/>
              <a:gd name="T8" fmla="*/ 39 w 39"/>
              <a:gd name="T9" fmla="*/ 0 h 54"/>
            </a:gdLst>
            <a:ahLst/>
            <a:cxnLst>
              <a:cxn ang="0">
                <a:pos x="T0" y="T1"/>
              </a:cxn>
              <a:cxn ang="0">
                <a:pos x="T2" y="T3"/>
              </a:cxn>
              <a:cxn ang="0">
                <a:pos x="T4" y="T5"/>
              </a:cxn>
              <a:cxn ang="0">
                <a:pos x="T6" y="T7"/>
              </a:cxn>
              <a:cxn ang="0">
                <a:pos x="T8" y="T9"/>
              </a:cxn>
            </a:cxnLst>
            <a:rect l="0" t="0" r="r" b="b"/>
            <a:pathLst>
              <a:path w="39" h="54">
                <a:moveTo>
                  <a:pt x="39" y="0"/>
                </a:moveTo>
                <a:cubicBezTo>
                  <a:pt x="26" y="11"/>
                  <a:pt x="13" y="23"/>
                  <a:pt x="0" y="34"/>
                </a:cubicBezTo>
                <a:cubicBezTo>
                  <a:pt x="0" y="41"/>
                  <a:pt x="0" y="47"/>
                  <a:pt x="0" y="54"/>
                </a:cubicBezTo>
                <a:cubicBezTo>
                  <a:pt x="13" y="42"/>
                  <a:pt x="26" y="31"/>
                  <a:pt x="39" y="20"/>
                </a:cubicBezTo>
                <a:cubicBezTo>
                  <a:pt x="39" y="13"/>
                  <a:pt x="39" y="6"/>
                  <a:pt x="39" y="0"/>
                </a:cubicBezTo>
              </a:path>
            </a:pathLst>
          </a:custGeom>
          <a:solidFill>
            <a:srgbClr val="AF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13" name="Freeform 169"/>
          <p:cNvSpPr>
            <a:spLocks noEditPoints="1"/>
          </p:cNvSpPr>
          <p:nvPr/>
        </p:nvSpPr>
        <p:spPr bwMode="auto">
          <a:xfrm>
            <a:off x="3078162" y="3132138"/>
            <a:ext cx="325438" cy="274638"/>
          </a:xfrm>
          <a:custGeom>
            <a:avLst/>
            <a:gdLst>
              <a:gd name="T0" fmla="*/ 0 w 159"/>
              <a:gd name="T1" fmla="*/ 134 h 134"/>
              <a:gd name="T2" fmla="*/ 0 w 159"/>
              <a:gd name="T3" fmla="*/ 134 h 134"/>
              <a:gd name="T4" fmla="*/ 0 w 159"/>
              <a:gd name="T5" fmla="*/ 134 h 134"/>
              <a:gd name="T6" fmla="*/ 2 w 159"/>
              <a:gd name="T7" fmla="*/ 133 h 134"/>
              <a:gd name="T8" fmla="*/ 1 w 159"/>
              <a:gd name="T9" fmla="*/ 133 h 134"/>
              <a:gd name="T10" fmla="*/ 2 w 159"/>
              <a:gd name="T11" fmla="*/ 133 h 134"/>
              <a:gd name="T12" fmla="*/ 2 w 159"/>
              <a:gd name="T13" fmla="*/ 132 h 134"/>
              <a:gd name="T14" fmla="*/ 2 w 159"/>
              <a:gd name="T15" fmla="*/ 132 h 134"/>
              <a:gd name="T16" fmla="*/ 2 w 159"/>
              <a:gd name="T17" fmla="*/ 132 h 134"/>
              <a:gd name="T18" fmla="*/ 3 w 159"/>
              <a:gd name="T19" fmla="*/ 132 h 134"/>
              <a:gd name="T20" fmla="*/ 3 w 159"/>
              <a:gd name="T21" fmla="*/ 132 h 134"/>
              <a:gd name="T22" fmla="*/ 3 w 159"/>
              <a:gd name="T23" fmla="*/ 132 h 134"/>
              <a:gd name="T24" fmla="*/ 4 w 159"/>
              <a:gd name="T25" fmla="*/ 131 h 134"/>
              <a:gd name="T26" fmla="*/ 3 w 159"/>
              <a:gd name="T27" fmla="*/ 131 h 134"/>
              <a:gd name="T28" fmla="*/ 4 w 159"/>
              <a:gd name="T29" fmla="*/ 131 h 134"/>
              <a:gd name="T30" fmla="*/ 5 w 159"/>
              <a:gd name="T31" fmla="*/ 130 h 134"/>
              <a:gd name="T32" fmla="*/ 4 w 159"/>
              <a:gd name="T33" fmla="*/ 131 h 134"/>
              <a:gd name="T34" fmla="*/ 5 w 159"/>
              <a:gd name="T35" fmla="*/ 130 h 134"/>
              <a:gd name="T36" fmla="*/ 5 w 159"/>
              <a:gd name="T37" fmla="*/ 130 h 134"/>
              <a:gd name="T38" fmla="*/ 5 w 159"/>
              <a:gd name="T39" fmla="*/ 130 h 134"/>
              <a:gd name="T40" fmla="*/ 5 w 159"/>
              <a:gd name="T41" fmla="*/ 130 h 134"/>
              <a:gd name="T42" fmla="*/ 159 w 159"/>
              <a:gd name="T43" fmla="*/ 0 h 134"/>
              <a:gd name="T44" fmla="*/ 5 w 159"/>
              <a:gd name="T45" fmla="*/ 130 h 134"/>
              <a:gd name="T46" fmla="*/ 159 w 159"/>
              <a:gd name="T47" fmla="*/ 0 h 134"/>
              <a:gd name="T48" fmla="*/ 159 w 159"/>
              <a:gd name="T4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134">
                <a:moveTo>
                  <a:pt x="0" y="134"/>
                </a:moveTo>
                <a:cubicBezTo>
                  <a:pt x="0" y="134"/>
                  <a:pt x="0" y="134"/>
                  <a:pt x="0" y="134"/>
                </a:cubicBezTo>
                <a:cubicBezTo>
                  <a:pt x="0" y="134"/>
                  <a:pt x="0" y="134"/>
                  <a:pt x="0" y="134"/>
                </a:cubicBezTo>
                <a:moveTo>
                  <a:pt x="2" y="133"/>
                </a:moveTo>
                <a:cubicBezTo>
                  <a:pt x="2" y="133"/>
                  <a:pt x="1" y="133"/>
                  <a:pt x="1" y="133"/>
                </a:cubicBezTo>
                <a:cubicBezTo>
                  <a:pt x="1" y="133"/>
                  <a:pt x="2" y="133"/>
                  <a:pt x="2" y="133"/>
                </a:cubicBezTo>
                <a:moveTo>
                  <a:pt x="2" y="132"/>
                </a:moveTo>
                <a:cubicBezTo>
                  <a:pt x="2" y="132"/>
                  <a:pt x="2" y="132"/>
                  <a:pt x="2" y="132"/>
                </a:cubicBezTo>
                <a:cubicBezTo>
                  <a:pt x="2" y="132"/>
                  <a:pt x="2" y="132"/>
                  <a:pt x="2" y="132"/>
                </a:cubicBezTo>
                <a:moveTo>
                  <a:pt x="3" y="132"/>
                </a:moveTo>
                <a:cubicBezTo>
                  <a:pt x="3" y="132"/>
                  <a:pt x="3" y="132"/>
                  <a:pt x="3" y="132"/>
                </a:cubicBezTo>
                <a:cubicBezTo>
                  <a:pt x="3" y="132"/>
                  <a:pt x="3" y="132"/>
                  <a:pt x="3" y="132"/>
                </a:cubicBezTo>
                <a:moveTo>
                  <a:pt x="4" y="131"/>
                </a:moveTo>
                <a:cubicBezTo>
                  <a:pt x="4" y="131"/>
                  <a:pt x="3" y="131"/>
                  <a:pt x="3" y="131"/>
                </a:cubicBezTo>
                <a:cubicBezTo>
                  <a:pt x="3" y="131"/>
                  <a:pt x="4" y="131"/>
                  <a:pt x="4" y="131"/>
                </a:cubicBezTo>
                <a:moveTo>
                  <a:pt x="5" y="130"/>
                </a:moveTo>
                <a:cubicBezTo>
                  <a:pt x="4" y="131"/>
                  <a:pt x="4" y="131"/>
                  <a:pt x="4" y="131"/>
                </a:cubicBezTo>
                <a:cubicBezTo>
                  <a:pt x="4" y="131"/>
                  <a:pt x="4" y="131"/>
                  <a:pt x="5" y="130"/>
                </a:cubicBezTo>
                <a:moveTo>
                  <a:pt x="5" y="130"/>
                </a:moveTo>
                <a:cubicBezTo>
                  <a:pt x="5" y="130"/>
                  <a:pt x="5" y="130"/>
                  <a:pt x="5" y="130"/>
                </a:cubicBezTo>
                <a:cubicBezTo>
                  <a:pt x="5" y="130"/>
                  <a:pt x="5" y="130"/>
                  <a:pt x="5" y="130"/>
                </a:cubicBezTo>
                <a:moveTo>
                  <a:pt x="159" y="0"/>
                </a:moveTo>
                <a:cubicBezTo>
                  <a:pt x="108" y="42"/>
                  <a:pt x="57" y="85"/>
                  <a:pt x="5" y="130"/>
                </a:cubicBezTo>
                <a:cubicBezTo>
                  <a:pt x="57" y="85"/>
                  <a:pt x="108" y="42"/>
                  <a:pt x="159" y="0"/>
                </a:cubicBezTo>
                <a:cubicBezTo>
                  <a:pt x="159" y="0"/>
                  <a:pt x="159" y="0"/>
                  <a:pt x="159" y="0"/>
                </a:cubicBezTo>
              </a:path>
            </a:pathLst>
          </a:custGeom>
          <a:solidFill>
            <a:srgbClr val="AF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14" name="Freeform 170"/>
          <p:cNvSpPr>
            <a:spLocks/>
          </p:cNvSpPr>
          <p:nvPr/>
        </p:nvSpPr>
        <p:spPr bwMode="auto">
          <a:xfrm>
            <a:off x="2854325" y="3130550"/>
            <a:ext cx="549275" cy="473075"/>
          </a:xfrm>
          <a:custGeom>
            <a:avLst/>
            <a:gdLst>
              <a:gd name="T0" fmla="*/ 268 w 268"/>
              <a:gd name="T1" fmla="*/ 0 h 231"/>
              <a:gd name="T2" fmla="*/ 123 w 268"/>
              <a:gd name="T3" fmla="*/ 123 h 231"/>
              <a:gd name="T4" fmla="*/ 123 w 268"/>
              <a:gd name="T5" fmla="*/ 102 h 231"/>
              <a:gd name="T6" fmla="*/ 0 w 268"/>
              <a:gd name="T7" fmla="*/ 211 h 231"/>
              <a:gd name="T8" fmla="*/ 0 w 268"/>
              <a:gd name="T9" fmla="*/ 231 h 231"/>
              <a:gd name="T10" fmla="*/ 109 w 268"/>
              <a:gd name="T11" fmla="*/ 135 h 231"/>
              <a:gd name="T12" fmla="*/ 109 w 268"/>
              <a:gd name="T13" fmla="*/ 135 h 231"/>
              <a:gd name="T14" fmla="*/ 110 w 268"/>
              <a:gd name="T15" fmla="*/ 134 h 231"/>
              <a:gd name="T16" fmla="*/ 111 w 268"/>
              <a:gd name="T17" fmla="*/ 134 h 231"/>
              <a:gd name="T18" fmla="*/ 111 w 268"/>
              <a:gd name="T19" fmla="*/ 133 h 231"/>
              <a:gd name="T20" fmla="*/ 111 w 268"/>
              <a:gd name="T21" fmla="*/ 133 h 231"/>
              <a:gd name="T22" fmla="*/ 112 w 268"/>
              <a:gd name="T23" fmla="*/ 133 h 231"/>
              <a:gd name="T24" fmla="*/ 112 w 268"/>
              <a:gd name="T25" fmla="*/ 133 h 231"/>
              <a:gd name="T26" fmla="*/ 112 w 268"/>
              <a:gd name="T27" fmla="*/ 132 h 231"/>
              <a:gd name="T28" fmla="*/ 113 w 268"/>
              <a:gd name="T29" fmla="*/ 132 h 231"/>
              <a:gd name="T30" fmla="*/ 113 w 268"/>
              <a:gd name="T31" fmla="*/ 132 h 231"/>
              <a:gd name="T32" fmla="*/ 114 w 268"/>
              <a:gd name="T33" fmla="*/ 131 h 231"/>
              <a:gd name="T34" fmla="*/ 114 w 268"/>
              <a:gd name="T35" fmla="*/ 131 h 231"/>
              <a:gd name="T36" fmla="*/ 114 w 268"/>
              <a:gd name="T37" fmla="*/ 131 h 231"/>
              <a:gd name="T38" fmla="*/ 114 w 268"/>
              <a:gd name="T39" fmla="*/ 131 h 231"/>
              <a:gd name="T40" fmla="*/ 268 w 268"/>
              <a:gd name="T41" fmla="*/ 1 h 231"/>
              <a:gd name="T42" fmla="*/ 268 w 268"/>
              <a:gd name="T43"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231">
                <a:moveTo>
                  <a:pt x="268" y="0"/>
                </a:moveTo>
                <a:cubicBezTo>
                  <a:pt x="220" y="39"/>
                  <a:pt x="171" y="81"/>
                  <a:pt x="123" y="123"/>
                </a:cubicBezTo>
                <a:cubicBezTo>
                  <a:pt x="123" y="116"/>
                  <a:pt x="123" y="109"/>
                  <a:pt x="123" y="102"/>
                </a:cubicBezTo>
                <a:cubicBezTo>
                  <a:pt x="82" y="138"/>
                  <a:pt x="41" y="174"/>
                  <a:pt x="0" y="211"/>
                </a:cubicBezTo>
                <a:cubicBezTo>
                  <a:pt x="0" y="217"/>
                  <a:pt x="0" y="224"/>
                  <a:pt x="0" y="231"/>
                </a:cubicBezTo>
                <a:cubicBezTo>
                  <a:pt x="37" y="198"/>
                  <a:pt x="73" y="166"/>
                  <a:pt x="109" y="135"/>
                </a:cubicBezTo>
                <a:cubicBezTo>
                  <a:pt x="109" y="135"/>
                  <a:pt x="109" y="135"/>
                  <a:pt x="109" y="135"/>
                </a:cubicBezTo>
                <a:cubicBezTo>
                  <a:pt x="110" y="135"/>
                  <a:pt x="110" y="134"/>
                  <a:pt x="110" y="134"/>
                </a:cubicBezTo>
                <a:cubicBezTo>
                  <a:pt x="110" y="134"/>
                  <a:pt x="111" y="134"/>
                  <a:pt x="111" y="134"/>
                </a:cubicBezTo>
                <a:cubicBezTo>
                  <a:pt x="111" y="134"/>
                  <a:pt x="111" y="134"/>
                  <a:pt x="111" y="133"/>
                </a:cubicBezTo>
                <a:cubicBezTo>
                  <a:pt x="111" y="133"/>
                  <a:pt x="111" y="133"/>
                  <a:pt x="111" y="133"/>
                </a:cubicBezTo>
                <a:cubicBezTo>
                  <a:pt x="111" y="133"/>
                  <a:pt x="112" y="133"/>
                  <a:pt x="112" y="133"/>
                </a:cubicBezTo>
                <a:cubicBezTo>
                  <a:pt x="112" y="133"/>
                  <a:pt x="112" y="133"/>
                  <a:pt x="112" y="133"/>
                </a:cubicBezTo>
                <a:cubicBezTo>
                  <a:pt x="112" y="133"/>
                  <a:pt x="112" y="133"/>
                  <a:pt x="112" y="132"/>
                </a:cubicBezTo>
                <a:cubicBezTo>
                  <a:pt x="112" y="132"/>
                  <a:pt x="113" y="132"/>
                  <a:pt x="113" y="132"/>
                </a:cubicBezTo>
                <a:cubicBezTo>
                  <a:pt x="113" y="132"/>
                  <a:pt x="113" y="132"/>
                  <a:pt x="113" y="132"/>
                </a:cubicBezTo>
                <a:cubicBezTo>
                  <a:pt x="113" y="132"/>
                  <a:pt x="113" y="132"/>
                  <a:pt x="114" y="131"/>
                </a:cubicBezTo>
                <a:cubicBezTo>
                  <a:pt x="114" y="131"/>
                  <a:pt x="114" y="131"/>
                  <a:pt x="114" y="131"/>
                </a:cubicBezTo>
                <a:cubicBezTo>
                  <a:pt x="114" y="131"/>
                  <a:pt x="114" y="131"/>
                  <a:pt x="114" y="131"/>
                </a:cubicBezTo>
                <a:cubicBezTo>
                  <a:pt x="114" y="131"/>
                  <a:pt x="114" y="131"/>
                  <a:pt x="114" y="131"/>
                </a:cubicBezTo>
                <a:cubicBezTo>
                  <a:pt x="166" y="86"/>
                  <a:pt x="217" y="43"/>
                  <a:pt x="268" y="1"/>
                </a:cubicBezTo>
                <a:cubicBezTo>
                  <a:pt x="268" y="1"/>
                  <a:pt x="268" y="0"/>
                  <a:pt x="268" y="0"/>
                </a:cubicBezTo>
              </a:path>
            </a:pathLst>
          </a:custGeom>
          <a:solidFill>
            <a:srgbClr val="A7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15" name="Freeform 171"/>
          <p:cNvSpPr>
            <a:spLocks/>
          </p:cNvSpPr>
          <p:nvPr/>
        </p:nvSpPr>
        <p:spPr bwMode="auto">
          <a:xfrm>
            <a:off x="2643187" y="3605213"/>
            <a:ext cx="131763" cy="146050"/>
          </a:xfrm>
          <a:custGeom>
            <a:avLst/>
            <a:gdLst>
              <a:gd name="T0" fmla="*/ 64 w 64"/>
              <a:gd name="T1" fmla="*/ 0 h 71"/>
              <a:gd name="T2" fmla="*/ 0 w 64"/>
              <a:gd name="T3" fmla="*/ 59 h 71"/>
              <a:gd name="T4" fmla="*/ 0 w 64"/>
              <a:gd name="T5" fmla="*/ 71 h 71"/>
              <a:gd name="T6" fmla="*/ 64 w 64"/>
              <a:gd name="T7" fmla="*/ 13 h 71"/>
              <a:gd name="T8" fmla="*/ 64 w 64"/>
              <a:gd name="T9" fmla="*/ 0 h 71"/>
            </a:gdLst>
            <a:ahLst/>
            <a:cxnLst>
              <a:cxn ang="0">
                <a:pos x="T0" y="T1"/>
              </a:cxn>
              <a:cxn ang="0">
                <a:pos x="T2" y="T3"/>
              </a:cxn>
              <a:cxn ang="0">
                <a:pos x="T4" y="T5"/>
              </a:cxn>
              <a:cxn ang="0">
                <a:pos x="T6" y="T7"/>
              </a:cxn>
              <a:cxn ang="0">
                <a:pos x="T8" y="T9"/>
              </a:cxn>
            </a:cxnLst>
            <a:rect l="0" t="0" r="r" b="b"/>
            <a:pathLst>
              <a:path w="64" h="71">
                <a:moveTo>
                  <a:pt x="64" y="0"/>
                </a:moveTo>
                <a:cubicBezTo>
                  <a:pt x="43" y="20"/>
                  <a:pt x="21" y="39"/>
                  <a:pt x="0" y="59"/>
                </a:cubicBezTo>
                <a:cubicBezTo>
                  <a:pt x="0" y="63"/>
                  <a:pt x="0" y="67"/>
                  <a:pt x="0" y="71"/>
                </a:cubicBezTo>
                <a:cubicBezTo>
                  <a:pt x="21" y="52"/>
                  <a:pt x="43" y="33"/>
                  <a:pt x="64" y="13"/>
                </a:cubicBezTo>
                <a:cubicBezTo>
                  <a:pt x="64" y="9"/>
                  <a:pt x="64" y="5"/>
                  <a:pt x="64" y="0"/>
                </a:cubicBezTo>
              </a:path>
            </a:pathLst>
          </a:custGeom>
          <a:solidFill>
            <a:srgbClr val="BC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16" name="Freeform 172"/>
          <p:cNvSpPr>
            <a:spLocks/>
          </p:cNvSpPr>
          <p:nvPr/>
        </p:nvSpPr>
        <p:spPr bwMode="auto">
          <a:xfrm>
            <a:off x="2774950" y="3533775"/>
            <a:ext cx="79375" cy="98425"/>
          </a:xfrm>
          <a:custGeom>
            <a:avLst/>
            <a:gdLst>
              <a:gd name="T0" fmla="*/ 39 w 39"/>
              <a:gd name="T1" fmla="*/ 0 h 48"/>
              <a:gd name="T2" fmla="*/ 0 w 39"/>
              <a:gd name="T3" fmla="*/ 35 h 48"/>
              <a:gd name="T4" fmla="*/ 0 w 39"/>
              <a:gd name="T5" fmla="*/ 48 h 48"/>
              <a:gd name="T6" fmla="*/ 39 w 39"/>
              <a:gd name="T7" fmla="*/ 14 h 48"/>
              <a:gd name="T8" fmla="*/ 39 w 39"/>
              <a:gd name="T9" fmla="*/ 0 h 48"/>
            </a:gdLst>
            <a:ahLst/>
            <a:cxnLst>
              <a:cxn ang="0">
                <a:pos x="T0" y="T1"/>
              </a:cxn>
              <a:cxn ang="0">
                <a:pos x="T2" y="T3"/>
              </a:cxn>
              <a:cxn ang="0">
                <a:pos x="T4" y="T5"/>
              </a:cxn>
              <a:cxn ang="0">
                <a:pos x="T6" y="T7"/>
              </a:cxn>
              <a:cxn ang="0">
                <a:pos x="T8" y="T9"/>
              </a:cxn>
            </a:cxnLst>
            <a:rect l="0" t="0" r="r" b="b"/>
            <a:pathLst>
              <a:path w="39" h="48">
                <a:moveTo>
                  <a:pt x="39" y="0"/>
                </a:moveTo>
                <a:cubicBezTo>
                  <a:pt x="26" y="12"/>
                  <a:pt x="13" y="24"/>
                  <a:pt x="0" y="35"/>
                </a:cubicBezTo>
                <a:cubicBezTo>
                  <a:pt x="0" y="40"/>
                  <a:pt x="0" y="44"/>
                  <a:pt x="0" y="48"/>
                </a:cubicBezTo>
                <a:cubicBezTo>
                  <a:pt x="13" y="37"/>
                  <a:pt x="26" y="25"/>
                  <a:pt x="39" y="14"/>
                </a:cubicBezTo>
                <a:cubicBezTo>
                  <a:pt x="39" y="9"/>
                  <a:pt x="39" y="5"/>
                  <a:pt x="39" y="0"/>
                </a:cubicBezTo>
              </a:path>
            </a:pathLst>
          </a:custGeom>
          <a:solidFill>
            <a:srgbClr val="BB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17" name="Freeform 173"/>
          <p:cNvSpPr>
            <a:spLocks/>
          </p:cNvSpPr>
          <p:nvPr/>
        </p:nvSpPr>
        <p:spPr bwMode="auto">
          <a:xfrm>
            <a:off x="2643187" y="3602038"/>
            <a:ext cx="131763" cy="123825"/>
          </a:xfrm>
          <a:custGeom>
            <a:avLst/>
            <a:gdLst>
              <a:gd name="T0" fmla="*/ 64 w 64"/>
              <a:gd name="T1" fmla="*/ 0 h 61"/>
              <a:gd name="T2" fmla="*/ 0 w 64"/>
              <a:gd name="T3" fmla="*/ 59 h 61"/>
              <a:gd name="T4" fmla="*/ 0 w 64"/>
              <a:gd name="T5" fmla="*/ 61 h 61"/>
              <a:gd name="T6" fmla="*/ 64 w 64"/>
              <a:gd name="T7" fmla="*/ 2 h 61"/>
              <a:gd name="T8" fmla="*/ 64 w 64"/>
              <a:gd name="T9" fmla="*/ 0 h 61"/>
            </a:gdLst>
            <a:ahLst/>
            <a:cxnLst>
              <a:cxn ang="0">
                <a:pos x="T0" y="T1"/>
              </a:cxn>
              <a:cxn ang="0">
                <a:pos x="T2" y="T3"/>
              </a:cxn>
              <a:cxn ang="0">
                <a:pos x="T4" y="T5"/>
              </a:cxn>
              <a:cxn ang="0">
                <a:pos x="T6" y="T7"/>
              </a:cxn>
              <a:cxn ang="0">
                <a:pos x="T8" y="T9"/>
              </a:cxn>
            </a:cxnLst>
            <a:rect l="0" t="0" r="r" b="b"/>
            <a:pathLst>
              <a:path w="64" h="61">
                <a:moveTo>
                  <a:pt x="64" y="0"/>
                </a:moveTo>
                <a:cubicBezTo>
                  <a:pt x="43" y="20"/>
                  <a:pt x="21" y="39"/>
                  <a:pt x="0" y="59"/>
                </a:cubicBezTo>
                <a:cubicBezTo>
                  <a:pt x="0" y="59"/>
                  <a:pt x="0" y="60"/>
                  <a:pt x="0" y="61"/>
                </a:cubicBezTo>
                <a:cubicBezTo>
                  <a:pt x="21" y="41"/>
                  <a:pt x="43" y="22"/>
                  <a:pt x="64" y="2"/>
                </a:cubicBezTo>
                <a:cubicBezTo>
                  <a:pt x="64" y="2"/>
                  <a:pt x="64" y="1"/>
                  <a:pt x="64" y="0"/>
                </a:cubicBezTo>
              </a:path>
            </a:pathLst>
          </a:custGeom>
          <a:solidFill>
            <a:srgbClr val="BB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18" name="Freeform 174"/>
          <p:cNvSpPr>
            <a:spLocks/>
          </p:cNvSpPr>
          <p:nvPr/>
        </p:nvSpPr>
        <p:spPr bwMode="auto">
          <a:xfrm>
            <a:off x="2774950" y="3532188"/>
            <a:ext cx="79375" cy="73025"/>
          </a:xfrm>
          <a:custGeom>
            <a:avLst/>
            <a:gdLst>
              <a:gd name="T0" fmla="*/ 39 w 39"/>
              <a:gd name="T1" fmla="*/ 0 h 36"/>
              <a:gd name="T2" fmla="*/ 0 w 39"/>
              <a:gd name="T3" fmla="*/ 34 h 36"/>
              <a:gd name="T4" fmla="*/ 0 w 39"/>
              <a:gd name="T5" fmla="*/ 36 h 36"/>
              <a:gd name="T6" fmla="*/ 39 w 39"/>
              <a:gd name="T7" fmla="*/ 1 h 36"/>
              <a:gd name="T8" fmla="*/ 39 w 39"/>
              <a:gd name="T9" fmla="*/ 0 h 36"/>
            </a:gdLst>
            <a:ahLst/>
            <a:cxnLst>
              <a:cxn ang="0">
                <a:pos x="T0" y="T1"/>
              </a:cxn>
              <a:cxn ang="0">
                <a:pos x="T2" y="T3"/>
              </a:cxn>
              <a:cxn ang="0">
                <a:pos x="T4" y="T5"/>
              </a:cxn>
              <a:cxn ang="0">
                <a:pos x="T6" y="T7"/>
              </a:cxn>
              <a:cxn ang="0">
                <a:pos x="T8" y="T9"/>
              </a:cxn>
            </a:cxnLst>
            <a:rect l="0" t="0" r="r" b="b"/>
            <a:pathLst>
              <a:path w="39" h="36">
                <a:moveTo>
                  <a:pt x="39" y="0"/>
                </a:moveTo>
                <a:cubicBezTo>
                  <a:pt x="26" y="11"/>
                  <a:pt x="13" y="23"/>
                  <a:pt x="0" y="34"/>
                </a:cubicBezTo>
                <a:cubicBezTo>
                  <a:pt x="0" y="35"/>
                  <a:pt x="0" y="36"/>
                  <a:pt x="0" y="36"/>
                </a:cubicBezTo>
                <a:cubicBezTo>
                  <a:pt x="13" y="25"/>
                  <a:pt x="26" y="13"/>
                  <a:pt x="39" y="1"/>
                </a:cubicBezTo>
                <a:cubicBezTo>
                  <a:pt x="39" y="1"/>
                  <a:pt x="39" y="0"/>
                  <a:pt x="39" y="0"/>
                </a:cubicBezTo>
              </a:path>
            </a:pathLst>
          </a:custGeom>
          <a:solidFill>
            <a:srgbClr val="B9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19" name="Freeform 175"/>
          <p:cNvSpPr>
            <a:spLocks/>
          </p:cNvSpPr>
          <p:nvPr/>
        </p:nvSpPr>
        <p:spPr bwMode="auto">
          <a:xfrm>
            <a:off x="2854325" y="3309938"/>
            <a:ext cx="252413" cy="252413"/>
          </a:xfrm>
          <a:custGeom>
            <a:avLst/>
            <a:gdLst>
              <a:gd name="T0" fmla="*/ 123 w 123"/>
              <a:gd name="T1" fmla="*/ 0 h 123"/>
              <a:gd name="T2" fmla="*/ 0 w 123"/>
              <a:gd name="T3" fmla="*/ 109 h 123"/>
              <a:gd name="T4" fmla="*/ 0 w 123"/>
              <a:gd name="T5" fmla="*/ 123 h 123"/>
              <a:gd name="T6" fmla="*/ 123 w 123"/>
              <a:gd name="T7" fmla="*/ 14 h 123"/>
              <a:gd name="T8" fmla="*/ 123 w 123"/>
              <a:gd name="T9" fmla="*/ 0 h 123"/>
            </a:gdLst>
            <a:ahLst/>
            <a:cxnLst>
              <a:cxn ang="0">
                <a:pos x="T0" y="T1"/>
              </a:cxn>
              <a:cxn ang="0">
                <a:pos x="T2" y="T3"/>
              </a:cxn>
              <a:cxn ang="0">
                <a:pos x="T4" y="T5"/>
              </a:cxn>
              <a:cxn ang="0">
                <a:pos x="T6" y="T7"/>
              </a:cxn>
              <a:cxn ang="0">
                <a:pos x="T8" y="T9"/>
              </a:cxn>
            </a:cxnLst>
            <a:rect l="0" t="0" r="r" b="b"/>
            <a:pathLst>
              <a:path w="123" h="123">
                <a:moveTo>
                  <a:pt x="123" y="0"/>
                </a:moveTo>
                <a:cubicBezTo>
                  <a:pt x="82" y="36"/>
                  <a:pt x="41" y="73"/>
                  <a:pt x="0" y="109"/>
                </a:cubicBezTo>
                <a:cubicBezTo>
                  <a:pt x="0" y="114"/>
                  <a:pt x="0" y="118"/>
                  <a:pt x="0" y="123"/>
                </a:cubicBezTo>
                <a:cubicBezTo>
                  <a:pt x="41" y="86"/>
                  <a:pt x="82" y="50"/>
                  <a:pt x="123" y="14"/>
                </a:cubicBezTo>
                <a:cubicBezTo>
                  <a:pt x="123" y="10"/>
                  <a:pt x="123" y="5"/>
                  <a:pt x="123" y="0"/>
                </a:cubicBezTo>
              </a:path>
            </a:pathLst>
          </a:custGeom>
          <a:solidFill>
            <a:srgbClr val="B9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20" name="Freeform 176"/>
          <p:cNvSpPr>
            <a:spLocks/>
          </p:cNvSpPr>
          <p:nvPr/>
        </p:nvSpPr>
        <p:spPr bwMode="auto">
          <a:xfrm>
            <a:off x="2854325" y="3306763"/>
            <a:ext cx="252413" cy="227013"/>
          </a:xfrm>
          <a:custGeom>
            <a:avLst/>
            <a:gdLst>
              <a:gd name="T0" fmla="*/ 123 w 123"/>
              <a:gd name="T1" fmla="*/ 0 h 111"/>
              <a:gd name="T2" fmla="*/ 0 w 123"/>
              <a:gd name="T3" fmla="*/ 110 h 111"/>
              <a:gd name="T4" fmla="*/ 0 w 123"/>
              <a:gd name="T5" fmla="*/ 111 h 111"/>
              <a:gd name="T6" fmla="*/ 123 w 123"/>
              <a:gd name="T7" fmla="*/ 2 h 111"/>
              <a:gd name="T8" fmla="*/ 123 w 123"/>
              <a:gd name="T9" fmla="*/ 0 h 111"/>
            </a:gdLst>
            <a:ahLst/>
            <a:cxnLst>
              <a:cxn ang="0">
                <a:pos x="T0" y="T1"/>
              </a:cxn>
              <a:cxn ang="0">
                <a:pos x="T2" y="T3"/>
              </a:cxn>
              <a:cxn ang="0">
                <a:pos x="T4" y="T5"/>
              </a:cxn>
              <a:cxn ang="0">
                <a:pos x="T6" y="T7"/>
              </a:cxn>
              <a:cxn ang="0">
                <a:pos x="T8" y="T9"/>
              </a:cxn>
            </a:cxnLst>
            <a:rect l="0" t="0" r="r" b="b"/>
            <a:pathLst>
              <a:path w="123" h="111">
                <a:moveTo>
                  <a:pt x="123" y="0"/>
                </a:moveTo>
                <a:cubicBezTo>
                  <a:pt x="82" y="36"/>
                  <a:pt x="41" y="73"/>
                  <a:pt x="0" y="110"/>
                </a:cubicBezTo>
                <a:cubicBezTo>
                  <a:pt x="0" y="110"/>
                  <a:pt x="0" y="111"/>
                  <a:pt x="0" y="111"/>
                </a:cubicBezTo>
                <a:cubicBezTo>
                  <a:pt x="41" y="75"/>
                  <a:pt x="82" y="38"/>
                  <a:pt x="123" y="2"/>
                </a:cubicBezTo>
                <a:cubicBezTo>
                  <a:pt x="123" y="2"/>
                  <a:pt x="123" y="1"/>
                  <a:pt x="123" y="0"/>
                </a:cubicBezTo>
              </a:path>
            </a:pathLst>
          </a:custGeom>
          <a:solidFill>
            <a:srgbClr val="B7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23" name="Freeform 179"/>
          <p:cNvSpPr>
            <a:spLocks/>
          </p:cNvSpPr>
          <p:nvPr/>
        </p:nvSpPr>
        <p:spPr bwMode="auto">
          <a:xfrm>
            <a:off x="2560637" y="3594100"/>
            <a:ext cx="539750" cy="466725"/>
          </a:xfrm>
          <a:custGeom>
            <a:avLst/>
            <a:gdLst>
              <a:gd name="T0" fmla="*/ 264 w 264"/>
              <a:gd name="T1" fmla="*/ 0 h 228"/>
              <a:gd name="T2" fmla="*/ 0 w 264"/>
              <a:gd name="T3" fmla="*/ 218 h 228"/>
              <a:gd name="T4" fmla="*/ 0 w 264"/>
              <a:gd name="T5" fmla="*/ 228 h 228"/>
              <a:gd name="T6" fmla="*/ 264 w 264"/>
              <a:gd name="T7" fmla="*/ 11 h 228"/>
              <a:gd name="T8" fmla="*/ 264 w 264"/>
              <a:gd name="T9" fmla="*/ 0 h 228"/>
            </a:gdLst>
            <a:ahLst/>
            <a:cxnLst>
              <a:cxn ang="0">
                <a:pos x="T0" y="T1"/>
              </a:cxn>
              <a:cxn ang="0">
                <a:pos x="T2" y="T3"/>
              </a:cxn>
              <a:cxn ang="0">
                <a:pos x="T4" y="T5"/>
              </a:cxn>
              <a:cxn ang="0">
                <a:pos x="T6" y="T7"/>
              </a:cxn>
              <a:cxn ang="0">
                <a:pos x="T8" y="T9"/>
              </a:cxn>
            </a:cxnLst>
            <a:rect l="0" t="0" r="r" b="b"/>
            <a:pathLst>
              <a:path w="264" h="228">
                <a:moveTo>
                  <a:pt x="264" y="0"/>
                </a:moveTo>
                <a:cubicBezTo>
                  <a:pt x="176" y="71"/>
                  <a:pt x="88" y="145"/>
                  <a:pt x="0" y="218"/>
                </a:cubicBezTo>
                <a:cubicBezTo>
                  <a:pt x="0" y="221"/>
                  <a:pt x="0" y="224"/>
                  <a:pt x="0" y="228"/>
                </a:cubicBezTo>
                <a:cubicBezTo>
                  <a:pt x="88" y="155"/>
                  <a:pt x="176" y="82"/>
                  <a:pt x="264" y="11"/>
                </a:cubicBezTo>
                <a:cubicBezTo>
                  <a:pt x="264" y="7"/>
                  <a:pt x="264" y="3"/>
                  <a:pt x="264"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24" name="Freeform 180"/>
          <p:cNvSpPr>
            <a:spLocks/>
          </p:cNvSpPr>
          <p:nvPr/>
        </p:nvSpPr>
        <p:spPr bwMode="auto">
          <a:xfrm>
            <a:off x="2560637" y="3616325"/>
            <a:ext cx="539750" cy="458788"/>
          </a:xfrm>
          <a:custGeom>
            <a:avLst/>
            <a:gdLst>
              <a:gd name="T0" fmla="*/ 264 w 264"/>
              <a:gd name="T1" fmla="*/ 0 h 224"/>
              <a:gd name="T2" fmla="*/ 0 w 264"/>
              <a:gd name="T3" fmla="*/ 217 h 224"/>
              <a:gd name="T4" fmla="*/ 0 w 264"/>
              <a:gd name="T5" fmla="*/ 224 h 224"/>
              <a:gd name="T6" fmla="*/ 264 w 264"/>
              <a:gd name="T7" fmla="*/ 8 h 224"/>
              <a:gd name="T8" fmla="*/ 264 w 264"/>
              <a:gd name="T9" fmla="*/ 0 h 224"/>
            </a:gdLst>
            <a:ahLst/>
            <a:cxnLst>
              <a:cxn ang="0">
                <a:pos x="T0" y="T1"/>
              </a:cxn>
              <a:cxn ang="0">
                <a:pos x="T2" y="T3"/>
              </a:cxn>
              <a:cxn ang="0">
                <a:pos x="T4" y="T5"/>
              </a:cxn>
              <a:cxn ang="0">
                <a:pos x="T6" y="T7"/>
              </a:cxn>
              <a:cxn ang="0">
                <a:pos x="T8" y="T9"/>
              </a:cxn>
            </a:cxnLst>
            <a:rect l="0" t="0" r="r" b="b"/>
            <a:pathLst>
              <a:path w="264" h="224">
                <a:moveTo>
                  <a:pt x="264" y="0"/>
                </a:moveTo>
                <a:cubicBezTo>
                  <a:pt x="176" y="71"/>
                  <a:pt x="88" y="144"/>
                  <a:pt x="0" y="217"/>
                </a:cubicBezTo>
                <a:cubicBezTo>
                  <a:pt x="0" y="219"/>
                  <a:pt x="0" y="222"/>
                  <a:pt x="0" y="224"/>
                </a:cubicBezTo>
                <a:cubicBezTo>
                  <a:pt x="88" y="152"/>
                  <a:pt x="176" y="79"/>
                  <a:pt x="264" y="8"/>
                </a:cubicBezTo>
                <a:cubicBezTo>
                  <a:pt x="264" y="5"/>
                  <a:pt x="264" y="2"/>
                  <a:pt x="264"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25" name="Freeform 181"/>
          <p:cNvSpPr>
            <a:spLocks/>
          </p:cNvSpPr>
          <p:nvPr/>
        </p:nvSpPr>
        <p:spPr bwMode="auto">
          <a:xfrm>
            <a:off x="3481387" y="3324225"/>
            <a:ext cx="39688" cy="66675"/>
          </a:xfrm>
          <a:custGeom>
            <a:avLst/>
            <a:gdLst>
              <a:gd name="T0" fmla="*/ 19 w 19"/>
              <a:gd name="T1" fmla="*/ 0 h 32"/>
              <a:gd name="T2" fmla="*/ 0 w 19"/>
              <a:gd name="T3" fmla="*/ 13 h 32"/>
              <a:gd name="T4" fmla="*/ 0 w 19"/>
              <a:gd name="T5" fmla="*/ 25 h 32"/>
              <a:gd name="T6" fmla="*/ 0 w 19"/>
              <a:gd name="T7" fmla="*/ 25 h 32"/>
              <a:gd name="T8" fmla="*/ 0 w 19"/>
              <a:gd name="T9" fmla="*/ 32 h 32"/>
              <a:gd name="T10" fmla="*/ 19 w 19"/>
              <a:gd name="T11" fmla="*/ 19 h 32"/>
              <a:gd name="T12" fmla="*/ 19 w 19"/>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9" h="32">
                <a:moveTo>
                  <a:pt x="19" y="0"/>
                </a:moveTo>
                <a:cubicBezTo>
                  <a:pt x="12" y="4"/>
                  <a:pt x="6" y="9"/>
                  <a:pt x="0" y="13"/>
                </a:cubicBezTo>
                <a:cubicBezTo>
                  <a:pt x="0" y="17"/>
                  <a:pt x="0" y="21"/>
                  <a:pt x="0" y="25"/>
                </a:cubicBezTo>
                <a:cubicBezTo>
                  <a:pt x="0" y="25"/>
                  <a:pt x="0" y="25"/>
                  <a:pt x="0" y="25"/>
                </a:cubicBezTo>
                <a:cubicBezTo>
                  <a:pt x="0" y="27"/>
                  <a:pt x="0" y="30"/>
                  <a:pt x="0" y="32"/>
                </a:cubicBezTo>
                <a:cubicBezTo>
                  <a:pt x="6" y="28"/>
                  <a:pt x="13" y="23"/>
                  <a:pt x="19" y="19"/>
                </a:cubicBezTo>
                <a:cubicBezTo>
                  <a:pt x="19" y="12"/>
                  <a:pt x="19" y="6"/>
                  <a:pt x="19"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26" name="Freeform 182"/>
          <p:cNvSpPr>
            <a:spLocks/>
          </p:cNvSpPr>
          <p:nvPr/>
        </p:nvSpPr>
        <p:spPr bwMode="auto">
          <a:xfrm>
            <a:off x="2560637" y="3376613"/>
            <a:ext cx="920750" cy="742950"/>
          </a:xfrm>
          <a:custGeom>
            <a:avLst/>
            <a:gdLst>
              <a:gd name="T0" fmla="*/ 450 w 450"/>
              <a:gd name="T1" fmla="*/ 0 h 363"/>
              <a:gd name="T2" fmla="*/ 0 w 450"/>
              <a:gd name="T3" fmla="*/ 357 h 363"/>
              <a:gd name="T4" fmla="*/ 0 w 450"/>
              <a:gd name="T5" fmla="*/ 363 h 363"/>
              <a:gd name="T6" fmla="*/ 450 w 450"/>
              <a:gd name="T7" fmla="*/ 7 h 363"/>
              <a:gd name="T8" fmla="*/ 450 w 450"/>
              <a:gd name="T9" fmla="*/ 0 h 363"/>
            </a:gdLst>
            <a:ahLst/>
            <a:cxnLst>
              <a:cxn ang="0">
                <a:pos x="T0" y="T1"/>
              </a:cxn>
              <a:cxn ang="0">
                <a:pos x="T2" y="T3"/>
              </a:cxn>
              <a:cxn ang="0">
                <a:pos x="T4" y="T5"/>
              </a:cxn>
              <a:cxn ang="0">
                <a:pos x="T6" y="T7"/>
              </a:cxn>
              <a:cxn ang="0">
                <a:pos x="T8" y="T9"/>
              </a:cxn>
            </a:cxnLst>
            <a:rect l="0" t="0" r="r" b="b"/>
            <a:pathLst>
              <a:path w="450" h="363">
                <a:moveTo>
                  <a:pt x="450" y="0"/>
                </a:moveTo>
                <a:cubicBezTo>
                  <a:pt x="300" y="110"/>
                  <a:pt x="150" y="236"/>
                  <a:pt x="0" y="357"/>
                </a:cubicBezTo>
                <a:cubicBezTo>
                  <a:pt x="0" y="359"/>
                  <a:pt x="0" y="361"/>
                  <a:pt x="0" y="363"/>
                </a:cubicBezTo>
                <a:cubicBezTo>
                  <a:pt x="150" y="242"/>
                  <a:pt x="300" y="116"/>
                  <a:pt x="450" y="7"/>
                </a:cubicBezTo>
                <a:cubicBezTo>
                  <a:pt x="450" y="5"/>
                  <a:pt x="450" y="2"/>
                  <a:pt x="450"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27" name="Freeform 183"/>
          <p:cNvSpPr>
            <a:spLocks/>
          </p:cNvSpPr>
          <p:nvPr/>
        </p:nvSpPr>
        <p:spPr bwMode="auto">
          <a:xfrm>
            <a:off x="2560637" y="3351213"/>
            <a:ext cx="920750" cy="755650"/>
          </a:xfrm>
          <a:custGeom>
            <a:avLst/>
            <a:gdLst>
              <a:gd name="T0" fmla="*/ 450 w 450"/>
              <a:gd name="T1" fmla="*/ 0 h 369"/>
              <a:gd name="T2" fmla="*/ 264 w 450"/>
              <a:gd name="T3" fmla="*/ 145 h 369"/>
              <a:gd name="T4" fmla="*/ 264 w 450"/>
              <a:gd name="T5" fmla="*/ 137 h 369"/>
              <a:gd name="T6" fmla="*/ 0 w 450"/>
              <a:gd name="T7" fmla="*/ 353 h 369"/>
              <a:gd name="T8" fmla="*/ 0 w 450"/>
              <a:gd name="T9" fmla="*/ 369 h 369"/>
              <a:gd name="T10" fmla="*/ 450 w 450"/>
              <a:gd name="T11" fmla="*/ 12 h 369"/>
              <a:gd name="T12" fmla="*/ 450 w 450"/>
              <a:gd name="T13" fmla="*/ 0 h 369"/>
            </a:gdLst>
            <a:ahLst/>
            <a:cxnLst>
              <a:cxn ang="0">
                <a:pos x="T0" y="T1"/>
              </a:cxn>
              <a:cxn ang="0">
                <a:pos x="T2" y="T3"/>
              </a:cxn>
              <a:cxn ang="0">
                <a:pos x="T4" y="T5"/>
              </a:cxn>
              <a:cxn ang="0">
                <a:pos x="T6" y="T7"/>
              </a:cxn>
              <a:cxn ang="0">
                <a:pos x="T8" y="T9"/>
              </a:cxn>
              <a:cxn ang="0">
                <a:pos x="T10" y="T11"/>
              </a:cxn>
              <a:cxn ang="0">
                <a:pos x="T12" y="T13"/>
              </a:cxn>
            </a:cxnLst>
            <a:rect l="0" t="0" r="r" b="b"/>
            <a:pathLst>
              <a:path w="450" h="369">
                <a:moveTo>
                  <a:pt x="450" y="0"/>
                </a:moveTo>
                <a:cubicBezTo>
                  <a:pt x="388" y="46"/>
                  <a:pt x="326" y="95"/>
                  <a:pt x="264" y="145"/>
                </a:cubicBezTo>
                <a:cubicBezTo>
                  <a:pt x="264" y="142"/>
                  <a:pt x="264" y="140"/>
                  <a:pt x="264" y="137"/>
                </a:cubicBezTo>
                <a:cubicBezTo>
                  <a:pt x="176" y="208"/>
                  <a:pt x="88" y="281"/>
                  <a:pt x="0" y="353"/>
                </a:cubicBezTo>
                <a:cubicBezTo>
                  <a:pt x="0" y="358"/>
                  <a:pt x="0" y="364"/>
                  <a:pt x="0" y="369"/>
                </a:cubicBezTo>
                <a:cubicBezTo>
                  <a:pt x="150" y="248"/>
                  <a:pt x="300" y="122"/>
                  <a:pt x="450" y="12"/>
                </a:cubicBezTo>
                <a:cubicBezTo>
                  <a:pt x="450" y="8"/>
                  <a:pt x="450" y="4"/>
                  <a:pt x="450" y="0"/>
                </a:cubicBezTo>
              </a:path>
            </a:pathLst>
          </a:custGeom>
          <a:solidFill>
            <a:srgbClr val="BC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28" name="Freeform 184"/>
          <p:cNvSpPr>
            <a:spLocks/>
          </p:cNvSpPr>
          <p:nvPr/>
        </p:nvSpPr>
        <p:spPr bwMode="auto">
          <a:xfrm>
            <a:off x="3481387" y="3279775"/>
            <a:ext cx="39688" cy="55563"/>
          </a:xfrm>
          <a:custGeom>
            <a:avLst/>
            <a:gdLst>
              <a:gd name="T0" fmla="*/ 19 w 19"/>
              <a:gd name="T1" fmla="*/ 0 h 27"/>
              <a:gd name="T2" fmla="*/ 0 w 19"/>
              <a:gd name="T3" fmla="*/ 13 h 27"/>
              <a:gd name="T4" fmla="*/ 0 w 19"/>
              <a:gd name="T5" fmla="*/ 27 h 27"/>
              <a:gd name="T6" fmla="*/ 19 w 19"/>
              <a:gd name="T7" fmla="*/ 13 h 27"/>
              <a:gd name="T8" fmla="*/ 19 w 19"/>
              <a:gd name="T9" fmla="*/ 0 h 27"/>
            </a:gdLst>
            <a:ahLst/>
            <a:cxnLst>
              <a:cxn ang="0">
                <a:pos x="T0" y="T1"/>
              </a:cxn>
              <a:cxn ang="0">
                <a:pos x="T2" y="T3"/>
              </a:cxn>
              <a:cxn ang="0">
                <a:pos x="T4" y="T5"/>
              </a:cxn>
              <a:cxn ang="0">
                <a:pos x="T6" y="T7"/>
              </a:cxn>
              <a:cxn ang="0">
                <a:pos x="T8" y="T9"/>
              </a:cxn>
            </a:cxnLst>
            <a:rect l="0" t="0" r="r" b="b"/>
            <a:pathLst>
              <a:path w="19" h="27">
                <a:moveTo>
                  <a:pt x="19" y="0"/>
                </a:moveTo>
                <a:cubicBezTo>
                  <a:pt x="12" y="4"/>
                  <a:pt x="6" y="9"/>
                  <a:pt x="0" y="13"/>
                </a:cubicBezTo>
                <a:cubicBezTo>
                  <a:pt x="0" y="18"/>
                  <a:pt x="0" y="22"/>
                  <a:pt x="0" y="27"/>
                </a:cubicBezTo>
                <a:cubicBezTo>
                  <a:pt x="6" y="22"/>
                  <a:pt x="12" y="18"/>
                  <a:pt x="19" y="13"/>
                </a:cubicBezTo>
                <a:cubicBezTo>
                  <a:pt x="19" y="9"/>
                  <a:pt x="19" y="4"/>
                  <a:pt x="19"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29" name="Freeform 185"/>
          <p:cNvSpPr>
            <a:spLocks/>
          </p:cNvSpPr>
          <p:nvPr/>
        </p:nvSpPr>
        <p:spPr bwMode="auto">
          <a:xfrm>
            <a:off x="3100387" y="3306763"/>
            <a:ext cx="381000" cy="309563"/>
          </a:xfrm>
          <a:custGeom>
            <a:avLst/>
            <a:gdLst>
              <a:gd name="T0" fmla="*/ 186 w 186"/>
              <a:gd name="T1" fmla="*/ 0 h 151"/>
              <a:gd name="T2" fmla="*/ 148 w 186"/>
              <a:gd name="T3" fmla="*/ 29 h 151"/>
              <a:gd name="T4" fmla="*/ 148 w 186"/>
              <a:gd name="T5" fmla="*/ 22 h 151"/>
              <a:gd name="T6" fmla="*/ 0 w 186"/>
              <a:gd name="T7" fmla="*/ 140 h 151"/>
              <a:gd name="T8" fmla="*/ 0 w 186"/>
              <a:gd name="T9" fmla="*/ 151 h 151"/>
              <a:gd name="T10" fmla="*/ 186 w 186"/>
              <a:gd name="T11" fmla="*/ 5 h 151"/>
              <a:gd name="T12" fmla="*/ 186 w 186"/>
              <a:gd name="T13" fmla="*/ 14 h 151"/>
              <a:gd name="T14" fmla="*/ 186 w 186"/>
              <a:gd name="T15" fmla="*/ 14 h 151"/>
              <a:gd name="T16" fmla="*/ 186 w 186"/>
              <a:gd name="T1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51">
                <a:moveTo>
                  <a:pt x="186" y="0"/>
                </a:moveTo>
                <a:cubicBezTo>
                  <a:pt x="173" y="10"/>
                  <a:pt x="161" y="20"/>
                  <a:pt x="148" y="29"/>
                </a:cubicBezTo>
                <a:cubicBezTo>
                  <a:pt x="148" y="27"/>
                  <a:pt x="148" y="24"/>
                  <a:pt x="148" y="22"/>
                </a:cubicBezTo>
                <a:cubicBezTo>
                  <a:pt x="99" y="60"/>
                  <a:pt x="49" y="99"/>
                  <a:pt x="0" y="140"/>
                </a:cubicBezTo>
                <a:cubicBezTo>
                  <a:pt x="0" y="143"/>
                  <a:pt x="0" y="147"/>
                  <a:pt x="0" y="151"/>
                </a:cubicBezTo>
                <a:cubicBezTo>
                  <a:pt x="62" y="100"/>
                  <a:pt x="124" y="51"/>
                  <a:pt x="186" y="5"/>
                </a:cubicBezTo>
                <a:cubicBezTo>
                  <a:pt x="186" y="8"/>
                  <a:pt x="186" y="11"/>
                  <a:pt x="186" y="14"/>
                </a:cubicBezTo>
                <a:cubicBezTo>
                  <a:pt x="186" y="14"/>
                  <a:pt x="186" y="14"/>
                  <a:pt x="186" y="14"/>
                </a:cubicBezTo>
                <a:cubicBezTo>
                  <a:pt x="186" y="9"/>
                  <a:pt x="186" y="5"/>
                  <a:pt x="186"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30" name="Freeform 186"/>
          <p:cNvSpPr>
            <a:spLocks/>
          </p:cNvSpPr>
          <p:nvPr/>
        </p:nvSpPr>
        <p:spPr bwMode="auto">
          <a:xfrm>
            <a:off x="3100387" y="3316288"/>
            <a:ext cx="381000" cy="315913"/>
          </a:xfrm>
          <a:custGeom>
            <a:avLst/>
            <a:gdLst>
              <a:gd name="T0" fmla="*/ 186 w 186"/>
              <a:gd name="T1" fmla="*/ 0 h 154"/>
              <a:gd name="T2" fmla="*/ 0 w 186"/>
              <a:gd name="T3" fmla="*/ 146 h 154"/>
              <a:gd name="T4" fmla="*/ 0 w 186"/>
              <a:gd name="T5" fmla="*/ 154 h 154"/>
              <a:gd name="T6" fmla="*/ 186 w 186"/>
              <a:gd name="T7" fmla="*/ 9 h 154"/>
              <a:gd name="T8" fmla="*/ 186 w 186"/>
              <a:gd name="T9" fmla="*/ 0 h 154"/>
            </a:gdLst>
            <a:ahLst/>
            <a:cxnLst>
              <a:cxn ang="0">
                <a:pos x="T0" y="T1"/>
              </a:cxn>
              <a:cxn ang="0">
                <a:pos x="T2" y="T3"/>
              </a:cxn>
              <a:cxn ang="0">
                <a:pos x="T4" y="T5"/>
              </a:cxn>
              <a:cxn ang="0">
                <a:pos x="T6" y="T7"/>
              </a:cxn>
              <a:cxn ang="0">
                <a:pos x="T8" y="T9"/>
              </a:cxn>
            </a:cxnLst>
            <a:rect l="0" t="0" r="r" b="b"/>
            <a:pathLst>
              <a:path w="186" h="154">
                <a:moveTo>
                  <a:pt x="186" y="0"/>
                </a:moveTo>
                <a:cubicBezTo>
                  <a:pt x="124" y="46"/>
                  <a:pt x="62" y="95"/>
                  <a:pt x="0" y="146"/>
                </a:cubicBezTo>
                <a:cubicBezTo>
                  <a:pt x="0" y="148"/>
                  <a:pt x="0" y="151"/>
                  <a:pt x="0" y="154"/>
                </a:cubicBezTo>
                <a:cubicBezTo>
                  <a:pt x="62" y="104"/>
                  <a:pt x="124" y="55"/>
                  <a:pt x="186" y="9"/>
                </a:cubicBezTo>
                <a:cubicBezTo>
                  <a:pt x="186" y="6"/>
                  <a:pt x="186" y="3"/>
                  <a:pt x="186" y="0"/>
                </a:cubicBezTo>
              </a:path>
            </a:pathLst>
          </a:custGeom>
          <a:solidFill>
            <a:srgbClr val="BC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31" name="Freeform 187"/>
          <p:cNvSpPr>
            <a:spLocks/>
          </p:cNvSpPr>
          <p:nvPr/>
        </p:nvSpPr>
        <p:spPr bwMode="auto">
          <a:xfrm>
            <a:off x="3481387" y="3306763"/>
            <a:ext cx="39688" cy="44450"/>
          </a:xfrm>
          <a:custGeom>
            <a:avLst/>
            <a:gdLst>
              <a:gd name="T0" fmla="*/ 19 w 19"/>
              <a:gd name="T1" fmla="*/ 0 h 22"/>
              <a:gd name="T2" fmla="*/ 0 w 19"/>
              <a:gd name="T3" fmla="*/ 14 h 22"/>
              <a:gd name="T4" fmla="*/ 0 w 19"/>
              <a:gd name="T5" fmla="*/ 22 h 22"/>
              <a:gd name="T6" fmla="*/ 19 w 19"/>
              <a:gd name="T7" fmla="*/ 9 h 22"/>
              <a:gd name="T8" fmla="*/ 19 w 19"/>
              <a:gd name="T9" fmla="*/ 0 h 22"/>
            </a:gdLst>
            <a:ahLst/>
            <a:cxnLst>
              <a:cxn ang="0">
                <a:pos x="T0" y="T1"/>
              </a:cxn>
              <a:cxn ang="0">
                <a:pos x="T2" y="T3"/>
              </a:cxn>
              <a:cxn ang="0">
                <a:pos x="T4" y="T5"/>
              </a:cxn>
              <a:cxn ang="0">
                <a:pos x="T6" y="T7"/>
              </a:cxn>
              <a:cxn ang="0">
                <a:pos x="T8" y="T9"/>
              </a:cxn>
            </a:cxnLst>
            <a:rect l="0" t="0" r="r" b="b"/>
            <a:pathLst>
              <a:path w="19" h="22">
                <a:moveTo>
                  <a:pt x="19" y="0"/>
                </a:moveTo>
                <a:cubicBezTo>
                  <a:pt x="12" y="5"/>
                  <a:pt x="6" y="9"/>
                  <a:pt x="0" y="14"/>
                </a:cubicBezTo>
                <a:cubicBezTo>
                  <a:pt x="0" y="17"/>
                  <a:pt x="0" y="19"/>
                  <a:pt x="0" y="22"/>
                </a:cubicBezTo>
                <a:cubicBezTo>
                  <a:pt x="6" y="18"/>
                  <a:pt x="12" y="13"/>
                  <a:pt x="19" y="9"/>
                </a:cubicBezTo>
                <a:cubicBezTo>
                  <a:pt x="19" y="6"/>
                  <a:pt x="19" y="3"/>
                  <a:pt x="19"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32" name="Freeform 188"/>
          <p:cNvSpPr>
            <a:spLocks/>
          </p:cNvSpPr>
          <p:nvPr/>
        </p:nvSpPr>
        <p:spPr bwMode="auto">
          <a:xfrm>
            <a:off x="3100387" y="3335338"/>
            <a:ext cx="381000" cy="312738"/>
          </a:xfrm>
          <a:custGeom>
            <a:avLst/>
            <a:gdLst>
              <a:gd name="T0" fmla="*/ 186 w 186"/>
              <a:gd name="T1" fmla="*/ 0 h 153"/>
              <a:gd name="T2" fmla="*/ 0 w 186"/>
              <a:gd name="T3" fmla="*/ 145 h 153"/>
              <a:gd name="T4" fmla="*/ 0 w 186"/>
              <a:gd name="T5" fmla="*/ 153 h 153"/>
              <a:gd name="T6" fmla="*/ 186 w 186"/>
              <a:gd name="T7" fmla="*/ 8 h 153"/>
              <a:gd name="T8" fmla="*/ 186 w 186"/>
              <a:gd name="T9" fmla="*/ 0 h 153"/>
            </a:gdLst>
            <a:ahLst/>
            <a:cxnLst>
              <a:cxn ang="0">
                <a:pos x="T0" y="T1"/>
              </a:cxn>
              <a:cxn ang="0">
                <a:pos x="T2" y="T3"/>
              </a:cxn>
              <a:cxn ang="0">
                <a:pos x="T4" y="T5"/>
              </a:cxn>
              <a:cxn ang="0">
                <a:pos x="T6" y="T7"/>
              </a:cxn>
              <a:cxn ang="0">
                <a:pos x="T8" y="T9"/>
              </a:cxn>
            </a:cxnLst>
            <a:rect l="0" t="0" r="r" b="b"/>
            <a:pathLst>
              <a:path w="186" h="153">
                <a:moveTo>
                  <a:pt x="186" y="0"/>
                </a:moveTo>
                <a:cubicBezTo>
                  <a:pt x="124" y="46"/>
                  <a:pt x="62" y="95"/>
                  <a:pt x="0" y="145"/>
                </a:cubicBezTo>
                <a:cubicBezTo>
                  <a:pt x="0" y="148"/>
                  <a:pt x="0" y="150"/>
                  <a:pt x="0" y="153"/>
                </a:cubicBezTo>
                <a:cubicBezTo>
                  <a:pt x="62" y="103"/>
                  <a:pt x="124" y="54"/>
                  <a:pt x="186" y="8"/>
                </a:cubicBezTo>
                <a:cubicBezTo>
                  <a:pt x="186" y="5"/>
                  <a:pt x="186" y="3"/>
                  <a:pt x="186" y="0"/>
                </a:cubicBezTo>
              </a:path>
            </a:pathLst>
          </a:custGeom>
          <a:solidFill>
            <a:srgbClr val="BE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34" name="Freeform 190"/>
          <p:cNvSpPr>
            <a:spLocks/>
          </p:cNvSpPr>
          <p:nvPr/>
        </p:nvSpPr>
        <p:spPr bwMode="auto">
          <a:xfrm>
            <a:off x="3521075" y="3052763"/>
            <a:ext cx="404813" cy="311150"/>
          </a:xfrm>
          <a:custGeom>
            <a:avLst/>
            <a:gdLst>
              <a:gd name="T0" fmla="*/ 198 w 198"/>
              <a:gd name="T1" fmla="*/ 0 h 152"/>
              <a:gd name="T2" fmla="*/ 0 w 198"/>
              <a:gd name="T3" fmla="*/ 133 h 152"/>
              <a:gd name="T4" fmla="*/ 0 w 198"/>
              <a:gd name="T5" fmla="*/ 152 h 152"/>
              <a:gd name="T6" fmla="*/ 198 w 198"/>
              <a:gd name="T7" fmla="*/ 21 h 152"/>
              <a:gd name="T8" fmla="*/ 198 w 198"/>
              <a:gd name="T9" fmla="*/ 0 h 152"/>
            </a:gdLst>
            <a:ahLst/>
            <a:cxnLst>
              <a:cxn ang="0">
                <a:pos x="T0" y="T1"/>
              </a:cxn>
              <a:cxn ang="0">
                <a:pos x="T2" y="T3"/>
              </a:cxn>
              <a:cxn ang="0">
                <a:pos x="T4" y="T5"/>
              </a:cxn>
              <a:cxn ang="0">
                <a:pos x="T6" y="T7"/>
              </a:cxn>
              <a:cxn ang="0">
                <a:pos x="T8" y="T9"/>
              </a:cxn>
            </a:cxnLst>
            <a:rect l="0" t="0" r="r" b="b"/>
            <a:pathLst>
              <a:path w="198" h="152">
                <a:moveTo>
                  <a:pt x="198" y="0"/>
                </a:moveTo>
                <a:cubicBezTo>
                  <a:pt x="132" y="40"/>
                  <a:pt x="66" y="85"/>
                  <a:pt x="0" y="133"/>
                </a:cubicBezTo>
                <a:cubicBezTo>
                  <a:pt x="0" y="139"/>
                  <a:pt x="0" y="145"/>
                  <a:pt x="0" y="152"/>
                </a:cubicBezTo>
                <a:cubicBezTo>
                  <a:pt x="66" y="104"/>
                  <a:pt x="132" y="60"/>
                  <a:pt x="198" y="21"/>
                </a:cubicBezTo>
                <a:cubicBezTo>
                  <a:pt x="198" y="14"/>
                  <a:pt x="198" y="7"/>
                  <a:pt x="198"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35" name="Freeform 191"/>
          <p:cNvSpPr>
            <a:spLocks/>
          </p:cNvSpPr>
          <p:nvPr/>
        </p:nvSpPr>
        <p:spPr bwMode="auto">
          <a:xfrm>
            <a:off x="3521075" y="2890838"/>
            <a:ext cx="604838" cy="415925"/>
          </a:xfrm>
          <a:custGeom>
            <a:avLst/>
            <a:gdLst>
              <a:gd name="T0" fmla="*/ 295 w 295"/>
              <a:gd name="T1" fmla="*/ 0 h 203"/>
              <a:gd name="T2" fmla="*/ 0 w 295"/>
              <a:gd name="T3" fmla="*/ 190 h 203"/>
              <a:gd name="T4" fmla="*/ 0 w 295"/>
              <a:gd name="T5" fmla="*/ 203 h 203"/>
              <a:gd name="T6" fmla="*/ 198 w 295"/>
              <a:gd name="T7" fmla="*/ 70 h 203"/>
              <a:gd name="T8" fmla="*/ 198 w 295"/>
              <a:gd name="T9" fmla="*/ 79 h 203"/>
              <a:gd name="T10" fmla="*/ 295 w 295"/>
              <a:gd name="T11" fmla="*/ 25 h 203"/>
              <a:gd name="T12" fmla="*/ 295 w 295"/>
              <a:gd name="T13" fmla="*/ 0 h 203"/>
            </a:gdLst>
            <a:ahLst/>
            <a:cxnLst>
              <a:cxn ang="0">
                <a:pos x="T0" y="T1"/>
              </a:cxn>
              <a:cxn ang="0">
                <a:pos x="T2" y="T3"/>
              </a:cxn>
              <a:cxn ang="0">
                <a:pos x="T4" y="T5"/>
              </a:cxn>
              <a:cxn ang="0">
                <a:pos x="T6" y="T7"/>
              </a:cxn>
              <a:cxn ang="0">
                <a:pos x="T8" y="T9"/>
              </a:cxn>
              <a:cxn ang="0">
                <a:pos x="T10" y="T11"/>
              </a:cxn>
              <a:cxn ang="0">
                <a:pos x="T12" y="T13"/>
              </a:cxn>
            </a:cxnLst>
            <a:rect l="0" t="0" r="r" b="b"/>
            <a:pathLst>
              <a:path w="295" h="203">
                <a:moveTo>
                  <a:pt x="295" y="0"/>
                </a:moveTo>
                <a:cubicBezTo>
                  <a:pt x="197" y="52"/>
                  <a:pt x="98" y="117"/>
                  <a:pt x="0" y="190"/>
                </a:cubicBezTo>
                <a:cubicBezTo>
                  <a:pt x="0" y="194"/>
                  <a:pt x="0" y="199"/>
                  <a:pt x="0" y="203"/>
                </a:cubicBezTo>
                <a:cubicBezTo>
                  <a:pt x="66" y="155"/>
                  <a:pt x="132" y="110"/>
                  <a:pt x="198" y="70"/>
                </a:cubicBezTo>
                <a:cubicBezTo>
                  <a:pt x="198" y="73"/>
                  <a:pt x="198" y="76"/>
                  <a:pt x="198" y="79"/>
                </a:cubicBezTo>
                <a:cubicBezTo>
                  <a:pt x="230" y="60"/>
                  <a:pt x="263" y="42"/>
                  <a:pt x="295" y="25"/>
                </a:cubicBezTo>
                <a:cubicBezTo>
                  <a:pt x="295" y="17"/>
                  <a:pt x="295" y="9"/>
                  <a:pt x="295"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36" name="Freeform 192"/>
          <p:cNvSpPr>
            <a:spLocks/>
          </p:cNvSpPr>
          <p:nvPr/>
        </p:nvSpPr>
        <p:spPr bwMode="auto">
          <a:xfrm>
            <a:off x="3521075" y="3033713"/>
            <a:ext cx="404813" cy="290513"/>
          </a:xfrm>
          <a:custGeom>
            <a:avLst/>
            <a:gdLst>
              <a:gd name="T0" fmla="*/ 198 w 198"/>
              <a:gd name="T1" fmla="*/ 0 h 142"/>
              <a:gd name="T2" fmla="*/ 0 w 198"/>
              <a:gd name="T3" fmla="*/ 133 h 142"/>
              <a:gd name="T4" fmla="*/ 0 w 198"/>
              <a:gd name="T5" fmla="*/ 142 h 142"/>
              <a:gd name="T6" fmla="*/ 198 w 198"/>
              <a:gd name="T7" fmla="*/ 9 h 142"/>
              <a:gd name="T8" fmla="*/ 198 w 198"/>
              <a:gd name="T9" fmla="*/ 0 h 142"/>
            </a:gdLst>
            <a:ahLst/>
            <a:cxnLst>
              <a:cxn ang="0">
                <a:pos x="T0" y="T1"/>
              </a:cxn>
              <a:cxn ang="0">
                <a:pos x="T2" y="T3"/>
              </a:cxn>
              <a:cxn ang="0">
                <a:pos x="T4" y="T5"/>
              </a:cxn>
              <a:cxn ang="0">
                <a:pos x="T6" y="T7"/>
              </a:cxn>
              <a:cxn ang="0">
                <a:pos x="T8" y="T9"/>
              </a:cxn>
            </a:cxnLst>
            <a:rect l="0" t="0" r="r" b="b"/>
            <a:pathLst>
              <a:path w="198" h="142">
                <a:moveTo>
                  <a:pt x="198" y="0"/>
                </a:moveTo>
                <a:cubicBezTo>
                  <a:pt x="132" y="40"/>
                  <a:pt x="66" y="85"/>
                  <a:pt x="0" y="133"/>
                </a:cubicBezTo>
                <a:cubicBezTo>
                  <a:pt x="0" y="136"/>
                  <a:pt x="0" y="139"/>
                  <a:pt x="0" y="142"/>
                </a:cubicBezTo>
                <a:cubicBezTo>
                  <a:pt x="66" y="94"/>
                  <a:pt x="132" y="49"/>
                  <a:pt x="198" y="9"/>
                </a:cubicBezTo>
                <a:cubicBezTo>
                  <a:pt x="198" y="6"/>
                  <a:pt x="198" y="3"/>
                  <a:pt x="198" y="0"/>
                </a:cubicBezTo>
              </a:path>
            </a:pathLst>
          </a:custGeom>
          <a:solidFill>
            <a:srgbClr val="BC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39" name="Freeform 195"/>
          <p:cNvSpPr>
            <a:spLocks/>
          </p:cNvSpPr>
          <p:nvPr/>
        </p:nvSpPr>
        <p:spPr bwMode="auto">
          <a:xfrm>
            <a:off x="3403600" y="3192463"/>
            <a:ext cx="77788" cy="109538"/>
          </a:xfrm>
          <a:custGeom>
            <a:avLst/>
            <a:gdLst>
              <a:gd name="T0" fmla="*/ 38 w 38"/>
              <a:gd name="T1" fmla="*/ 0 h 54"/>
              <a:gd name="T2" fmla="*/ 0 w 38"/>
              <a:gd name="T3" fmla="*/ 30 h 54"/>
              <a:gd name="T4" fmla="*/ 0 w 38"/>
              <a:gd name="T5" fmla="*/ 54 h 54"/>
              <a:gd name="T6" fmla="*/ 38 w 38"/>
              <a:gd name="T7" fmla="*/ 25 h 54"/>
              <a:gd name="T8" fmla="*/ 38 w 38"/>
              <a:gd name="T9" fmla="*/ 0 h 54"/>
            </a:gdLst>
            <a:ahLst/>
            <a:cxnLst>
              <a:cxn ang="0">
                <a:pos x="T0" y="T1"/>
              </a:cxn>
              <a:cxn ang="0">
                <a:pos x="T2" y="T3"/>
              </a:cxn>
              <a:cxn ang="0">
                <a:pos x="T4" y="T5"/>
              </a:cxn>
              <a:cxn ang="0">
                <a:pos x="T6" y="T7"/>
              </a:cxn>
              <a:cxn ang="0">
                <a:pos x="T8" y="T9"/>
              </a:cxn>
            </a:cxnLst>
            <a:rect l="0" t="0" r="r" b="b"/>
            <a:pathLst>
              <a:path w="38" h="54">
                <a:moveTo>
                  <a:pt x="38" y="0"/>
                </a:moveTo>
                <a:cubicBezTo>
                  <a:pt x="25" y="10"/>
                  <a:pt x="13" y="20"/>
                  <a:pt x="0" y="30"/>
                </a:cubicBezTo>
                <a:cubicBezTo>
                  <a:pt x="0" y="38"/>
                  <a:pt x="0" y="46"/>
                  <a:pt x="0" y="54"/>
                </a:cubicBezTo>
                <a:cubicBezTo>
                  <a:pt x="13" y="44"/>
                  <a:pt x="25" y="34"/>
                  <a:pt x="38" y="25"/>
                </a:cubicBezTo>
                <a:cubicBezTo>
                  <a:pt x="38" y="16"/>
                  <a:pt x="38" y="8"/>
                  <a:pt x="38"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40" name="Freeform 196"/>
          <p:cNvSpPr>
            <a:spLocks/>
          </p:cNvSpPr>
          <p:nvPr/>
        </p:nvSpPr>
        <p:spPr bwMode="auto">
          <a:xfrm>
            <a:off x="3481387" y="2663825"/>
            <a:ext cx="644525" cy="528638"/>
          </a:xfrm>
          <a:custGeom>
            <a:avLst/>
            <a:gdLst>
              <a:gd name="T0" fmla="*/ 314 w 314"/>
              <a:gd name="T1" fmla="*/ 0 h 258"/>
              <a:gd name="T2" fmla="*/ 314 w 314"/>
              <a:gd name="T3" fmla="*/ 0 h 258"/>
              <a:gd name="T4" fmla="*/ 314 w 314"/>
              <a:gd name="T5" fmla="*/ 19 h 258"/>
              <a:gd name="T6" fmla="*/ 0 w 314"/>
              <a:gd name="T7" fmla="*/ 234 h 258"/>
              <a:gd name="T8" fmla="*/ 0 w 314"/>
              <a:gd name="T9" fmla="*/ 258 h 258"/>
              <a:gd name="T10" fmla="*/ 314 w 314"/>
              <a:gd name="T11" fmla="*/ 47 h 258"/>
              <a:gd name="T12" fmla="*/ 314 w 314"/>
              <a:gd name="T13" fmla="*/ 0 h 258"/>
            </a:gdLst>
            <a:ahLst/>
            <a:cxnLst>
              <a:cxn ang="0">
                <a:pos x="T0" y="T1"/>
              </a:cxn>
              <a:cxn ang="0">
                <a:pos x="T2" y="T3"/>
              </a:cxn>
              <a:cxn ang="0">
                <a:pos x="T4" y="T5"/>
              </a:cxn>
              <a:cxn ang="0">
                <a:pos x="T6" y="T7"/>
              </a:cxn>
              <a:cxn ang="0">
                <a:pos x="T8" y="T9"/>
              </a:cxn>
              <a:cxn ang="0">
                <a:pos x="T10" y="T11"/>
              </a:cxn>
              <a:cxn ang="0">
                <a:pos x="T12" y="T13"/>
              </a:cxn>
            </a:cxnLst>
            <a:rect l="0" t="0" r="r" b="b"/>
            <a:pathLst>
              <a:path w="314" h="258">
                <a:moveTo>
                  <a:pt x="314" y="0"/>
                </a:moveTo>
                <a:cubicBezTo>
                  <a:pt x="314" y="0"/>
                  <a:pt x="314" y="0"/>
                  <a:pt x="314" y="0"/>
                </a:cubicBezTo>
                <a:cubicBezTo>
                  <a:pt x="314" y="6"/>
                  <a:pt x="314" y="13"/>
                  <a:pt x="314" y="19"/>
                </a:cubicBezTo>
                <a:cubicBezTo>
                  <a:pt x="210" y="78"/>
                  <a:pt x="105" y="152"/>
                  <a:pt x="0" y="234"/>
                </a:cubicBezTo>
                <a:cubicBezTo>
                  <a:pt x="0" y="242"/>
                  <a:pt x="0" y="250"/>
                  <a:pt x="0" y="258"/>
                </a:cubicBezTo>
                <a:cubicBezTo>
                  <a:pt x="105" y="177"/>
                  <a:pt x="210" y="105"/>
                  <a:pt x="314" y="47"/>
                </a:cubicBezTo>
                <a:cubicBezTo>
                  <a:pt x="314" y="31"/>
                  <a:pt x="314" y="16"/>
                  <a:pt x="314"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41" name="Freeform 197"/>
          <p:cNvSpPr>
            <a:spLocks/>
          </p:cNvSpPr>
          <p:nvPr/>
        </p:nvSpPr>
        <p:spPr bwMode="auto">
          <a:xfrm>
            <a:off x="3403600" y="3143250"/>
            <a:ext cx="77788" cy="109538"/>
          </a:xfrm>
          <a:custGeom>
            <a:avLst/>
            <a:gdLst>
              <a:gd name="T0" fmla="*/ 38 w 38"/>
              <a:gd name="T1" fmla="*/ 0 h 54"/>
              <a:gd name="T2" fmla="*/ 0 w 38"/>
              <a:gd name="T3" fmla="*/ 30 h 54"/>
              <a:gd name="T4" fmla="*/ 0 w 38"/>
              <a:gd name="T5" fmla="*/ 54 h 54"/>
              <a:gd name="T6" fmla="*/ 38 w 38"/>
              <a:gd name="T7" fmla="*/ 24 h 54"/>
              <a:gd name="T8" fmla="*/ 38 w 38"/>
              <a:gd name="T9" fmla="*/ 0 h 54"/>
            </a:gdLst>
            <a:ahLst/>
            <a:cxnLst>
              <a:cxn ang="0">
                <a:pos x="T0" y="T1"/>
              </a:cxn>
              <a:cxn ang="0">
                <a:pos x="T2" y="T3"/>
              </a:cxn>
              <a:cxn ang="0">
                <a:pos x="T4" y="T5"/>
              </a:cxn>
              <a:cxn ang="0">
                <a:pos x="T6" y="T7"/>
              </a:cxn>
              <a:cxn ang="0">
                <a:pos x="T8" y="T9"/>
              </a:cxn>
            </a:cxnLst>
            <a:rect l="0" t="0" r="r" b="b"/>
            <a:pathLst>
              <a:path w="38" h="54">
                <a:moveTo>
                  <a:pt x="38" y="0"/>
                </a:moveTo>
                <a:cubicBezTo>
                  <a:pt x="25" y="10"/>
                  <a:pt x="13" y="20"/>
                  <a:pt x="0" y="30"/>
                </a:cubicBezTo>
                <a:cubicBezTo>
                  <a:pt x="0" y="38"/>
                  <a:pt x="0" y="46"/>
                  <a:pt x="0" y="54"/>
                </a:cubicBezTo>
                <a:cubicBezTo>
                  <a:pt x="13" y="44"/>
                  <a:pt x="25" y="34"/>
                  <a:pt x="38" y="24"/>
                </a:cubicBezTo>
                <a:cubicBezTo>
                  <a:pt x="38" y="16"/>
                  <a:pt x="38" y="8"/>
                  <a:pt x="38"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42" name="Freeform 198"/>
          <p:cNvSpPr>
            <a:spLocks/>
          </p:cNvSpPr>
          <p:nvPr/>
        </p:nvSpPr>
        <p:spPr bwMode="auto">
          <a:xfrm>
            <a:off x="3403600" y="2663825"/>
            <a:ext cx="722313" cy="514350"/>
          </a:xfrm>
          <a:custGeom>
            <a:avLst/>
            <a:gdLst>
              <a:gd name="T0" fmla="*/ 352 w 352"/>
              <a:gd name="T1" fmla="*/ 0 h 251"/>
              <a:gd name="T2" fmla="*/ 90 w 352"/>
              <a:gd name="T3" fmla="*/ 176 h 251"/>
              <a:gd name="T4" fmla="*/ 90 w 352"/>
              <a:gd name="T5" fmla="*/ 160 h 251"/>
              <a:gd name="T6" fmla="*/ 0 w 352"/>
              <a:gd name="T7" fmla="*/ 231 h 251"/>
              <a:gd name="T8" fmla="*/ 0 w 352"/>
              <a:gd name="T9" fmla="*/ 251 h 251"/>
              <a:gd name="T10" fmla="*/ 38 w 352"/>
              <a:gd name="T11" fmla="*/ 220 h 251"/>
              <a:gd name="T12" fmla="*/ 38 w 352"/>
              <a:gd name="T13" fmla="*/ 234 h 251"/>
              <a:gd name="T14" fmla="*/ 352 w 352"/>
              <a:gd name="T15" fmla="*/ 19 h 251"/>
              <a:gd name="T16" fmla="*/ 352 w 352"/>
              <a:gd name="T1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251">
                <a:moveTo>
                  <a:pt x="352" y="0"/>
                </a:moveTo>
                <a:cubicBezTo>
                  <a:pt x="265" y="49"/>
                  <a:pt x="177" y="110"/>
                  <a:pt x="90" y="176"/>
                </a:cubicBezTo>
                <a:cubicBezTo>
                  <a:pt x="90" y="171"/>
                  <a:pt x="90" y="166"/>
                  <a:pt x="90" y="160"/>
                </a:cubicBezTo>
                <a:cubicBezTo>
                  <a:pt x="60" y="183"/>
                  <a:pt x="30" y="207"/>
                  <a:pt x="0" y="231"/>
                </a:cubicBezTo>
                <a:cubicBezTo>
                  <a:pt x="0" y="238"/>
                  <a:pt x="0" y="244"/>
                  <a:pt x="0" y="251"/>
                </a:cubicBezTo>
                <a:cubicBezTo>
                  <a:pt x="13" y="241"/>
                  <a:pt x="25" y="230"/>
                  <a:pt x="38" y="220"/>
                </a:cubicBezTo>
                <a:cubicBezTo>
                  <a:pt x="38" y="225"/>
                  <a:pt x="38" y="229"/>
                  <a:pt x="38" y="234"/>
                </a:cubicBezTo>
                <a:cubicBezTo>
                  <a:pt x="143" y="152"/>
                  <a:pt x="248" y="78"/>
                  <a:pt x="352" y="19"/>
                </a:cubicBezTo>
                <a:cubicBezTo>
                  <a:pt x="352" y="13"/>
                  <a:pt x="352" y="6"/>
                  <a:pt x="352"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43" name="Freeform 199"/>
          <p:cNvSpPr>
            <a:spLocks/>
          </p:cNvSpPr>
          <p:nvPr/>
        </p:nvSpPr>
        <p:spPr bwMode="auto">
          <a:xfrm>
            <a:off x="3403600" y="3113088"/>
            <a:ext cx="77788" cy="90488"/>
          </a:xfrm>
          <a:custGeom>
            <a:avLst/>
            <a:gdLst>
              <a:gd name="T0" fmla="*/ 38 w 38"/>
              <a:gd name="T1" fmla="*/ 0 h 44"/>
              <a:gd name="T2" fmla="*/ 0 w 38"/>
              <a:gd name="T3" fmla="*/ 31 h 44"/>
              <a:gd name="T4" fmla="*/ 0 w 38"/>
              <a:gd name="T5" fmla="*/ 44 h 44"/>
              <a:gd name="T6" fmla="*/ 38 w 38"/>
              <a:gd name="T7" fmla="*/ 14 h 44"/>
              <a:gd name="T8" fmla="*/ 38 w 38"/>
              <a:gd name="T9" fmla="*/ 0 h 44"/>
            </a:gdLst>
            <a:ahLst/>
            <a:cxnLst>
              <a:cxn ang="0">
                <a:pos x="T0" y="T1"/>
              </a:cxn>
              <a:cxn ang="0">
                <a:pos x="T2" y="T3"/>
              </a:cxn>
              <a:cxn ang="0">
                <a:pos x="T4" y="T5"/>
              </a:cxn>
              <a:cxn ang="0">
                <a:pos x="T6" y="T7"/>
              </a:cxn>
              <a:cxn ang="0">
                <a:pos x="T8" y="T9"/>
              </a:cxn>
            </a:cxnLst>
            <a:rect l="0" t="0" r="r" b="b"/>
            <a:pathLst>
              <a:path w="38" h="44">
                <a:moveTo>
                  <a:pt x="38" y="0"/>
                </a:moveTo>
                <a:cubicBezTo>
                  <a:pt x="25" y="10"/>
                  <a:pt x="13" y="21"/>
                  <a:pt x="0" y="31"/>
                </a:cubicBezTo>
                <a:cubicBezTo>
                  <a:pt x="0" y="35"/>
                  <a:pt x="0" y="40"/>
                  <a:pt x="0" y="44"/>
                </a:cubicBezTo>
                <a:cubicBezTo>
                  <a:pt x="13" y="34"/>
                  <a:pt x="25" y="24"/>
                  <a:pt x="38" y="14"/>
                </a:cubicBezTo>
                <a:cubicBezTo>
                  <a:pt x="38" y="9"/>
                  <a:pt x="38" y="5"/>
                  <a:pt x="38" y="0"/>
                </a:cubicBezTo>
              </a:path>
            </a:pathLst>
          </a:custGeom>
          <a:solidFill>
            <a:srgbClr val="6C1A1C"/>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44" name="Freeform 200"/>
          <p:cNvSpPr>
            <a:spLocks/>
          </p:cNvSpPr>
          <p:nvPr/>
        </p:nvSpPr>
        <p:spPr bwMode="auto">
          <a:xfrm>
            <a:off x="3403600" y="2986088"/>
            <a:ext cx="185738" cy="150813"/>
          </a:xfrm>
          <a:custGeom>
            <a:avLst/>
            <a:gdLst>
              <a:gd name="T0" fmla="*/ 90 w 90"/>
              <a:gd name="T1" fmla="*/ 0 h 73"/>
              <a:gd name="T2" fmla="*/ 0 w 90"/>
              <a:gd name="T3" fmla="*/ 71 h 73"/>
              <a:gd name="T4" fmla="*/ 0 w 90"/>
              <a:gd name="T5" fmla="*/ 73 h 73"/>
              <a:gd name="T6" fmla="*/ 90 w 90"/>
              <a:gd name="T7" fmla="*/ 2 h 73"/>
              <a:gd name="T8" fmla="*/ 90 w 90"/>
              <a:gd name="T9" fmla="*/ 0 h 73"/>
            </a:gdLst>
            <a:ahLst/>
            <a:cxnLst>
              <a:cxn ang="0">
                <a:pos x="T0" y="T1"/>
              </a:cxn>
              <a:cxn ang="0">
                <a:pos x="T2" y="T3"/>
              </a:cxn>
              <a:cxn ang="0">
                <a:pos x="T4" y="T5"/>
              </a:cxn>
              <a:cxn ang="0">
                <a:pos x="T6" y="T7"/>
              </a:cxn>
              <a:cxn ang="0">
                <a:pos x="T8" y="T9"/>
              </a:cxn>
            </a:cxnLst>
            <a:rect l="0" t="0" r="r" b="b"/>
            <a:pathLst>
              <a:path w="90" h="73">
                <a:moveTo>
                  <a:pt x="90" y="0"/>
                </a:moveTo>
                <a:cubicBezTo>
                  <a:pt x="60" y="23"/>
                  <a:pt x="30" y="47"/>
                  <a:pt x="0" y="71"/>
                </a:cubicBezTo>
                <a:cubicBezTo>
                  <a:pt x="0" y="72"/>
                  <a:pt x="0" y="73"/>
                  <a:pt x="0" y="73"/>
                </a:cubicBezTo>
                <a:cubicBezTo>
                  <a:pt x="30" y="49"/>
                  <a:pt x="60" y="25"/>
                  <a:pt x="90" y="2"/>
                </a:cubicBezTo>
                <a:cubicBezTo>
                  <a:pt x="90" y="1"/>
                  <a:pt x="90" y="1"/>
                  <a:pt x="90" y="0"/>
                </a:cubicBezTo>
              </a:path>
            </a:pathLst>
          </a:custGeom>
          <a:solidFill>
            <a:srgbClr val="AF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45" name="Freeform 201"/>
          <p:cNvSpPr>
            <a:spLocks/>
          </p:cNvSpPr>
          <p:nvPr/>
        </p:nvSpPr>
        <p:spPr bwMode="auto">
          <a:xfrm>
            <a:off x="3481387" y="2816225"/>
            <a:ext cx="644525" cy="476250"/>
          </a:xfrm>
          <a:custGeom>
            <a:avLst/>
            <a:gdLst>
              <a:gd name="T0" fmla="*/ 314 w 314"/>
              <a:gd name="T1" fmla="*/ 0 h 232"/>
              <a:gd name="T2" fmla="*/ 0 w 314"/>
              <a:gd name="T3" fmla="*/ 208 h 232"/>
              <a:gd name="T4" fmla="*/ 0 w 314"/>
              <a:gd name="T5" fmla="*/ 232 h 232"/>
              <a:gd name="T6" fmla="*/ 314 w 314"/>
              <a:gd name="T7" fmla="*/ 27 h 232"/>
              <a:gd name="T8" fmla="*/ 314 w 314"/>
              <a:gd name="T9" fmla="*/ 0 h 232"/>
            </a:gdLst>
            <a:ahLst/>
            <a:cxnLst>
              <a:cxn ang="0">
                <a:pos x="T0" y="T1"/>
              </a:cxn>
              <a:cxn ang="0">
                <a:pos x="T2" y="T3"/>
              </a:cxn>
              <a:cxn ang="0">
                <a:pos x="T4" y="T5"/>
              </a:cxn>
              <a:cxn ang="0">
                <a:pos x="T6" y="T7"/>
              </a:cxn>
              <a:cxn ang="0">
                <a:pos x="T8" y="T9"/>
              </a:cxn>
            </a:cxnLst>
            <a:rect l="0" t="0" r="r" b="b"/>
            <a:pathLst>
              <a:path w="314" h="232">
                <a:moveTo>
                  <a:pt x="314" y="0"/>
                </a:moveTo>
                <a:cubicBezTo>
                  <a:pt x="210" y="56"/>
                  <a:pt x="105" y="128"/>
                  <a:pt x="0" y="208"/>
                </a:cubicBezTo>
                <a:cubicBezTo>
                  <a:pt x="0" y="216"/>
                  <a:pt x="0" y="224"/>
                  <a:pt x="0" y="232"/>
                </a:cubicBezTo>
                <a:cubicBezTo>
                  <a:pt x="105" y="153"/>
                  <a:pt x="210" y="83"/>
                  <a:pt x="314" y="27"/>
                </a:cubicBezTo>
                <a:cubicBezTo>
                  <a:pt x="314" y="18"/>
                  <a:pt x="314" y="9"/>
                  <a:pt x="314"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46" name="Freeform 202"/>
          <p:cNvSpPr>
            <a:spLocks/>
          </p:cNvSpPr>
          <p:nvPr/>
        </p:nvSpPr>
        <p:spPr bwMode="auto">
          <a:xfrm>
            <a:off x="3403600" y="3243263"/>
            <a:ext cx="77788" cy="107950"/>
          </a:xfrm>
          <a:custGeom>
            <a:avLst/>
            <a:gdLst>
              <a:gd name="T0" fmla="*/ 38 w 38"/>
              <a:gd name="T1" fmla="*/ 0 h 53"/>
              <a:gd name="T2" fmla="*/ 0 w 38"/>
              <a:gd name="T3" fmla="*/ 29 h 53"/>
              <a:gd name="T4" fmla="*/ 0 w 38"/>
              <a:gd name="T5" fmla="*/ 53 h 53"/>
              <a:gd name="T6" fmla="*/ 38 w 38"/>
              <a:gd name="T7" fmla="*/ 24 h 53"/>
              <a:gd name="T8" fmla="*/ 38 w 38"/>
              <a:gd name="T9" fmla="*/ 0 h 53"/>
            </a:gdLst>
            <a:ahLst/>
            <a:cxnLst>
              <a:cxn ang="0">
                <a:pos x="T0" y="T1"/>
              </a:cxn>
              <a:cxn ang="0">
                <a:pos x="T2" y="T3"/>
              </a:cxn>
              <a:cxn ang="0">
                <a:pos x="T4" y="T5"/>
              </a:cxn>
              <a:cxn ang="0">
                <a:pos x="T6" y="T7"/>
              </a:cxn>
              <a:cxn ang="0">
                <a:pos x="T8" y="T9"/>
              </a:cxn>
            </a:cxnLst>
            <a:rect l="0" t="0" r="r" b="b"/>
            <a:pathLst>
              <a:path w="38" h="53">
                <a:moveTo>
                  <a:pt x="38" y="0"/>
                </a:moveTo>
                <a:cubicBezTo>
                  <a:pt x="25" y="9"/>
                  <a:pt x="13" y="19"/>
                  <a:pt x="0" y="29"/>
                </a:cubicBezTo>
                <a:cubicBezTo>
                  <a:pt x="0" y="37"/>
                  <a:pt x="0" y="45"/>
                  <a:pt x="0" y="53"/>
                </a:cubicBezTo>
                <a:cubicBezTo>
                  <a:pt x="13" y="43"/>
                  <a:pt x="25" y="33"/>
                  <a:pt x="38" y="24"/>
                </a:cubicBezTo>
                <a:cubicBezTo>
                  <a:pt x="38" y="16"/>
                  <a:pt x="38" y="8"/>
                  <a:pt x="38"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47" name="Freeform 203"/>
          <p:cNvSpPr>
            <a:spLocks/>
          </p:cNvSpPr>
          <p:nvPr/>
        </p:nvSpPr>
        <p:spPr bwMode="auto">
          <a:xfrm>
            <a:off x="3403600" y="2986088"/>
            <a:ext cx="185738" cy="146050"/>
          </a:xfrm>
          <a:custGeom>
            <a:avLst/>
            <a:gdLst>
              <a:gd name="T0" fmla="*/ 90 w 90"/>
              <a:gd name="T1" fmla="*/ 0 h 71"/>
              <a:gd name="T2" fmla="*/ 0 w 90"/>
              <a:gd name="T3" fmla="*/ 71 h 71"/>
              <a:gd name="T4" fmla="*/ 0 w 90"/>
              <a:gd name="T5" fmla="*/ 71 h 71"/>
              <a:gd name="T6" fmla="*/ 90 w 90"/>
              <a:gd name="T7" fmla="*/ 0 h 71"/>
              <a:gd name="T8" fmla="*/ 90 w 90"/>
              <a:gd name="T9" fmla="*/ 0 h 71"/>
            </a:gdLst>
            <a:ahLst/>
            <a:cxnLst>
              <a:cxn ang="0">
                <a:pos x="T0" y="T1"/>
              </a:cxn>
              <a:cxn ang="0">
                <a:pos x="T2" y="T3"/>
              </a:cxn>
              <a:cxn ang="0">
                <a:pos x="T4" y="T5"/>
              </a:cxn>
              <a:cxn ang="0">
                <a:pos x="T6" y="T7"/>
              </a:cxn>
              <a:cxn ang="0">
                <a:pos x="T8" y="T9"/>
              </a:cxn>
            </a:cxnLst>
            <a:rect l="0" t="0" r="r" b="b"/>
            <a:pathLst>
              <a:path w="90" h="71">
                <a:moveTo>
                  <a:pt x="90" y="0"/>
                </a:moveTo>
                <a:cubicBezTo>
                  <a:pt x="60" y="23"/>
                  <a:pt x="30" y="47"/>
                  <a:pt x="0" y="71"/>
                </a:cubicBezTo>
                <a:cubicBezTo>
                  <a:pt x="0" y="71"/>
                  <a:pt x="0" y="71"/>
                  <a:pt x="0" y="71"/>
                </a:cubicBezTo>
                <a:cubicBezTo>
                  <a:pt x="30" y="47"/>
                  <a:pt x="60" y="23"/>
                  <a:pt x="90" y="0"/>
                </a:cubicBezTo>
                <a:cubicBezTo>
                  <a:pt x="90" y="0"/>
                  <a:pt x="90" y="0"/>
                  <a:pt x="90" y="0"/>
                </a:cubicBezTo>
              </a:path>
            </a:pathLst>
          </a:custGeom>
          <a:solidFill>
            <a:srgbClr val="901F22"/>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48" name="Freeform 204"/>
          <p:cNvSpPr>
            <a:spLocks/>
          </p:cNvSpPr>
          <p:nvPr/>
        </p:nvSpPr>
        <p:spPr bwMode="auto">
          <a:xfrm>
            <a:off x="3403600" y="2984500"/>
            <a:ext cx="185738" cy="147638"/>
          </a:xfrm>
          <a:custGeom>
            <a:avLst/>
            <a:gdLst>
              <a:gd name="T0" fmla="*/ 90 w 90"/>
              <a:gd name="T1" fmla="*/ 0 h 72"/>
              <a:gd name="T2" fmla="*/ 0 w 90"/>
              <a:gd name="T3" fmla="*/ 71 h 72"/>
              <a:gd name="T4" fmla="*/ 0 w 90"/>
              <a:gd name="T5" fmla="*/ 72 h 72"/>
              <a:gd name="T6" fmla="*/ 90 w 90"/>
              <a:gd name="T7" fmla="*/ 1 h 72"/>
              <a:gd name="T8" fmla="*/ 90 w 90"/>
              <a:gd name="T9" fmla="*/ 0 h 72"/>
            </a:gdLst>
            <a:ahLst/>
            <a:cxnLst>
              <a:cxn ang="0">
                <a:pos x="T0" y="T1"/>
              </a:cxn>
              <a:cxn ang="0">
                <a:pos x="T2" y="T3"/>
              </a:cxn>
              <a:cxn ang="0">
                <a:pos x="T4" y="T5"/>
              </a:cxn>
              <a:cxn ang="0">
                <a:pos x="T6" y="T7"/>
              </a:cxn>
              <a:cxn ang="0">
                <a:pos x="T8" y="T9"/>
              </a:cxn>
            </a:cxnLst>
            <a:rect l="0" t="0" r="r" b="b"/>
            <a:pathLst>
              <a:path w="90" h="72">
                <a:moveTo>
                  <a:pt x="90" y="0"/>
                </a:moveTo>
                <a:cubicBezTo>
                  <a:pt x="60" y="23"/>
                  <a:pt x="30" y="46"/>
                  <a:pt x="0" y="71"/>
                </a:cubicBezTo>
                <a:cubicBezTo>
                  <a:pt x="0" y="71"/>
                  <a:pt x="0" y="72"/>
                  <a:pt x="0" y="72"/>
                </a:cubicBezTo>
                <a:cubicBezTo>
                  <a:pt x="30" y="48"/>
                  <a:pt x="60" y="24"/>
                  <a:pt x="90" y="1"/>
                </a:cubicBezTo>
                <a:cubicBezTo>
                  <a:pt x="90" y="0"/>
                  <a:pt x="90" y="0"/>
                  <a:pt x="90" y="0"/>
                </a:cubicBezTo>
              </a:path>
            </a:pathLst>
          </a:custGeom>
          <a:solidFill>
            <a:srgbClr val="8A1F21"/>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51" name="Freeform 207"/>
          <p:cNvSpPr>
            <a:spLocks/>
          </p:cNvSpPr>
          <p:nvPr/>
        </p:nvSpPr>
        <p:spPr bwMode="auto">
          <a:xfrm>
            <a:off x="3481387" y="2871788"/>
            <a:ext cx="644525" cy="434975"/>
          </a:xfrm>
          <a:custGeom>
            <a:avLst/>
            <a:gdLst>
              <a:gd name="T0" fmla="*/ 314 w 314"/>
              <a:gd name="T1" fmla="*/ 0 h 212"/>
              <a:gd name="T2" fmla="*/ 0 w 314"/>
              <a:gd name="T3" fmla="*/ 205 h 212"/>
              <a:gd name="T4" fmla="*/ 0 w 314"/>
              <a:gd name="T5" fmla="*/ 212 h 212"/>
              <a:gd name="T6" fmla="*/ 19 w 314"/>
              <a:gd name="T7" fmla="*/ 199 h 212"/>
              <a:gd name="T8" fmla="*/ 19 w 314"/>
              <a:gd name="T9" fmla="*/ 191 h 212"/>
              <a:gd name="T10" fmla="*/ 314 w 314"/>
              <a:gd name="T11" fmla="*/ 1 h 212"/>
              <a:gd name="T12" fmla="*/ 314 w 314"/>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14" h="212">
                <a:moveTo>
                  <a:pt x="314" y="0"/>
                </a:moveTo>
                <a:cubicBezTo>
                  <a:pt x="210" y="56"/>
                  <a:pt x="105" y="126"/>
                  <a:pt x="0" y="205"/>
                </a:cubicBezTo>
                <a:cubicBezTo>
                  <a:pt x="0" y="207"/>
                  <a:pt x="0" y="210"/>
                  <a:pt x="0" y="212"/>
                </a:cubicBezTo>
                <a:cubicBezTo>
                  <a:pt x="6" y="208"/>
                  <a:pt x="12" y="203"/>
                  <a:pt x="19" y="199"/>
                </a:cubicBezTo>
                <a:cubicBezTo>
                  <a:pt x="19" y="196"/>
                  <a:pt x="19" y="194"/>
                  <a:pt x="19" y="191"/>
                </a:cubicBezTo>
                <a:cubicBezTo>
                  <a:pt x="117" y="118"/>
                  <a:pt x="216" y="53"/>
                  <a:pt x="314" y="1"/>
                </a:cubicBezTo>
                <a:cubicBezTo>
                  <a:pt x="314" y="1"/>
                  <a:pt x="314" y="0"/>
                  <a:pt x="314"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52" name="Freeform 208"/>
          <p:cNvSpPr>
            <a:spLocks/>
          </p:cNvSpPr>
          <p:nvPr/>
        </p:nvSpPr>
        <p:spPr bwMode="auto">
          <a:xfrm>
            <a:off x="3403600" y="3292475"/>
            <a:ext cx="77788" cy="73025"/>
          </a:xfrm>
          <a:custGeom>
            <a:avLst/>
            <a:gdLst>
              <a:gd name="T0" fmla="*/ 38 w 38"/>
              <a:gd name="T1" fmla="*/ 0 h 36"/>
              <a:gd name="T2" fmla="*/ 0 w 38"/>
              <a:gd name="T3" fmla="*/ 29 h 36"/>
              <a:gd name="T4" fmla="*/ 0 w 38"/>
              <a:gd name="T5" fmla="*/ 36 h 36"/>
              <a:gd name="T6" fmla="*/ 38 w 38"/>
              <a:gd name="T7" fmla="*/ 7 h 36"/>
              <a:gd name="T8" fmla="*/ 38 w 38"/>
              <a:gd name="T9" fmla="*/ 0 h 36"/>
            </a:gdLst>
            <a:ahLst/>
            <a:cxnLst>
              <a:cxn ang="0">
                <a:pos x="T0" y="T1"/>
              </a:cxn>
              <a:cxn ang="0">
                <a:pos x="T2" y="T3"/>
              </a:cxn>
              <a:cxn ang="0">
                <a:pos x="T4" y="T5"/>
              </a:cxn>
              <a:cxn ang="0">
                <a:pos x="T6" y="T7"/>
              </a:cxn>
              <a:cxn ang="0">
                <a:pos x="T8" y="T9"/>
              </a:cxn>
            </a:cxnLst>
            <a:rect l="0" t="0" r="r" b="b"/>
            <a:pathLst>
              <a:path w="38" h="36">
                <a:moveTo>
                  <a:pt x="38" y="0"/>
                </a:moveTo>
                <a:cubicBezTo>
                  <a:pt x="25" y="9"/>
                  <a:pt x="13" y="19"/>
                  <a:pt x="0" y="29"/>
                </a:cubicBezTo>
                <a:cubicBezTo>
                  <a:pt x="0" y="31"/>
                  <a:pt x="0" y="34"/>
                  <a:pt x="0" y="36"/>
                </a:cubicBezTo>
                <a:cubicBezTo>
                  <a:pt x="13" y="27"/>
                  <a:pt x="25" y="17"/>
                  <a:pt x="38" y="7"/>
                </a:cubicBezTo>
                <a:cubicBezTo>
                  <a:pt x="38" y="5"/>
                  <a:pt x="38" y="2"/>
                  <a:pt x="38" y="0"/>
                </a:cubicBezTo>
              </a:path>
            </a:pathLst>
          </a:custGeom>
          <a:solidFill>
            <a:srgbClr val="971F22"/>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53" name="Freeform 209"/>
          <p:cNvSpPr>
            <a:spLocks/>
          </p:cNvSpPr>
          <p:nvPr/>
        </p:nvSpPr>
        <p:spPr bwMode="auto">
          <a:xfrm>
            <a:off x="3521075" y="2873375"/>
            <a:ext cx="604838" cy="406400"/>
          </a:xfrm>
          <a:custGeom>
            <a:avLst/>
            <a:gdLst>
              <a:gd name="T0" fmla="*/ 295 w 295"/>
              <a:gd name="T1" fmla="*/ 0 h 198"/>
              <a:gd name="T2" fmla="*/ 0 w 295"/>
              <a:gd name="T3" fmla="*/ 190 h 198"/>
              <a:gd name="T4" fmla="*/ 0 w 295"/>
              <a:gd name="T5" fmla="*/ 198 h 198"/>
              <a:gd name="T6" fmla="*/ 295 w 295"/>
              <a:gd name="T7" fmla="*/ 8 h 198"/>
              <a:gd name="T8" fmla="*/ 295 w 295"/>
              <a:gd name="T9" fmla="*/ 0 h 198"/>
            </a:gdLst>
            <a:ahLst/>
            <a:cxnLst>
              <a:cxn ang="0">
                <a:pos x="T0" y="T1"/>
              </a:cxn>
              <a:cxn ang="0">
                <a:pos x="T2" y="T3"/>
              </a:cxn>
              <a:cxn ang="0">
                <a:pos x="T4" y="T5"/>
              </a:cxn>
              <a:cxn ang="0">
                <a:pos x="T6" y="T7"/>
              </a:cxn>
              <a:cxn ang="0">
                <a:pos x="T8" y="T9"/>
              </a:cxn>
            </a:cxnLst>
            <a:rect l="0" t="0" r="r" b="b"/>
            <a:pathLst>
              <a:path w="295" h="198">
                <a:moveTo>
                  <a:pt x="295" y="0"/>
                </a:moveTo>
                <a:cubicBezTo>
                  <a:pt x="197" y="52"/>
                  <a:pt x="98" y="117"/>
                  <a:pt x="0" y="190"/>
                </a:cubicBezTo>
                <a:cubicBezTo>
                  <a:pt x="0" y="193"/>
                  <a:pt x="0" y="195"/>
                  <a:pt x="0" y="198"/>
                </a:cubicBezTo>
                <a:cubicBezTo>
                  <a:pt x="98" y="125"/>
                  <a:pt x="197" y="60"/>
                  <a:pt x="295" y="8"/>
                </a:cubicBezTo>
                <a:cubicBezTo>
                  <a:pt x="295" y="5"/>
                  <a:pt x="295" y="3"/>
                  <a:pt x="295" y="0"/>
                </a:cubicBezTo>
              </a:path>
            </a:pathLst>
          </a:custGeom>
          <a:solidFill>
            <a:srgbClr val="971F22"/>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56" name="Freeform 212"/>
          <p:cNvSpPr>
            <a:spLocks/>
          </p:cNvSpPr>
          <p:nvPr/>
        </p:nvSpPr>
        <p:spPr bwMode="auto">
          <a:xfrm>
            <a:off x="3477419" y="3157538"/>
            <a:ext cx="989013" cy="595313"/>
          </a:xfrm>
          <a:custGeom>
            <a:avLst/>
            <a:gdLst>
              <a:gd name="T0" fmla="*/ 482 w 482"/>
              <a:gd name="T1" fmla="*/ 0 h 291"/>
              <a:gd name="T2" fmla="*/ 314 w 482"/>
              <a:gd name="T3" fmla="*/ 62 h 291"/>
              <a:gd name="T4" fmla="*/ 314 w 482"/>
              <a:gd name="T5" fmla="*/ 86 h 291"/>
              <a:gd name="T6" fmla="*/ 231 w 482"/>
              <a:gd name="T7" fmla="*/ 125 h 291"/>
              <a:gd name="T8" fmla="*/ 231 w 482"/>
              <a:gd name="T9" fmla="*/ 102 h 291"/>
              <a:gd name="T10" fmla="*/ 0 w 482"/>
              <a:gd name="T11" fmla="*/ 242 h 291"/>
              <a:gd name="T12" fmla="*/ 0 w 482"/>
              <a:gd name="T13" fmla="*/ 283 h 291"/>
              <a:gd name="T14" fmla="*/ 0 w 482"/>
              <a:gd name="T15" fmla="*/ 283 h 291"/>
              <a:gd name="T16" fmla="*/ 0 w 482"/>
              <a:gd name="T17" fmla="*/ 291 h 291"/>
              <a:gd name="T18" fmla="*/ 482 w 482"/>
              <a:gd name="T19" fmla="*/ 60 h 291"/>
              <a:gd name="T20" fmla="*/ 482 w 482"/>
              <a:gd name="T21"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291">
                <a:moveTo>
                  <a:pt x="482" y="0"/>
                </a:moveTo>
                <a:cubicBezTo>
                  <a:pt x="426" y="16"/>
                  <a:pt x="370" y="37"/>
                  <a:pt x="314" y="62"/>
                </a:cubicBezTo>
                <a:cubicBezTo>
                  <a:pt x="314" y="70"/>
                  <a:pt x="314" y="78"/>
                  <a:pt x="314" y="86"/>
                </a:cubicBezTo>
                <a:cubicBezTo>
                  <a:pt x="287" y="98"/>
                  <a:pt x="259" y="111"/>
                  <a:pt x="231" y="125"/>
                </a:cubicBezTo>
                <a:cubicBezTo>
                  <a:pt x="231" y="118"/>
                  <a:pt x="231" y="110"/>
                  <a:pt x="231" y="102"/>
                </a:cubicBezTo>
                <a:cubicBezTo>
                  <a:pt x="154" y="142"/>
                  <a:pt x="77" y="190"/>
                  <a:pt x="0" y="242"/>
                </a:cubicBezTo>
                <a:cubicBezTo>
                  <a:pt x="0" y="256"/>
                  <a:pt x="0" y="269"/>
                  <a:pt x="0" y="283"/>
                </a:cubicBezTo>
                <a:cubicBezTo>
                  <a:pt x="0" y="283"/>
                  <a:pt x="0" y="283"/>
                  <a:pt x="0" y="283"/>
                </a:cubicBezTo>
                <a:cubicBezTo>
                  <a:pt x="0" y="286"/>
                  <a:pt x="0" y="288"/>
                  <a:pt x="0" y="291"/>
                </a:cubicBezTo>
                <a:cubicBezTo>
                  <a:pt x="161" y="186"/>
                  <a:pt x="322" y="101"/>
                  <a:pt x="482" y="60"/>
                </a:cubicBezTo>
                <a:cubicBezTo>
                  <a:pt x="482" y="40"/>
                  <a:pt x="482" y="20"/>
                  <a:pt x="482"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57" name="Freeform 213"/>
          <p:cNvSpPr>
            <a:spLocks/>
          </p:cNvSpPr>
          <p:nvPr/>
        </p:nvSpPr>
        <p:spPr bwMode="auto">
          <a:xfrm>
            <a:off x="3436937" y="3736975"/>
            <a:ext cx="44450" cy="30163"/>
          </a:xfrm>
          <a:custGeom>
            <a:avLst/>
            <a:gdLst>
              <a:gd name="T0" fmla="*/ 22 w 22"/>
              <a:gd name="T1" fmla="*/ 0 h 15"/>
              <a:gd name="T2" fmla="*/ 0 w 22"/>
              <a:gd name="T3" fmla="*/ 15 h 15"/>
              <a:gd name="T4" fmla="*/ 0 w 22"/>
              <a:gd name="T5" fmla="*/ 15 h 15"/>
              <a:gd name="T6" fmla="*/ 22 w 22"/>
              <a:gd name="T7" fmla="*/ 1 h 15"/>
              <a:gd name="T8" fmla="*/ 22 w 22"/>
              <a:gd name="T9" fmla="*/ 0 h 15"/>
            </a:gdLst>
            <a:ahLst/>
            <a:cxnLst>
              <a:cxn ang="0">
                <a:pos x="T0" y="T1"/>
              </a:cxn>
              <a:cxn ang="0">
                <a:pos x="T2" y="T3"/>
              </a:cxn>
              <a:cxn ang="0">
                <a:pos x="T4" y="T5"/>
              </a:cxn>
              <a:cxn ang="0">
                <a:pos x="T6" y="T7"/>
              </a:cxn>
              <a:cxn ang="0">
                <a:pos x="T8" y="T9"/>
              </a:cxn>
            </a:cxnLst>
            <a:rect l="0" t="0" r="r" b="b"/>
            <a:pathLst>
              <a:path w="22" h="15">
                <a:moveTo>
                  <a:pt x="22" y="0"/>
                </a:moveTo>
                <a:cubicBezTo>
                  <a:pt x="15" y="5"/>
                  <a:pt x="8" y="10"/>
                  <a:pt x="0" y="15"/>
                </a:cubicBezTo>
                <a:cubicBezTo>
                  <a:pt x="0" y="15"/>
                  <a:pt x="0" y="15"/>
                  <a:pt x="0" y="15"/>
                </a:cubicBezTo>
                <a:cubicBezTo>
                  <a:pt x="8" y="10"/>
                  <a:pt x="15" y="5"/>
                  <a:pt x="22" y="1"/>
                </a:cubicBezTo>
                <a:cubicBezTo>
                  <a:pt x="22" y="1"/>
                  <a:pt x="22" y="0"/>
                  <a:pt x="22" y="0"/>
                </a:cubicBezTo>
              </a:path>
            </a:pathLst>
          </a:custGeom>
          <a:solidFill>
            <a:srgbClr val="CC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58" name="Freeform 214"/>
          <p:cNvSpPr>
            <a:spLocks/>
          </p:cNvSpPr>
          <p:nvPr/>
        </p:nvSpPr>
        <p:spPr bwMode="auto">
          <a:xfrm>
            <a:off x="3436937" y="3738563"/>
            <a:ext cx="44450" cy="42863"/>
          </a:xfrm>
          <a:custGeom>
            <a:avLst/>
            <a:gdLst>
              <a:gd name="T0" fmla="*/ 22 w 22"/>
              <a:gd name="T1" fmla="*/ 0 h 21"/>
              <a:gd name="T2" fmla="*/ 0 w 22"/>
              <a:gd name="T3" fmla="*/ 14 h 21"/>
              <a:gd name="T4" fmla="*/ 0 w 22"/>
              <a:gd name="T5" fmla="*/ 21 h 21"/>
              <a:gd name="T6" fmla="*/ 22 w 22"/>
              <a:gd name="T7" fmla="*/ 7 h 21"/>
              <a:gd name="T8" fmla="*/ 22 w 22"/>
              <a:gd name="T9" fmla="*/ 0 h 21"/>
            </a:gdLst>
            <a:ahLst/>
            <a:cxnLst>
              <a:cxn ang="0">
                <a:pos x="T0" y="T1"/>
              </a:cxn>
              <a:cxn ang="0">
                <a:pos x="T2" y="T3"/>
              </a:cxn>
              <a:cxn ang="0">
                <a:pos x="T4" y="T5"/>
              </a:cxn>
              <a:cxn ang="0">
                <a:pos x="T6" y="T7"/>
              </a:cxn>
              <a:cxn ang="0">
                <a:pos x="T8" y="T9"/>
              </a:cxn>
            </a:cxnLst>
            <a:rect l="0" t="0" r="r" b="b"/>
            <a:pathLst>
              <a:path w="22" h="21">
                <a:moveTo>
                  <a:pt x="22" y="0"/>
                </a:moveTo>
                <a:cubicBezTo>
                  <a:pt x="15" y="4"/>
                  <a:pt x="8" y="9"/>
                  <a:pt x="0" y="14"/>
                </a:cubicBezTo>
                <a:cubicBezTo>
                  <a:pt x="0" y="16"/>
                  <a:pt x="0" y="19"/>
                  <a:pt x="0" y="21"/>
                </a:cubicBezTo>
                <a:cubicBezTo>
                  <a:pt x="8" y="16"/>
                  <a:pt x="15" y="11"/>
                  <a:pt x="22" y="7"/>
                </a:cubicBezTo>
                <a:cubicBezTo>
                  <a:pt x="22" y="4"/>
                  <a:pt x="22" y="2"/>
                  <a:pt x="22" y="0"/>
                </a:cubicBezTo>
              </a:path>
            </a:pathLst>
          </a:custGeom>
          <a:solidFill>
            <a:srgbClr val="D3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59" name="Freeform 215"/>
          <p:cNvSpPr>
            <a:spLocks/>
          </p:cNvSpPr>
          <p:nvPr/>
        </p:nvSpPr>
        <p:spPr bwMode="auto">
          <a:xfrm>
            <a:off x="3436937" y="3708400"/>
            <a:ext cx="44450" cy="49213"/>
          </a:xfrm>
          <a:custGeom>
            <a:avLst/>
            <a:gdLst>
              <a:gd name="T0" fmla="*/ 22 w 22"/>
              <a:gd name="T1" fmla="*/ 0 h 24"/>
              <a:gd name="T2" fmla="*/ 0 w 22"/>
              <a:gd name="T3" fmla="*/ 15 h 24"/>
              <a:gd name="T4" fmla="*/ 0 w 22"/>
              <a:gd name="T5" fmla="*/ 24 h 24"/>
              <a:gd name="T6" fmla="*/ 22 w 22"/>
              <a:gd name="T7" fmla="*/ 9 h 24"/>
              <a:gd name="T8" fmla="*/ 22 w 22"/>
              <a:gd name="T9" fmla="*/ 14 h 24"/>
              <a:gd name="T10" fmla="*/ 22 w 22"/>
              <a:gd name="T11" fmla="*/ 14 h 24"/>
              <a:gd name="T12" fmla="*/ 22 w 2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22" y="0"/>
                </a:moveTo>
                <a:cubicBezTo>
                  <a:pt x="15" y="5"/>
                  <a:pt x="8" y="10"/>
                  <a:pt x="0" y="15"/>
                </a:cubicBezTo>
                <a:cubicBezTo>
                  <a:pt x="0" y="18"/>
                  <a:pt x="0" y="21"/>
                  <a:pt x="0" y="24"/>
                </a:cubicBezTo>
                <a:cubicBezTo>
                  <a:pt x="8" y="19"/>
                  <a:pt x="15" y="14"/>
                  <a:pt x="22" y="9"/>
                </a:cubicBezTo>
                <a:cubicBezTo>
                  <a:pt x="22" y="11"/>
                  <a:pt x="22" y="13"/>
                  <a:pt x="22" y="14"/>
                </a:cubicBezTo>
                <a:cubicBezTo>
                  <a:pt x="22" y="14"/>
                  <a:pt x="22" y="14"/>
                  <a:pt x="22" y="14"/>
                </a:cubicBezTo>
                <a:cubicBezTo>
                  <a:pt x="22" y="10"/>
                  <a:pt x="22" y="5"/>
                  <a:pt x="22" y="0"/>
                </a:cubicBezTo>
              </a:path>
            </a:pathLst>
          </a:custGeom>
          <a:solidFill>
            <a:srgbClr val="CC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60" name="Freeform 216"/>
          <p:cNvSpPr>
            <a:spLocks/>
          </p:cNvSpPr>
          <p:nvPr/>
        </p:nvSpPr>
        <p:spPr bwMode="auto">
          <a:xfrm>
            <a:off x="3436937" y="3725863"/>
            <a:ext cx="44450" cy="41275"/>
          </a:xfrm>
          <a:custGeom>
            <a:avLst/>
            <a:gdLst>
              <a:gd name="T0" fmla="*/ 22 w 22"/>
              <a:gd name="T1" fmla="*/ 0 h 20"/>
              <a:gd name="T2" fmla="*/ 0 w 22"/>
              <a:gd name="T3" fmla="*/ 15 h 20"/>
              <a:gd name="T4" fmla="*/ 0 w 22"/>
              <a:gd name="T5" fmla="*/ 20 h 20"/>
              <a:gd name="T6" fmla="*/ 22 w 22"/>
              <a:gd name="T7" fmla="*/ 5 h 20"/>
              <a:gd name="T8" fmla="*/ 22 w 22"/>
              <a:gd name="T9" fmla="*/ 0 h 20"/>
            </a:gdLst>
            <a:ahLst/>
            <a:cxnLst>
              <a:cxn ang="0">
                <a:pos x="T0" y="T1"/>
              </a:cxn>
              <a:cxn ang="0">
                <a:pos x="T2" y="T3"/>
              </a:cxn>
              <a:cxn ang="0">
                <a:pos x="T4" y="T5"/>
              </a:cxn>
              <a:cxn ang="0">
                <a:pos x="T6" y="T7"/>
              </a:cxn>
              <a:cxn ang="0">
                <a:pos x="T8" y="T9"/>
              </a:cxn>
            </a:cxnLst>
            <a:rect l="0" t="0" r="r" b="b"/>
            <a:pathLst>
              <a:path w="22" h="20">
                <a:moveTo>
                  <a:pt x="22" y="0"/>
                </a:moveTo>
                <a:cubicBezTo>
                  <a:pt x="15" y="5"/>
                  <a:pt x="8" y="10"/>
                  <a:pt x="0" y="15"/>
                </a:cubicBezTo>
                <a:cubicBezTo>
                  <a:pt x="0" y="16"/>
                  <a:pt x="0" y="18"/>
                  <a:pt x="0" y="20"/>
                </a:cubicBezTo>
                <a:cubicBezTo>
                  <a:pt x="8" y="15"/>
                  <a:pt x="15" y="10"/>
                  <a:pt x="22" y="5"/>
                </a:cubicBezTo>
                <a:cubicBezTo>
                  <a:pt x="22" y="4"/>
                  <a:pt x="22" y="2"/>
                  <a:pt x="22" y="0"/>
                </a:cubicBezTo>
              </a:path>
            </a:pathLst>
          </a:custGeom>
          <a:solidFill>
            <a:srgbClr val="C520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61" name="Freeform 217"/>
          <p:cNvSpPr>
            <a:spLocks/>
          </p:cNvSpPr>
          <p:nvPr/>
        </p:nvSpPr>
        <p:spPr bwMode="auto">
          <a:xfrm>
            <a:off x="3436937" y="3652838"/>
            <a:ext cx="44450" cy="55563"/>
          </a:xfrm>
          <a:custGeom>
            <a:avLst/>
            <a:gdLst>
              <a:gd name="T0" fmla="*/ 22 w 22"/>
              <a:gd name="T1" fmla="*/ 0 h 27"/>
              <a:gd name="T2" fmla="*/ 0 w 22"/>
              <a:gd name="T3" fmla="*/ 14 h 27"/>
              <a:gd name="T4" fmla="*/ 0 w 22"/>
              <a:gd name="T5" fmla="*/ 27 h 27"/>
              <a:gd name="T6" fmla="*/ 22 w 22"/>
              <a:gd name="T7" fmla="*/ 12 h 27"/>
              <a:gd name="T8" fmla="*/ 22 w 22"/>
              <a:gd name="T9" fmla="*/ 27 h 27"/>
              <a:gd name="T10" fmla="*/ 22 w 22"/>
              <a:gd name="T11" fmla="*/ 27 h 27"/>
              <a:gd name="T12" fmla="*/ 22 w 22"/>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2" h="27">
                <a:moveTo>
                  <a:pt x="22" y="0"/>
                </a:moveTo>
                <a:cubicBezTo>
                  <a:pt x="15" y="5"/>
                  <a:pt x="8" y="10"/>
                  <a:pt x="0" y="14"/>
                </a:cubicBezTo>
                <a:cubicBezTo>
                  <a:pt x="0" y="19"/>
                  <a:pt x="0" y="23"/>
                  <a:pt x="0" y="27"/>
                </a:cubicBezTo>
                <a:cubicBezTo>
                  <a:pt x="8" y="22"/>
                  <a:pt x="15" y="17"/>
                  <a:pt x="22" y="12"/>
                </a:cubicBezTo>
                <a:cubicBezTo>
                  <a:pt x="22" y="17"/>
                  <a:pt x="22" y="22"/>
                  <a:pt x="22" y="27"/>
                </a:cubicBezTo>
                <a:cubicBezTo>
                  <a:pt x="22" y="27"/>
                  <a:pt x="22" y="27"/>
                  <a:pt x="22" y="27"/>
                </a:cubicBezTo>
                <a:cubicBezTo>
                  <a:pt x="22" y="18"/>
                  <a:pt x="22" y="9"/>
                  <a:pt x="22" y="0"/>
                </a:cubicBezTo>
              </a:path>
            </a:pathLst>
          </a:custGeom>
          <a:solidFill>
            <a:srgbClr val="CC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62" name="Freeform 218"/>
          <p:cNvSpPr>
            <a:spLocks/>
          </p:cNvSpPr>
          <p:nvPr/>
        </p:nvSpPr>
        <p:spPr bwMode="auto">
          <a:xfrm>
            <a:off x="3436937" y="3676650"/>
            <a:ext cx="44450" cy="61913"/>
          </a:xfrm>
          <a:custGeom>
            <a:avLst/>
            <a:gdLst>
              <a:gd name="T0" fmla="*/ 22 w 22"/>
              <a:gd name="T1" fmla="*/ 0 h 30"/>
              <a:gd name="T2" fmla="*/ 0 w 22"/>
              <a:gd name="T3" fmla="*/ 15 h 30"/>
              <a:gd name="T4" fmla="*/ 0 w 22"/>
              <a:gd name="T5" fmla="*/ 30 h 30"/>
              <a:gd name="T6" fmla="*/ 22 w 22"/>
              <a:gd name="T7" fmla="*/ 15 h 30"/>
              <a:gd name="T8" fmla="*/ 22 w 22"/>
              <a:gd name="T9" fmla="*/ 0 h 30"/>
            </a:gdLst>
            <a:ahLst/>
            <a:cxnLst>
              <a:cxn ang="0">
                <a:pos x="T0" y="T1"/>
              </a:cxn>
              <a:cxn ang="0">
                <a:pos x="T2" y="T3"/>
              </a:cxn>
              <a:cxn ang="0">
                <a:pos x="T4" y="T5"/>
              </a:cxn>
              <a:cxn ang="0">
                <a:pos x="T6" y="T7"/>
              </a:cxn>
              <a:cxn ang="0">
                <a:pos x="T8" y="T9"/>
              </a:cxn>
            </a:cxnLst>
            <a:rect l="0" t="0" r="r" b="b"/>
            <a:pathLst>
              <a:path w="22" h="30">
                <a:moveTo>
                  <a:pt x="22" y="0"/>
                </a:moveTo>
                <a:cubicBezTo>
                  <a:pt x="15" y="5"/>
                  <a:pt x="8" y="10"/>
                  <a:pt x="0" y="15"/>
                </a:cubicBezTo>
                <a:cubicBezTo>
                  <a:pt x="0" y="20"/>
                  <a:pt x="0" y="25"/>
                  <a:pt x="0" y="30"/>
                </a:cubicBezTo>
                <a:cubicBezTo>
                  <a:pt x="8" y="25"/>
                  <a:pt x="15" y="20"/>
                  <a:pt x="22" y="15"/>
                </a:cubicBezTo>
                <a:cubicBezTo>
                  <a:pt x="22" y="10"/>
                  <a:pt x="22" y="5"/>
                  <a:pt x="22" y="0"/>
                </a:cubicBezTo>
              </a:path>
            </a:pathLst>
          </a:custGeom>
          <a:solidFill>
            <a:srgbClr val="C520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65" name="Freeform 221"/>
          <p:cNvSpPr>
            <a:spLocks/>
          </p:cNvSpPr>
          <p:nvPr/>
        </p:nvSpPr>
        <p:spPr bwMode="auto">
          <a:xfrm>
            <a:off x="2384425" y="3595688"/>
            <a:ext cx="1096963" cy="825500"/>
          </a:xfrm>
          <a:custGeom>
            <a:avLst/>
            <a:gdLst>
              <a:gd name="T0" fmla="*/ 536 w 536"/>
              <a:gd name="T1" fmla="*/ 0 h 403"/>
              <a:gd name="T2" fmla="*/ 0 w 536"/>
              <a:gd name="T3" fmla="*/ 401 h 403"/>
              <a:gd name="T4" fmla="*/ 0 w 536"/>
              <a:gd name="T5" fmla="*/ 403 h 403"/>
              <a:gd name="T6" fmla="*/ 536 w 536"/>
              <a:gd name="T7" fmla="*/ 2 h 403"/>
              <a:gd name="T8" fmla="*/ 536 w 536"/>
              <a:gd name="T9" fmla="*/ 3 h 403"/>
              <a:gd name="T10" fmla="*/ 536 w 536"/>
              <a:gd name="T11" fmla="*/ 3 h 403"/>
              <a:gd name="T12" fmla="*/ 536 w 536"/>
              <a:gd name="T13" fmla="*/ 0 h 403"/>
            </a:gdLst>
            <a:ahLst/>
            <a:cxnLst>
              <a:cxn ang="0">
                <a:pos x="T0" y="T1"/>
              </a:cxn>
              <a:cxn ang="0">
                <a:pos x="T2" y="T3"/>
              </a:cxn>
              <a:cxn ang="0">
                <a:pos x="T4" y="T5"/>
              </a:cxn>
              <a:cxn ang="0">
                <a:pos x="T6" y="T7"/>
              </a:cxn>
              <a:cxn ang="0">
                <a:pos x="T8" y="T9"/>
              </a:cxn>
              <a:cxn ang="0">
                <a:pos x="T10" y="T11"/>
              </a:cxn>
              <a:cxn ang="0">
                <a:pos x="T12" y="T13"/>
              </a:cxn>
            </a:cxnLst>
            <a:rect l="0" t="0" r="r" b="b"/>
            <a:pathLst>
              <a:path w="536" h="403">
                <a:moveTo>
                  <a:pt x="536" y="0"/>
                </a:moveTo>
                <a:cubicBezTo>
                  <a:pt x="357" y="123"/>
                  <a:pt x="179" y="268"/>
                  <a:pt x="0" y="401"/>
                </a:cubicBezTo>
                <a:cubicBezTo>
                  <a:pt x="0" y="402"/>
                  <a:pt x="0" y="402"/>
                  <a:pt x="0" y="403"/>
                </a:cubicBezTo>
                <a:cubicBezTo>
                  <a:pt x="179" y="269"/>
                  <a:pt x="357" y="124"/>
                  <a:pt x="536" y="2"/>
                </a:cubicBezTo>
                <a:cubicBezTo>
                  <a:pt x="536" y="2"/>
                  <a:pt x="536" y="3"/>
                  <a:pt x="536" y="3"/>
                </a:cubicBezTo>
                <a:cubicBezTo>
                  <a:pt x="536" y="3"/>
                  <a:pt x="536" y="3"/>
                  <a:pt x="536" y="3"/>
                </a:cubicBezTo>
                <a:cubicBezTo>
                  <a:pt x="536" y="2"/>
                  <a:pt x="536" y="1"/>
                  <a:pt x="536"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66" name="Freeform 222"/>
          <p:cNvSpPr>
            <a:spLocks/>
          </p:cNvSpPr>
          <p:nvPr/>
        </p:nvSpPr>
        <p:spPr bwMode="auto">
          <a:xfrm>
            <a:off x="2384425" y="3598863"/>
            <a:ext cx="1096963" cy="860425"/>
          </a:xfrm>
          <a:custGeom>
            <a:avLst/>
            <a:gdLst>
              <a:gd name="T0" fmla="*/ 536 w 536"/>
              <a:gd name="T1" fmla="*/ 0 h 420"/>
              <a:gd name="T2" fmla="*/ 0 w 536"/>
              <a:gd name="T3" fmla="*/ 401 h 420"/>
              <a:gd name="T4" fmla="*/ 0 w 536"/>
              <a:gd name="T5" fmla="*/ 420 h 420"/>
              <a:gd name="T6" fmla="*/ 514 w 536"/>
              <a:gd name="T7" fmla="*/ 40 h 420"/>
              <a:gd name="T8" fmla="*/ 514 w 536"/>
              <a:gd name="T9" fmla="*/ 16 h 420"/>
              <a:gd name="T10" fmla="*/ 536 w 536"/>
              <a:gd name="T11" fmla="*/ 1 h 420"/>
              <a:gd name="T12" fmla="*/ 536 w 536"/>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536" h="420">
                <a:moveTo>
                  <a:pt x="536" y="0"/>
                </a:moveTo>
                <a:cubicBezTo>
                  <a:pt x="357" y="122"/>
                  <a:pt x="179" y="267"/>
                  <a:pt x="0" y="401"/>
                </a:cubicBezTo>
                <a:cubicBezTo>
                  <a:pt x="0" y="407"/>
                  <a:pt x="0" y="414"/>
                  <a:pt x="0" y="420"/>
                </a:cubicBezTo>
                <a:cubicBezTo>
                  <a:pt x="171" y="294"/>
                  <a:pt x="343" y="157"/>
                  <a:pt x="514" y="40"/>
                </a:cubicBezTo>
                <a:cubicBezTo>
                  <a:pt x="514" y="32"/>
                  <a:pt x="514" y="24"/>
                  <a:pt x="514" y="16"/>
                </a:cubicBezTo>
                <a:cubicBezTo>
                  <a:pt x="522" y="11"/>
                  <a:pt x="529" y="6"/>
                  <a:pt x="536" y="1"/>
                </a:cubicBezTo>
                <a:cubicBezTo>
                  <a:pt x="536" y="1"/>
                  <a:pt x="536" y="0"/>
                  <a:pt x="536"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67" name="Freeform 223"/>
          <p:cNvSpPr>
            <a:spLocks/>
          </p:cNvSpPr>
          <p:nvPr/>
        </p:nvSpPr>
        <p:spPr bwMode="auto">
          <a:xfrm>
            <a:off x="2384425" y="3681413"/>
            <a:ext cx="1052513" cy="777875"/>
          </a:xfrm>
          <a:custGeom>
            <a:avLst/>
            <a:gdLst>
              <a:gd name="T0" fmla="*/ 514 w 514"/>
              <a:gd name="T1" fmla="*/ 0 h 380"/>
              <a:gd name="T2" fmla="*/ 0 w 514"/>
              <a:gd name="T3" fmla="*/ 380 h 380"/>
              <a:gd name="T4" fmla="*/ 0 w 514"/>
              <a:gd name="T5" fmla="*/ 380 h 380"/>
              <a:gd name="T6" fmla="*/ 514 w 514"/>
              <a:gd name="T7" fmla="*/ 0 h 380"/>
              <a:gd name="T8" fmla="*/ 514 w 514"/>
              <a:gd name="T9" fmla="*/ 0 h 380"/>
            </a:gdLst>
            <a:ahLst/>
            <a:cxnLst>
              <a:cxn ang="0">
                <a:pos x="T0" y="T1"/>
              </a:cxn>
              <a:cxn ang="0">
                <a:pos x="T2" y="T3"/>
              </a:cxn>
              <a:cxn ang="0">
                <a:pos x="T4" y="T5"/>
              </a:cxn>
              <a:cxn ang="0">
                <a:pos x="T6" y="T7"/>
              </a:cxn>
              <a:cxn ang="0">
                <a:pos x="T8" y="T9"/>
              </a:cxn>
            </a:cxnLst>
            <a:rect l="0" t="0" r="r" b="b"/>
            <a:pathLst>
              <a:path w="514" h="380">
                <a:moveTo>
                  <a:pt x="514" y="0"/>
                </a:moveTo>
                <a:cubicBezTo>
                  <a:pt x="343" y="117"/>
                  <a:pt x="171" y="254"/>
                  <a:pt x="0" y="380"/>
                </a:cubicBezTo>
                <a:cubicBezTo>
                  <a:pt x="0" y="380"/>
                  <a:pt x="0" y="380"/>
                  <a:pt x="0" y="380"/>
                </a:cubicBezTo>
                <a:cubicBezTo>
                  <a:pt x="171" y="255"/>
                  <a:pt x="343" y="117"/>
                  <a:pt x="514" y="0"/>
                </a:cubicBezTo>
                <a:cubicBezTo>
                  <a:pt x="514" y="0"/>
                  <a:pt x="514" y="0"/>
                  <a:pt x="514" y="0"/>
                </a:cubicBezTo>
              </a:path>
            </a:pathLst>
          </a:custGeom>
          <a:solidFill>
            <a:srgbClr val="6C1A1C"/>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68" name="Freeform 224"/>
          <p:cNvSpPr>
            <a:spLocks/>
          </p:cNvSpPr>
          <p:nvPr/>
        </p:nvSpPr>
        <p:spPr bwMode="auto">
          <a:xfrm>
            <a:off x="2384425" y="3273425"/>
            <a:ext cx="1541463" cy="1054100"/>
          </a:xfrm>
          <a:custGeom>
            <a:avLst/>
            <a:gdLst>
              <a:gd name="T0" fmla="*/ 753 w 753"/>
              <a:gd name="T1" fmla="*/ 0 h 514"/>
              <a:gd name="T2" fmla="*/ 555 w 753"/>
              <a:gd name="T3" fmla="*/ 124 h 514"/>
              <a:gd name="T4" fmla="*/ 555 w 753"/>
              <a:gd name="T5" fmla="*/ 49 h 514"/>
              <a:gd name="T6" fmla="*/ 536 w 753"/>
              <a:gd name="T7" fmla="*/ 62 h 514"/>
              <a:gd name="T8" fmla="*/ 536 w 753"/>
              <a:gd name="T9" fmla="*/ 74 h 514"/>
              <a:gd name="T10" fmla="*/ 0 w 753"/>
              <a:gd name="T11" fmla="*/ 495 h 514"/>
              <a:gd name="T12" fmla="*/ 0 w 753"/>
              <a:gd name="T13" fmla="*/ 514 h 514"/>
              <a:gd name="T14" fmla="*/ 536 w 753"/>
              <a:gd name="T15" fmla="*/ 99 h 514"/>
              <a:gd name="T16" fmla="*/ 536 w 753"/>
              <a:gd name="T17" fmla="*/ 157 h 514"/>
              <a:gd name="T18" fmla="*/ 753 w 753"/>
              <a:gd name="T19" fmla="*/ 23 h 514"/>
              <a:gd name="T20" fmla="*/ 753 w 753"/>
              <a:gd name="T2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514">
                <a:moveTo>
                  <a:pt x="753" y="0"/>
                </a:moveTo>
                <a:cubicBezTo>
                  <a:pt x="687" y="37"/>
                  <a:pt x="621" y="79"/>
                  <a:pt x="555" y="124"/>
                </a:cubicBezTo>
                <a:cubicBezTo>
                  <a:pt x="555" y="99"/>
                  <a:pt x="555" y="74"/>
                  <a:pt x="555" y="49"/>
                </a:cubicBezTo>
                <a:cubicBezTo>
                  <a:pt x="548" y="53"/>
                  <a:pt x="542" y="58"/>
                  <a:pt x="536" y="62"/>
                </a:cubicBezTo>
                <a:cubicBezTo>
                  <a:pt x="536" y="66"/>
                  <a:pt x="536" y="70"/>
                  <a:pt x="536" y="74"/>
                </a:cubicBezTo>
                <a:cubicBezTo>
                  <a:pt x="357" y="203"/>
                  <a:pt x="179" y="355"/>
                  <a:pt x="0" y="495"/>
                </a:cubicBezTo>
                <a:cubicBezTo>
                  <a:pt x="0" y="501"/>
                  <a:pt x="0" y="508"/>
                  <a:pt x="0" y="514"/>
                </a:cubicBezTo>
                <a:cubicBezTo>
                  <a:pt x="179" y="376"/>
                  <a:pt x="357" y="226"/>
                  <a:pt x="536" y="99"/>
                </a:cubicBezTo>
                <a:cubicBezTo>
                  <a:pt x="536" y="118"/>
                  <a:pt x="536" y="138"/>
                  <a:pt x="536" y="157"/>
                </a:cubicBezTo>
                <a:cubicBezTo>
                  <a:pt x="608" y="108"/>
                  <a:pt x="681" y="62"/>
                  <a:pt x="753" y="23"/>
                </a:cubicBezTo>
                <a:cubicBezTo>
                  <a:pt x="753" y="15"/>
                  <a:pt x="753" y="8"/>
                  <a:pt x="753"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69" name="Freeform 225"/>
          <p:cNvSpPr>
            <a:spLocks/>
          </p:cNvSpPr>
          <p:nvPr/>
        </p:nvSpPr>
        <p:spPr bwMode="auto">
          <a:xfrm>
            <a:off x="2384425" y="3476625"/>
            <a:ext cx="1096963" cy="939800"/>
          </a:xfrm>
          <a:custGeom>
            <a:avLst/>
            <a:gdLst>
              <a:gd name="T0" fmla="*/ 536 w 536"/>
              <a:gd name="T1" fmla="*/ 0 h 459"/>
              <a:gd name="T2" fmla="*/ 0 w 536"/>
              <a:gd name="T3" fmla="*/ 415 h 459"/>
              <a:gd name="T4" fmla="*/ 0 w 536"/>
              <a:gd name="T5" fmla="*/ 459 h 459"/>
              <a:gd name="T6" fmla="*/ 536 w 536"/>
              <a:gd name="T7" fmla="*/ 58 h 459"/>
              <a:gd name="T8" fmla="*/ 536 w 536"/>
              <a:gd name="T9" fmla="*/ 0 h 459"/>
            </a:gdLst>
            <a:ahLst/>
            <a:cxnLst>
              <a:cxn ang="0">
                <a:pos x="T0" y="T1"/>
              </a:cxn>
              <a:cxn ang="0">
                <a:pos x="T2" y="T3"/>
              </a:cxn>
              <a:cxn ang="0">
                <a:pos x="T4" y="T5"/>
              </a:cxn>
              <a:cxn ang="0">
                <a:pos x="T6" y="T7"/>
              </a:cxn>
              <a:cxn ang="0">
                <a:pos x="T8" y="T9"/>
              </a:cxn>
            </a:cxnLst>
            <a:rect l="0" t="0" r="r" b="b"/>
            <a:pathLst>
              <a:path w="536" h="459">
                <a:moveTo>
                  <a:pt x="536" y="0"/>
                </a:moveTo>
                <a:cubicBezTo>
                  <a:pt x="357" y="127"/>
                  <a:pt x="179" y="277"/>
                  <a:pt x="0" y="415"/>
                </a:cubicBezTo>
                <a:cubicBezTo>
                  <a:pt x="0" y="430"/>
                  <a:pt x="0" y="445"/>
                  <a:pt x="0" y="459"/>
                </a:cubicBezTo>
                <a:cubicBezTo>
                  <a:pt x="179" y="326"/>
                  <a:pt x="357" y="181"/>
                  <a:pt x="536" y="58"/>
                </a:cubicBezTo>
                <a:cubicBezTo>
                  <a:pt x="536" y="39"/>
                  <a:pt x="536" y="19"/>
                  <a:pt x="536"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70" name="Freeform 226"/>
          <p:cNvSpPr>
            <a:spLocks/>
          </p:cNvSpPr>
          <p:nvPr/>
        </p:nvSpPr>
        <p:spPr bwMode="auto">
          <a:xfrm>
            <a:off x="2384425" y="3400425"/>
            <a:ext cx="1096963" cy="887413"/>
          </a:xfrm>
          <a:custGeom>
            <a:avLst/>
            <a:gdLst>
              <a:gd name="T0" fmla="*/ 536 w 536"/>
              <a:gd name="T1" fmla="*/ 0 h 433"/>
              <a:gd name="T2" fmla="*/ 86 w 536"/>
              <a:gd name="T3" fmla="*/ 355 h 433"/>
              <a:gd name="T4" fmla="*/ 86 w 536"/>
              <a:gd name="T5" fmla="*/ 351 h 433"/>
              <a:gd name="T6" fmla="*/ 0 w 536"/>
              <a:gd name="T7" fmla="*/ 420 h 433"/>
              <a:gd name="T8" fmla="*/ 0 w 536"/>
              <a:gd name="T9" fmla="*/ 433 h 433"/>
              <a:gd name="T10" fmla="*/ 536 w 536"/>
              <a:gd name="T11" fmla="*/ 12 h 433"/>
              <a:gd name="T12" fmla="*/ 536 w 536"/>
              <a:gd name="T13" fmla="*/ 0 h 433"/>
            </a:gdLst>
            <a:ahLst/>
            <a:cxnLst>
              <a:cxn ang="0">
                <a:pos x="T0" y="T1"/>
              </a:cxn>
              <a:cxn ang="0">
                <a:pos x="T2" y="T3"/>
              </a:cxn>
              <a:cxn ang="0">
                <a:pos x="T4" y="T5"/>
              </a:cxn>
              <a:cxn ang="0">
                <a:pos x="T6" y="T7"/>
              </a:cxn>
              <a:cxn ang="0">
                <a:pos x="T8" y="T9"/>
              </a:cxn>
              <a:cxn ang="0">
                <a:pos x="T10" y="T11"/>
              </a:cxn>
              <a:cxn ang="0">
                <a:pos x="T12" y="T13"/>
              </a:cxn>
            </a:cxnLst>
            <a:rect l="0" t="0" r="r" b="b"/>
            <a:pathLst>
              <a:path w="536" h="433">
                <a:moveTo>
                  <a:pt x="536" y="0"/>
                </a:moveTo>
                <a:cubicBezTo>
                  <a:pt x="386" y="109"/>
                  <a:pt x="236" y="234"/>
                  <a:pt x="86" y="355"/>
                </a:cubicBezTo>
                <a:cubicBezTo>
                  <a:pt x="86" y="354"/>
                  <a:pt x="86" y="352"/>
                  <a:pt x="86" y="351"/>
                </a:cubicBezTo>
                <a:cubicBezTo>
                  <a:pt x="58" y="374"/>
                  <a:pt x="29" y="397"/>
                  <a:pt x="0" y="420"/>
                </a:cubicBezTo>
                <a:cubicBezTo>
                  <a:pt x="0" y="425"/>
                  <a:pt x="0" y="429"/>
                  <a:pt x="0" y="433"/>
                </a:cubicBezTo>
                <a:cubicBezTo>
                  <a:pt x="179" y="293"/>
                  <a:pt x="357" y="141"/>
                  <a:pt x="536" y="12"/>
                </a:cubicBezTo>
                <a:cubicBezTo>
                  <a:pt x="536" y="8"/>
                  <a:pt x="536" y="4"/>
                  <a:pt x="536"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73" name="Freeform 229"/>
          <p:cNvSpPr>
            <a:spLocks/>
          </p:cNvSpPr>
          <p:nvPr/>
        </p:nvSpPr>
        <p:spPr bwMode="auto">
          <a:xfrm>
            <a:off x="3521075" y="3108325"/>
            <a:ext cx="404813" cy="419100"/>
          </a:xfrm>
          <a:custGeom>
            <a:avLst/>
            <a:gdLst>
              <a:gd name="T0" fmla="*/ 198 w 198"/>
              <a:gd name="T1" fmla="*/ 0 h 205"/>
              <a:gd name="T2" fmla="*/ 0 w 198"/>
              <a:gd name="T3" fmla="*/ 130 h 205"/>
              <a:gd name="T4" fmla="*/ 0 w 198"/>
              <a:gd name="T5" fmla="*/ 205 h 205"/>
              <a:gd name="T6" fmla="*/ 198 w 198"/>
              <a:gd name="T7" fmla="*/ 81 h 205"/>
              <a:gd name="T8" fmla="*/ 198 w 198"/>
              <a:gd name="T9" fmla="*/ 0 h 205"/>
            </a:gdLst>
            <a:ahLst/>
            <a:cxnLst>
              <a:cxn ang="0">
                <a:pos x="T0" y="T1"/>
              </a:cxn>
              <a:cxn ang="0">
                <a:pos x="T2" y="T3"/>
              </a:cxn>
              <a:cxn ang="0">
                <a:pos x="T4" y="T5"/>
              </a:cxn>
              <a:cxn ang="0">
                <a:pos x="T6" y="T7"/>
              </a:cxn>
              <a:cxn ang="0">
                <a:pos x="T8" y="T9"/>
              </a:cxn>
            </a:cxnLst>
            <a:rect l="0" t="0" r="r" b="b"/>
            <a:pathLst>
              <a:path w="198" h="205">
                <a:moveTo>
                  <a:pt x="198" y="0"/>
                </a:moveTo>
                <a:cubicBezTo>
                  <a:pt x="132" y="39"/>
                  <a:pt x="66" y="83"/>
                  <a:pt x="0" y="130"/>
                </a:cubicBezTo>
                <a:cubicBezTo>
                  <a:pt x="0" y="155"/>
                  <a:pt x="0" y="180"/>
                  <a:pt x="0" y="205"/>
                </a:cubicBezTo>
                <a:cubicBezTo>
                  <a:pt x="66" y="160"/>
                  <a:pt x="132" y="118"/>
                  <a:pt x="198" y="81"/>
                </a:cubicBezTo>
                <a:cubicBezTo>
                  <a:pt x="198" y="54"/>
                  <a:pt x="198" y="27"/>
                  <a:pt x="198"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52" name="Freeform 234"/>
          <p:cNvSpPr>
            <a:spLocks/>
          </p:cNvSpPr>
          <p:nvPr/>
        </p:nvSpPr>
        <p:spPr bwMode="auto">
          <a:xfrm>
            <a:off x="3481387" y="3363912"/>
            <a:ext cx="39688" cy="36513"/>
          </a:xfrm>
          <a:custGeom>
            <a:avLst/>
            <a:gdLst>
              <a:gd name="T0" fmla="*/ 19 w 19"/>
              <a:gd name="T1" fmla="*/ 0 h 18"/>
              <a:gd name="T2" fmla="*/ 0 w 19"/>
              <a:gd name="T3" fmla="*/ 13 h 18"/>
              <a:gd name="T4" fmla="*/ 0 w 19"/>
              <a:gd name="T5" fmla="*/ 18 h 18"/>
              <a:gd name="T6" fmla="*/ 19 w 19"/>
              <a:gd name="T7" fmla="*/ 5 h 18"/>
              <a:gd name="T8" fmla="*/ 19 w 19"/>
              <a:gd name="T9" fmla="*/ 0 h 18"/>
            </a:gdLst>
            <a:ahLst/>
            <a:cxnLst>
              <a:cxn ang="0">
                <a:pos x="T0" y="T1"/>
              </a:cxn>
              <a:cxn ang="0">
                <a:pos x="T2" y="T3"/>
              </a:cxn>
              <a:cxn ang="0">
                <a:pos x="T4" y="T5"/>
              </a:cxn>
              <a:cxn ang="0">
                <a:pos x="T6" y="T7"/>
              </a:cxn>
              <a:cxn ang="0">
                <a:pos x="T8" y="T9"/>
              </a:cxn>
            </a:cxnLst>
            <a:rect l="0" t="0" r="r" b="b"/>
            <a:pathLst>
              <a:path w="19" h="18">
                <a:moveTo>
                  <a:pt x="19" y="0"/>
                </a:moveTo>
                <a:cubicBezTo>
                  <a:pt x="13" y="4"/>
                  <a:pt x="6" y="9"/>
                  <a:pt x="0" y="13"/>
                </a:cubicBezTo>
                <a:cubicBezTo>
                  <a:pt x="0" y="15"/>
                  <a:pt x="0" y="17"/>
                  <a:pt x="0" y="18"/>
                </a:cubicBezTo>
                <a:cubicBezTo>
                  <a:pt x="6" y="14"/>
                  <a:pt x="12" y="9"/>
                  <a:pt x="19" y="5"/>
                </a:cubicBezTo>
                <a:cubicBezTo>
                  <a:pt x="19" y="3"/>
                  <a:pt x="19" y="2"/>
                  <a:pt x="19"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53" name="Freeform 235"/>
          <p:cNvSpPr>
            <a:spLocks/>
          </p:cNvSpPr>
          <p:nvPr/>
        </p:nvSpPr>
        <p:spPr bwMode="auto">
          <a:xfrm>
            <a:off x="2560637" y="3390900"/>
            <a:ext cx="920750" cy="736600"/>
          </a:xfrm>
          <a:custGeom>
            <a:avLst/>
            <a:gdLst>
              <a:gd name="T0" fmla="*/ 450 w 450"/>
              <a:gd name="T1" fmla="*/ 0 h 360"/>
              <a:gd name="T2" fmla="*/ 0 w 450"/>
              <a:gd name="T3" fmla="*/ 356 h 360"/>
              <a:gd name="T4" fmla="*/ 0 w 450"/>
              <a:gd name="T5" fmla="*/ 360 h 360"/>
              <a:gd name="T6" fmla="*/ 450 w 450"/>
              <a:gd name="T7" fmla="*/ 5 h 360"/>
              <a:gd name="T8" fmla="*/ 450 w 450"/>
              <a:gd name="T9" fmla="*/ 0 h 360"/>
            </a:gdLst>
            <a:ahLst/>
            <a:cxnLst>
              <a:cxn ang="0">
                <a:pos x="T0" y="T1"/>
              </a:cxn>
              <a:cxn ang="0">
                <a:pos x="T2" y="T3"/>
              </a:cxn>
              <a:cxn ang="0">
                <a:pos x="T4" y="T5"/>
              </a:cxn>
              <a:cxn ang="0">
                <a:pos x="T6" y="T7"/>
              </a:cxn>
              <a:cxn ang="0">
                <a:pos x="T8" y="T9"/>
              </a:cxn>
            </a:cxnLst>
            <a:rect l="0" t="0" r="r" b="b"/>
            <a:pathLst>
              <a:path w="450" h="360">
                <a:moveTo>
                  <a:pt x="450" y="0"/>
                </a:moveTo>
                <a:cubicBezTo>
                  <a:pt x="300" y="109"/>
                  <a:pt x="150" y="235"/>
                  <a:pt x="0" y="356"/>
                </a:cubicBezTo>
                <a:cubicBezTo>
                  <a:pt x="0" y="357"/>
                  <a:pt x="0" y="359"/>
                  <a:pt x="0" y="360"/>
                </a:cubicBezTo>
                <a:cubicBezTo>
                  <a:pt x="150" y="239"/>
                  <a:pt x="300" y="114"/>
                  <a:pt x="450" y="5"/>
                </a:cubicBezTo>
                <a:cubicBezTo>
                  <a:pt x="450" y="4"/>
                  <a:pt x="450" y="2"/>
                  <a:pt x="450" y="0"/>
                </a:cubicBezTo>
              </a:path>
            </a:pathLst>
          </a:custGeom>
          <a:solidFill>
            <a:srgbClr val="971F22"/>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55" name="Freeform 237"/>
          <p:cNvSpPr>
            <a:spLocks/>
          </p:cNvSpPr>
          <p:nvPr/>
        </p:nvSpPr>
        <p:spPr bwMode="auto">
          <a:xfrm>
            <a:off x="3521075" y="3095625"/>
            <a:ext cx="404813" cy="277813"/>
          </a:xfrm>
          <a:custGeom>
            <a:avLst/>
            <a:gdLst>
              <a:gd name="T0" fmla="*/ 198 w 198"/>
              <a:gd name="T1" fmla="*/ 0 h 136"/>
              <a:gd name="T2" fmla="*/ 0 w 198"/>
              <a:gd name="T3" fmla="*/ 131 h 136"/>
              <a:gd name="T4" fmla="*/ 0 w 198"/>
              <a:gd name="T5" fmla="*/ 136 h 136"/>
              <a:gd name="T6" fmla="*/ 198 w 198"/>
              <a:gd name="T7" fmla="*/ 6 h 136"/>
              <a:gd name="T8" fmla="*/ 198 w 198"/>
              <a:gd name="T9" fmla="*/ 0 h 136"/>
            </a:gdLst>
            <a:ahLst/>
            <a:cxnLst>
              <a:cxn ang="0">
                <a:pos x="T0" y="T1"/>
              </a:cxn>
              <a:cxn ang="0">
                <a:pos x="T2" y="T3"/>
              </a:cxn>
              <a:cxn ang="0">
                <a:pos x="T4" y="T5"/>
              </a:cxn>
              <a:cxn ang="0">
                <a:pos x="T6" y="T7"/>
              </a:cxn>
              <a:cxn ang="0">
                <a:pos x="T8" y="T9"/>
              </a:cxn>
            </a:cxnLst>
            <a:rect l="0" t="0" r="r" b="b"/>
            <a:pathLst>
              <a:path w="198" h="136">
                <a:moveTo>
                  <a:pt x="198" y="0"/>
                </a:moveTo>
                <a:cubicBezTo>
                  <a:pt x="132" y="39"/>
                  <a:pt x="66" y="83"/>
                  <a:pt x="0" y="131"/>
                </a:cubicBezTo>
                <a:cubicBezTo>
                  <a:pt x="0" y="133"/>
                  <a:pt x="0" y="134"/>
                  <a:pt x="0" y="136"/>
                </a:cubicBezTo>
                <a:cubicBezTo>
                  <a:pt x="66" y="89"/>
                  <a:pt x="132" y="45"/>
                  <a:pt x="198" y="6"/>
                </a:cubicBezTo>
                <a:cubicBezTo>
                  <a:pt x="198" y="4"/>
                  <a:pt x="198" y="2"/>
                  <a:pt x="198" y="0"/>
                </a:cubicBezTo>
              </a:path>
            </a:pathLst>
          </a:custGeom>
          <a:solidFill>
            <a:srgbClr val="971F22"/>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59" name="Freeform 241"/>
          <p:cNvSpPr>
            <a:spLocks/>
          </p:cNvSpPr>
          <p:nvPr/>
        </p:nvSpPr>
        <p:spPr bwMode="auto">
          <a:xfrm>
            <a:off x="3481387" y="3309937"/>
            <a:ext cx="474663" cy="341313"/>
          </a:xfrm>
          <a:custGeom>
            <a:avLst/>
            <a:gdLst>
              <a:gd name="T0" fmla="*/ 231 w 231"/>
              <a:gd name="T1" fmla="*/ 0 h 166"/>
              <a:gd name="T2" fmla="*/ 0 w 231"/>
              <a:gd name="T3" fmla="*/ 142 h 166"/>
              <a:gd name="T4" fmla="*/ 0 w 231"/>
              <a:gd name="T5" fmla="*/ 166 h 166"/>
              <a:gd name="T6" fmla="*/ 231 w 231"/>
              <a:gd name="T7" fmla="*/ 27 h 166"/>
              <a:gd name="T8" fmla="*/ 231 w 231"/>
              <a:gd name="T9" fmla="*/ 0 h 166"/>
            </a:gdLst>
            <a:ahLst/>
            <a:cxnLst>
              <a:cxn ang="0">
                <a:pos x="T0" y="T1"/>
              </a:cxn>
              <a:cxn ang="0">
                <a:pos x="T2" y="T3"/>
              </a:cxn>
              <a:cxn ang="0">
                <a:pos x="T4" y="T5"/>
              </a:cxn>
              <a:cxn ang="0">
                <a:pos x="T6" y="T7"/>
              </a:cxn>
              <a:cxn ang="0">
                <a:pos x="T8" y="T9"/>
              </a:cxn>
            </a:cxnLst>
            <a:rect l="0" t="0" r="r" b="b"/>
            <a:pathLst>
              <a:path w="231" h="166">
                <a:moveTo>
                  <a:pt x="231" y="0"/>
                </a:moveTo>
                <a:cubicBezTo>
                  <a:pt x="154" y="41"/>
                  <a:pt x="77" y="89"/>
                  <a:pt x="0" y="142"/>
                </a:cubicBezTo>
                <a:cubicBezTo>
                  <a:pt x="0" y="150"/>
                  <a:pt x="0" y="158"/>
                  <a:pt x="0" y="166"/>
                </a:cubicBezTo>
                <a:cubicBezTo>
                  <a:pt x="77" y="115"/>
                  <a:pt x="154" y="67"/>
                  <a:pt x="231" y="27"/>
                </a:cubicBezTo>
                <a:cubicBezTo>
                  <a:pt x="231" y="18"/>
                  <a:pt x="231" y="9"/>
                  <a:pt x="231"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60" name="Freeform 242"/>
          <p:cNvSpPr>
            <a:spLocks/>
          </p:cNvSpPr>
          <p:nvPr/>
        </p:nvSpPr>
        <p:spPr bwMode="auto">
          <a:xfrm>
            <a:off x="3436937" y="3602037"/>
            <a:ext cx="44450" cy="79375"/>
          </a:xfrm>
          <a:custGeom>
            <a:avLst/>
            <a:gdLst>
              <a:gd name="T0" fmla="*/ 22 w 22"/>
              <a:gd name="T1" fmla="*/ 0 h 39"/>
              <a:gd name="T2" fmla="*/ 0 w 22"/>
              <a:gd name="T3" fmla="*/ 15 h 39"/>
              <a:gd name="T4" fmla="*/ 0 w 22"/>
              <a:gd name="T5" fmla="*/ 39 h 39"/>
              <a:gd name="T6" fmla="*/ 22 w 22"/>
              <a:gd name="T7" fmla="*/ 24 h 39"/>
              <a:gd name="T8" fmla="*/ 22 w 22"/>
              <a:gd name="T9" fmla="*/ 0 h 39"/>
            </a:gdLst>
            <a:ahLst/>
            <a:cxnLst>
              <a:cxn ang="0">
                <a:pos x="T0" y="T1"/>
              </a:cxn>
              <a:cxn ang="0">
                <a:pos x="T2" y="T3"/>
              </a:cxn>
              <a:cxn ang="0">
                <a:pos x="T4" y="T5"/>
              </a:cxn>
              <a:cxn ang="0">
                <a:pos x="T6" y="T7"/>
              </a:cxn>
              <a:cxn ang="0">
                <a:pos x="T8" y="T9"/>
              </a:cxn>
            </a:cxnLst>
            <a:rect l="0" t="0" r="r" b="b"/>
            <a:pathLst>
              <a:path w="22" h="39">
                <a:moveTo>
                  <a:pt x="22" y="0"/>
                </a:moveTo>
                <a:cubicBezTo>
                  <a:pt x="15" y="5"/>
                  <a:pt x="8" y="10"/>
                  <a:pt x="0" y="15"/>
                </a:cubicBezTo>
                <a:cubicBezTo>
                  <a:pt x="0" y="23"/>
                  <a:pt x="0" y="31"/>
                  <a:pt x="0" y="39"/>
                </a:cubicBezTo>
                <a:cubicBezTo>
                  <a:pt x="8" y="34"/>
                  <a:pt x="15" y="29"/>
                  <a:pt x="22" y="24"/>
                </a:cubicBezTo>
                <a:cubicBezTo>
                  <a:pt x="22" y="16"/>
                  <a:pt x="22" y="8"/>
                  <a:pt x="22" y="0"/>
                </a:cubicBezTo>
              </a:path>
            </a:pathLst>
          </a:custGeom>
          <a:solidFill>
            <a:srgbClr val="AF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61" name="Freeform 243"/>
          <p:cNvSpPr>
            <a:spLocks/>
          </p:cNvSpPr>
          <p:nvPr/>
        </p:nvSpPr>
        <p:spPr bwMode="auto">
          <a:xfrm>
            <a:off x="3481387" y="3365500"/>
            <a:ext cx="474663" cy="287338"/>
          </a:xfrm>
          <a:custGeom>
            <a:avLst/>
            <a:gdLst>
              <a:gd name="T0" fmla="*/ 231 w 231"/>
              <a:gd name="T1" fmla="*/ 0 h 140"/>
              <a:gd name="T2" fmla="*/ 0 w 231"/>
              <a:gd name="T3" fmla="*/ 139 h 140"/>
              <a:gd name="T4" fmla="*/ 0 w 231"/>
              <a:gd name="T5" fmla="*/ 140 h 140"/>
              <a:gd name="T6" fmla="*/ 231 w 231"/>
              <a:gd name="T7" fmla="*/ 0 h 140"/>
              <a:gd name="T8" fmla="*/ 231 w 231"/>
              <a:gd name="T9" fmla="*/ 0 h 140"/>
            </a:gdLst>
            <a:ahLst/>
            <a:cxnLst>
              <a:cxn ang="0">
                <a:pos x="T0" y="T1"/>
              </a:cxn>
              <a:cxn ang="0">
                <a:pos x="T2" y="T3"/>
              </a:cxn>
              <a:cxn ang="0">
                <a:pos x="T4" y="T5"/>
              </a:cxn>
              <a:cxn ang="0">
                <a:pos x="T6" y="T7"/>
              </a:cxn>
              <a:cxn ang="0">
                <a:pos x="T8" y="T9"/>
              </a:cxn>
            </a:cxnLst>
            <a:rect l="0" t="0" r="r" b="b"/>
            <a:pathLst>
              <a:path w="231" h="140">
                <a:moveTo>
                  <a:pt x="231" y="0"/>
                </a:moveTo>
                <a:cubicBezTo>
                  <a:pt x="154" y="40"/>
                  <a:pt x="77" y="88"/>
                  <a:pt x="0" y="139"/>
                </a:cubicBezTo>
                <a:cubicBezTo>
                  <a:pt x="0" y="139"/>
                  <a:pt x="0" y="140"/>
                  <a:pt x="0" y="140"/>
                </a:cubicBezTo>
                <a:cubicBezTo>
                  <a:pt x="77" y="88"/>
                  <a:pt x="154" y="40"/>
                  <a:pt x="231" y="0"/>
                </a:cubicBezTo>
                <a:cubicBezTo>
                  <a:pt x="231" y="0"/>
                  <a:pt x="231" y="0"/>
                  <a:pt x="231"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62" name="Freeform 244"/>
          <p:cNvSpPr>
            <a:spLocks/>
          </p:cNvSpPr>
          <p:nvPr/>
        </p:nvSpPr>
        <p:spPr bwMode="auto">
          <a:xfrm>
            <a:off x="3436937" y="3651250"/>
            <a:ext cx="44450" cy="30163"/>
          </a:xfrm>
          <a:custGeom>
            <a:avLst/>
            <a:gdLst>
              <a:gd name="T0" fmla="*/ 22 w 22"/>
              <a:gd name="T1" fmla="*/ 0 h 15"/>
              <a:gd name="T2" fmla="*/ 0 w 22"/>
              <a:gd name="T3" fmla="*/ 15 h 15"/>
              <a:gd name="T4" fmla="*/ 0 w 22"/>
              <a:gd name="T5" fmla="*/ 15 h 15"/>
              <a:gd name="T6" fmla="*/ 22 w 22"/>
              <a:gd name="T7" fmla="*/ 1 h 15"/>
              <a:gd name="T8" fmla="*/ 22 w 22"/>
              <a:gd name="T9" fmla="*/ 0 h 15"/>
            </a:gdLst>
            <a:ahLst/>
            <a:cxnLst>
              <a:cxn ang="0">
                <a:pos x="T0" y="T1"/>
              </a:cxn>
              <a:cxn ang="0">
                <a:pos x="T2" y="T3"/>
              </a:cxn>
              <a:cxn ang="0">
                <a:pos x="T4" y="T5"/>
              </a:cxn>
              <a:cxn ang="0">
                <a:pos x="T6" y="T7"/>
              </a:cxn>
              <a:cxn ang="0">
                <a:pos x="T8" y="T9"/>
              </a:cxn>
            </a:cxnLst>
            <a:rect l="0" t="0" r="r" b="b"/>
            <a:pathLst>
              <a:path w="22" h="15">
                <a:moveTo>
                  <a:pt x="22" y="0"/>
                </a:moveTo>
                <a:cubicBezTo>
                  <a:pt x="15" y="5"/>
                  <a:pt x="8" y="10"/>
                  <a:pt x="0" y="15"/>
                </a:cubicBezTo>
                <a:cubicBezTo>
                  <a:pt x="0" y="15"/>
                  <a:pt x="0" y="15"/>
                  <a:pt x="0" y="15"/>
                </a:cubicBezTo>
                <a:cubicBezTo>
                  <a:pt x="8" y="11"/>
                  <a:pt x="15" y="6"/>
                  <a:pt x="22" y="1"/>
                </a:cubicBezTo>
                <a:cubicBezTo>
                  <a:pt x="22" y="1"/>
                  <a:pt x="22" y="0"/>
                  <a:pt x="22" y="0"/>
                </a:cubicBezTo>
              </a:path>
            </a:pathLst>
          </a:custGeom>
          <a:solidFill>
            <a:srgbClr val="A7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66" name="Freeform 248"/>
          <p:cNvSpPr>
            <a:spLocks/>
          </p:cNvSpPr>
          <p:nvPr/>
        </p:nvSpPr>
        <p:spPr bwMode="auto">
          <a:xfrm>
            <a:off x="3481387" y="3413125"/>
            <a:ext cx="989013" cy="458788"/>
          </a:xfrm>
          <a:custGeom>
            <a:avLst/>
            <a:gdLst>
              <a:gd name="T0" fmla="*/ 482 w 482"/>
              <a:gd name="T1" fmla="*/ 0 h 224"/>
              <a:gd name="T2" fmla="*/ 0 w 482"/>
              <a:gd name="T3" fmla="*/ 219 h 224"/>
              <a:gd name="T4" fmla="*/ 0 w 482"/>
              <a:gd name="T5" fmla="*/ 224 h 224"/>
              <a:gd name="T6" fmla="*/ 358 w 482"/>
              <a:gd name="T7" fmla="*/ 42 h 224"/>
              <a:gd name="T8" fmla="*/ 358 w 482"/>
              <a:gd name="T9" fmla="*/ 99 h 224"/>
              <a:gd name="T10" fmla="*/ 482 w 482"/>
              <a:gd name="T11" fmla="*/ 65 h 224"/>
              <a:gd name="T12" fmla="*/ 482 w 482"/>
              <a:gd name="T13" fmla="*/ 0 h 224"/>
            </a:gdLst>
            <a:ahLst/>
            <a:cxnLst>
              <a:cxn ang="0">
                <a:pos x="T0" y="T1"/>
              </a:cxn>
              <a:cxn ang="0">
                <a:pos x="T2" y="T3"/>
              </a:cxn>
              <a:cxn ang="0">
                <a:pos x="T4" y="T5"/>
              </a:cxn>
              <a:cxn ang="0">
                <a:pos x="T6" y="T7"/>
              </a:cxn>
              <a:cxn ang="0">
                <a:pos x="T8" y="T9"/>
              </a:cxn>
              <a:cxn ang="0">
                <a:pos x="T10" y="T11"/>
              </a:cxn>
              <a:cxn ang="0">
                <a:pos x="T12" y="T13"/>
              </a:cxn>
            </a:cxnLst>
            <a:rect l="0" t="0" r="r" b="b"/>
            <a:pathLst>
              <a:path w="482" h="224">
                <a:moveTo>
                  <a:pt x="482" y="0"/>
                </a:moveTo>
                <a:cubicBezTo>
                  <a:pt x="322" y="37"/>
                  <a:pt x="161" y="119"/>
                  <a:pt x="0" y="219"/>
                </a:cubicBezTo>
                <a:cubicBezTo>
                  <a:pt x="0" y="221"/>
                  <a:pt x="0" y="222"/>
                  <a:pt x="0" y="224"/>
                </a:cubicBezTo>
                <a:cubicBezTo>
                  <a:pt x="119" y="149"/>
                  <a:pt x="238" y="85"/>
                  <a:pt x="358" y="42"/>
                </a:cubicBezTo>
                <a:cubicBezTo>
                  <a:pt x="358" y="61"/>
                  <a:pt x="358" y="80"/>
                  <a:pt x="358" y="99"/>
                </a:cubicBezTo>
                <a:cubicBezTo>
                  <a:pt x="399" y="85"/>
                  <a:pt x="441" y="73"/>
                  <a:pt x="482" y="65"/>
                </a:cubicBezTo>
                <a:cubicBezTo>
                  <a:pt x="482" y="43"/>
                  <a:pt x="482" y="22"/>
                  <a:pt x="482"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67" name="Freeform 249"/>
          <p:cNvSpPr>
            <a:spLocks/>
          </p:cNvSpPr>
          <p:nvPr/>
        </p:nvSpPr>
        <p:spPr bwMode="auto">
          <a:xfrm>
            <a:off x="3182937" y="3862387"/>
            <a:ext cx="298450" cy="206375"/>
          </a:xfrm>
          <a:custGeom>
            <a:avLst/>
            <a:gdLst>
              <a:gd name="T0" fmla="*/ 146 w 146"/>
              <a:gd name="T1" fmla="*/ 0 h 101"/>
              <a:gd name="T2" fmla="*/ 0 w 146"/>
              <a:gd name="T3" fmla="*/ 97 h 101"/>
              <a:gd name="T4" fmla="*/ 0 w 146"/>
              <a:gd name="T5" fmla="*/ 101 h 101"/>
              <a:gd name="T6" fmla="*/ 146 w 146"/>
              <a:gd name="T7" fmla="*/ 5 h 101"/>
              <a:gd name="T8" fmla="*/ 146 w 146"/>
              <a:gd name="T9" fmla="*/ 0 h 101"/>
            </a:gdLst>
            <a:ahLst/>
            <a:cxnLst>
              <a:cxn ang="0">
                <a:pos x="T0" y="T1"/>
              </a:cxn>
              <a:cxn ang="0">
                <a:pos x="T2" y="T3"/>
              </a:cxn>
              <a:cxn ang="0">
                <a:pos x="T4" y="T5"/>
              </a:cxn>
              <a:cxn ang="0">
                <a:pos x="T6" y="T7"/>
              </a:cxn>
              <a:cxn ang="0">
                <a:pos x="T8" y="T9"/>
              </a:cxn>
            </a:cxnLst>
            <a:rect l="0" t="0" r="r" b="b"/>
            <a:pathLst>
              <a:path w="146" h="101">
                <a:moveTo>
                  <a:pt x="146" y="0"/>
                </a:moveTo>
                <a:cubicBezTo>
                  <a:pt x="97" y="31"/>
                  <a:pt x="49" y="63"/>
                  <a:pt x="0" y="97"/>
                </a:cubicBezTo>
                <a:cubicBezTo>
                  <a:pt x="0" y="98"/>
                  <a:pt x="0" y="99"/>
                  <a:pt x="0" y="101"/>
                </a:cubicBezTo>
                <a:cubicBezTo>
                  <a:pt x="49" y="67"/>
                  <a:pt x="97" y="35"/>
                  <a:pt x="146" y="5"/>
                </a:cubicBezTo>
                <a:cubicBezTo>
                  <a:pt x="146" y="3"/>
                  <a:pt x="146" y="2"/>
                  <a:pt x="146"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68" name="Freeform 250"/>
          <p:cNvSpPr>
            <a:spLocks/>
          </p:cNvSpPr>
          <p:nvPr/>
        </p:nvSpPr>
        <p:spPr bwMode="auto">
          <a:xfrm>
            <a:off x="3182937" y="3498850"/>
            <a:ext cx="1031875" cy="592138"/>
          </a:xfrm>
          <a:custGeom>
            <a:avLst/>
            <a:gdLst>
              <a:gd name="T0" fmla="*/ 504 w 504"/>
              <a:gd name="T1" fmla="*/ 0 h 289"/>
              <a:gd name="T2" fmla="*/ 146 w 504"/>
              <a:gd name="T3" fmla="*/ 182 h 289"/>
              <a:gd name="T4" fmla="*/ 146 w 504"/>
              <a:gd name="T5" fmla="*/ 190 h 289"/>
              <a:gd name="T6" fmla="*/ 0 w 504"/>
              <a:gd name="T7" fmla="*/ 286 h 289"/>
              <a:gd name="T8" fmla="*/ 0 w 504"/>
              <a:gd name="T9" fmla="*/ 289 h 289"/>
              <a:gd name="T10" fmla="*/ 146 w 504"/>
              <a:gd name="T11" fmla="*/ 194 h 289"/>
              <a:gd name="T12" fmla="*/ 146 w 504"/>
              <a:gd name="T13" fmla="*/ 223 h 289"/>
              <a:gd name="T14" fmla="*/ 168 w 504"/>
              <a:gd name="T15" fmla="*/ 210 h 289"/>
              <a:gd name="T16" fmla="*/ 168 w 504"/>
              <a:gd name="T17" fmla="*/ 197 h 289"/>
              <a:gd name="T18" fmla="*/ 251 w 504"/>
              <a:gd name="T19" fmla="*/ 149 h 289"/>
              <a:gd name="T20" fmla="*/ 251 w 504"/>
              <a:gd name="T21" fmla="*/ 171 h 289"/>
              <a:gd name="T22" fmla="*/ 504 w 504"/>
              <a:gd name="T23" fmla="*/ 57 h 289"/>
              <a:gd name="T24" fmla="*/ 504 w 504"/>
              <a:gd name="T25"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289">
                <a:moveTo>
                  <a:pt x="504" y="0"/>
                </a:moveTo>
                <a:cubicBezTo>
                  <a:pt x="384" y="43"/>
                  <a:pt x="265" y="107"/>
                  <a:pt x="146" y="182"/>
                </a:cubicBezTo>
                <a:cubicBezTo>
                  <a:pt x="146" y="185"/>
                  <a:pt x="146" y="188"/>
                  <a:pt x="146" y="190"/>
                </a:cubicBezTo>
                <a:cubicBezTo>
                  <a:pt x="97" y="221"/>
                  <a:pt x="49" y="253"/>
                  <a:pt x="0" y="286"/>
                </a:cubicBezTo>
                <a:cubicBezTo>
                  <a:pt x="0" y="287"/>
                  <a:pt x="0" y="288"/>
                  <a:pt x="0" y="289"/>
                </a:cubicBezTo>
                <a:cubicBezTo>
                  <a:pt x="49" y="256"/>
                  <a:pt x="97" y="225"/>
                  <a:pt x="146" y="194"/>
                </a:cubicBezTo>
                <a:cubicBezTo>
                  <a:pt x="146" y="204"/>
                  <a:pt x="146" y="213"/>
                  <a:pt x="146" y="223"/>
                </a:cubicBezTo>
                <a:cubicBezTo>
                  <a:pt x="153" y="218"/>
                  <a:pt x="160" y="214"/>
                  <a:pt x="168" y="210"/>
                </a:cubicBezTo>
                <a:cubicBezTo>
                  <a:pt x="168" y="206"/>
                  <a:pt x="168" y="201"/>
                  <a:pt x="168" y="197"/>
                </a:cubicBezTo>
                <a:cubicBezTo>
                  <a:pt x="195" y="180"/>
                  <a:pt x="223" y="164"/>
                  <a:pt x="251" y="149"/>
                </a:cubicBezTo>
                <a:cubicBezTo>
                  <a:pt x="251" y="156"/>
                  <a:pt x="251" y="164"/>
                  <a:pt x="251" y="171"/>
                </a:cubicBezTo>
                <a:cubicBezTo>
                  <a:pt x="335" y="125"/>
                  <a:pt x="419" y="86"/>
                  <a:pt x="504" y="57"/>
                </a:cubicBezTo>
                <a:cubicBezTo>
                  <a:pt x="504" y="38"/>
                  <a:pt x="504" y="19"/>
                  <a:pt x="504"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69" name="Freeform 251"/>
          <p:cNvSpPr>
            <a:spLocks/>
          </p:cNvSpPr>
          <p:nvPr/>
        </p:nvSpPr>
        <p:spPr bwMode="auto">
          <a:xfrm>
            <a:off x="3481387" y="3929062"/>
            <a:ext cx="46038" cy="42863"/>
          </a:xfrm>
          <a:custGeom>
            <a:avLst/>
            <a:gdLst>
              <a:gd name="T0" fmla="*/ 22 w 22"/>
              <a:gd name="T1" fmla="*/ 0 h 21"/>
              <a:gd name="T2" fmla="*/ 0 w 22"/>
              <a:gd name="T3" fmla="*/ 13 h 21"/>
              <a:gd name="T4" fmla="*/ 0 w 22"/>
              <a:gd name="T5" fmla="*/ 21 h 21"/>
              <a:gd name="T6" fmla="*/ 22 w 22"/>
              <a:gd name="T7" fmla="*/ 8 h 21"/>
              <a:gd name="T8" fmla="*/ 22 w 22"/>
              <a:gd name="T9" fmla="*/ 0 h 21"/>
            </a:gdLst>
            <a:ahLst/>
            <a:cxnLst>
              <a:cxn ang="0">
                <a:pos x="T0" y="T1"/>
              </a:cxn>
              <a:cxn ang="0">
                <a:pos x="T2" y="T3"/>
              </a:cxn>
              <a:cxn ang="0">
                <a:pos x="T4" y="T5"/>
              </a:cxn>
              <a:cxn ang="0">
                <a:pos x="T6" y="T7"/>
              </a:cxn>
              <a:cxn ang="0">
                <a:pos x="T8" y="T9"/>
              </a:cxn>
            </a:cxnLst>
            <a:rect l="0" t="0" r="r" b="b"/>
            <a:pathLst>
              <a:path w="22" h="21">
                <a:moveTo>
                  <a:pt x="22" y="0"/>
                </a:moveTo>
                <a:cubicBezTo>
                  <a:pt x="14" y="4"/>
                  <a:pt x="7" y="8"/>
                  <a:pt x="0" y="13"/>
                </a:cubicBezTo>
                <a:cubicBezTo>
                  <a:pt x="0" y="15"/>
                  <a:pt x="0" y="18"/>
                  <a:pt x="0" y="21"/>
                </a:cubicBezTo>
                <a:cubicBezTo>
                  <a:pt x="7" y="16"/>
                  <a:pt x="14" y="12"/>
                  <a:pt x="22" y="8"/>
                </a:cubicBezTo>
                <a:cubicBezTo>
                  <a:pt x="22" y="5"/>
                  <a:pt x="22" y="3"/>
                  <a:pt x="22" y="0"/>
                </a:cubicBezTo>
              </a:path>
            </a:pathLst>
          </a:custGeom>
          <a:solidFill>
            <a:srgbClr val="AF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70" name="Freeform 252"/>
          <p:cNvSpPr>
            <a:spLocks/>
          </p:cNvSpPr>
          <p:nvPr/>
        </p:nvSpPr>
        <p:spPr bwMode="auto">
          <a:xfrm>
            <a:off x="3182937" y="3871912"/>
            <a:ext cx="298450" cy="212725"/>
          </a:xfrm>
          <a:custGeom>
            <a:avLst/>
            <a:gdLst>
              <a:gd name="T0" fmla="*/ 146 w 146"/>
              <a:gd name="T1" fmla="*/ 0 h 104"/>
              <a:gd name="T2" fmla="*/ 0 w 146"/>
              <a:gd name="T3" fmla="*/ 96 h 104"/>
              <a:gd name="T4" fmla="*/ 0 w 146"/>
              <a:gd name="T5" fmla="*/ 104 h 104"/>
              <a:gd name="T6" fmla="*/ 146 w 146"/>
              <a:gd name="T7" fmla="*/ 8 h 104"/>
              <a:gd name="T8" fmla="*/ 146 w 146"/>
              <a:gd name="T9" fmla="*/ 0 h 104"/>
            </a:gdLst>
            <a:ahLst/>
            <a:cxnLst>
              <a:cxn ang="0">
                <a:pos x="T0" y="T1"/>
              </a:cxn>
              <a:cxn ang="0">
                <a:pos x="T2" y="T3"/>
              </a:cxn>
              <a:cxn ang="0">
                <a:pos x="T4" y="T5"/>
              </a:cxn>
              <a:cxn ang="0">
                <a:pos x="T6" y="T7"/>
              </a:cxn>
              <a:cxn ang="0">
                <a:pos x="T8" y="T9"/>
              </a:cxn>
            </a:cxnLst>
            <a:rect l="0" t="0" r="r" b="b"/>
            <a:pathLst>
              <a:path w="146" h="104">
                <a:moveTo>
                  <a:pt x="146" y="0"/>
                </a:moveTo>
                <a:cubicBezTo>
                  <a:pt x="97" y="30"/>
                  <a:pt x="49" y="62"/>
                  <a:pt x="0" y="96"/>
                </a:cubicBezTo>
                <a:cubicBezTo>
                  <a:pt x="0" y="98"/>
                  <a:pt x="0" y="101"/>
                  <a:pt x="0" y="104"/>
                </a:cubicBezTo>
                <a:cubicBezTo>
                  <a:pt x="49" y="71"/>
                  <a:pt x="97" y="39"/>
                  <a:pt x="146" y="8"/>
                </a:cubicBezTo>
                <a:cubicBezTo>
                  <a:pt x="146" y="6"/>
                  <a:pt x="146" y="3"/>
                  <a:pt x="146" y="0"/>
                </a:cubicBezTo>
              </a:path>
            </a:pathLst>
          </a:custGeom>
          <a:solidFill>
            <a:srgbClr val="AF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71" name="Freeform 253"/>
          <p:cNvSpPr>
            <a:spLocks/>
          </p:cNvSpPr>
          <p:nvPr/>
        </p:nvSpPr>
        <p:spPr bwMode="auto">
          <a:xfrm>
            <a:off x="3182937" y="3897312"/>
            <a:ext cx="298450" cy="241300"/>
          </a:xfrm>
          <a:custGeom>
            <a:avLst/>
            <a:gdLst>
              <a:gd name="T0" fmla="*/ 146 w 146"/>
              <a:gd name="T1" fmla="*/ 0 h 118"/>
              <a:gd name="T2" fmla="*/ 0 w 146"/>
              <a:gd name="T3" fmla="*/ 95 h 118"/>
              <a:gd name="T4" fmla="*/ 0 w 146"/>
              <a:gd name="T5" fmla="*/ 118 h 118"/>
              <a:gd name="T6" fmla="*/ 146 w 146"/>
              <a:gd name="T7" fmla="*/ 25 h 118"/>
              <a:gd name="T8" fmla="*/ 146 w 146"/>
              <a:gd name="T9" fmla="*/ 29 h 118"/>
              <a:gd name="T10" fmla="*/ 146 w 146"/>
              <a:gd name="T11" fmla="*/ 29 h 118"/>
              <a:gd name="T12" fmla="*/ 146 w 146"/>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146" h="118">
                <a:moveTo>
                  <a:pt x="146" y="0"/>
                </a:moveTo>
                <a:cubicBezTo>
                  <a:pt x="97" y="31"/>
                  <a:pt x="49" y="62"/>
                  <a:pt x="0" y="95"/>
                </a:cubicBezTo>
                <a:cubicBezTo>
                  <a:pt x="0" y="103"/>
                  <a:pt x="0" y="111"/>
                  <a:pt x="0" y="118"/>
                </a:cubicBezTo>
                <a:cubicBezTo>
                  <a:pt x="49" y="86"/>
                  <a:pt x="97" y="54"/>
                  <a:pt x="146" y="25"/>
                </a:cubicBezTo>
                <a:cubicBezTo>
                  <a:pt x="146" y="26"/>
                  <a:pt x="146" y="27"/>
                  <a:pt x="146" y="29"/>
                </a:cubicBezTo>
                <a:cubicBezTo>
                  <a:pt x="146" y="29"/>
                  <a:pt x="146" y="29"/>
                  <a:pt x="146" y="29"/>
                </a:cubicBezTo>
                <a:cubicBezTo>
                  <a:pt x="146" y="19"/>
                  <a:pt x="146" y="10"/>
                  <a:pt x="146" y="0"/>
                </a:cubicBezTo>
              </a:path>
            </a:pathLst>
          </a:custGeom>
          <a:solidFill>
            <a:srgbClr val="BC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72" name="Freeform 254"/>
          <p:cNvSpPr>
            <a:spLocks/>
          </p:cNvSpPr>
          <p:nvPr/>
        </p:nvSpPr>
        <p:spPr bwMode="auto">
          <a:xfrm>
            <a:off x="3182937" y="3948112"/>
            <a:ext cx="298450" cy="214313"/>
          </a:xfrm>
          <a:custGeom>
            <a:avLst/>
            <a:gdLst>
              <a:gd name="T0" fmla="*/ 146 w 146"/>
              <a:gd name="T1" fmla="*/ 0 h 105"/>
              <a:gd name="T2" fmla="*/ 0 w 146"/>
              <a:gd name="T3" fmla="*/ 93 h 105"/>
              <a:gd name="T4" fmla="*/ 0 w 146"/>
              <a:gd name="T5" fmla="*/ 105 h 105"/>
              <a:gd name="T6" fmla="*/ 101 w 146"/>
              <a:gd name="T7" fmla="*/ 40 h 105"/>
              <a:gd name="T8" fmla="*/ 101 w 146"/>
              <a:gd name="T9" fmla="*/ 32 h 105"/>
              <a:gd name="T10" fmla="*/ 146 w 146"/>
              <a:gd name="T11" fmla="*/ 4 h 105"/>
              <a:gd name="T12" fmla="*/ 146 w 146"/>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146" h="105">
                <a:moveTo>
                  <a:pt x="146" y="0"/>
                </a:moveTo>
                <a:cubicBezTo>
                  <a:pt x="97" y="29"/>
                  <a:pt x="49" y="61"/>
                  <a:pt x="0" y="93"/>
                </a:cubicBezTo>
                <a:cubicBezTo>
                  <a:pt x="0" y="97"/>
                  <a:pt x="0" y="101"/>
                  <a:pt x="0" y="105"/>
                </a:cubicBezTo>
                <a:cubicBezTo>
                  <a:pt x="33" y="82"/>
                  <a:pt x="67" y="61"/>
                  <a:pt x="101" y="40"/>
                </a:cubicBezTo>
                <a:cubicBezTo>
                  <a:pt x="101" y="37"/>
                  <a:pt x="101" y="34"/>
                  <a:pt x="101" y="32"/>
                </a:cubicBezTo>
                <a:cubicBezTo>
                  <a:pt x="116" y="22"/>
                  <a:pt x="131" y="13"/>
                  <a:pt x="146" y="4"/>
                </a:cubicBezTo>
                <a:cubicBezTo>
                  <a:pt x="146" y="2"/>
                  <a:pt x="146" y="1"/>
                  <a:pt x="146" y="0"/>
                </a:cubicBezTo>
              </a:path>
            </a:pathLst>
          </a:custGeom>
          <a:solidFill>
            <a:srgbClr val="BB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73" name="Freeform 255"/>
          <p:cNvSpPr>
            <a:spLocks/>
          </p:cNvSpPr>
          <p:nvPr/>
        </p:nvSpPr>
        <p:spPr bwMode="auto">
          <a:xfrm>
            <a:off x="3389312" y="3956050"/>
            <a:ext cx="92075" cy="73025"/>
          </a:xfrm>
          <a:custGeom>
            <a:avLst/>
            <a:gdLst>
              <a:gd name="T0" fmla="*/ 45 w 45"/>
              <a:gd name="T1" fmla="*/ 0 h 36"/>
              <a:gd name="T2" fmla="*/ 0 w 45"/>
              <a:gd name="T3" fmla="*/ 28 h 36"/>
              <a:gd name="T4" fmla="*/ 0 w 45"/>
              <a:gd name="T5" fmla="*/ 36 h 36"/>
              <a:gd name="T6" fmla="*/ 45 w 45"/>
              <a:gd name="T7" fmla="*/ 8 h 36"/>
              <a:gd name="T8" fmla="*/ 45 w 45"/>
              <a:gd name="T9" fmla="*/ 0 h 36"/>
            </a:gdLst>
            <a:ahLst/>
            <a:cxnLst>
              <a:cxn ang="0">
                <a:pos x="T0" y="T1"/>
              </a:cxn>
              <a:cxn ang="0">
                <a:pos x="T2" y="T3"/>
              </a:cxn>
              <a:cxn ang="0">
                <a:pos x="T4" y="T5"/>
              </a:cxn>
              <a:cxn ang="0">
                <a:pos x="T6" y="T7"/>
              </a:cxn>
              <a:cxn ang="0">
                <a:pos x="T8" y="T9"/>
              </a:cxn>
            </a:cxnLst>
            <a:rect l="0" t="0" r="r" b="b"/>
            <a:pathLst>
              <a:path w="45" h="36">
                <a:moveTo>
                  <a:pt x="45" y="0"/>
                </a:moveTo>
                <a:cubicBezTo>
                  <a:pt x="30" y="9"/>
                  <a:pt x="15" y="18"/>
                  <a:pt x="0" y="28"/>
                </a:cubicBezTo>
                <a:cubicBezTo>
                  <a:pt x="0" y="30"/>
                  <a:pt x="0" y="33"/>
                  <a:pt x="0" y="36"/>
                </a:cubicBezTo>
                <a:cubicBezTo>
                  <a:pt x="15" y="26"/>
                  <a:pt x="30" y="17"/>
                  <a:pt x="45" y="8"/>
                </a:cubicBezTo>
                <a:cubicBezTo>
                  <a:pt x="45" y="5"/>
                  <a:pt x="45" y="2"/>
                  <a:pt x="45" y="0"/>
                </a:cubicBezTo>
              </a:path>
            </a:pathLst>
          </a:custGeom>
          <a:solidFill>
            <a:srgbClr val="B9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77" name="Freeform 258"/>
          <p:cNvSpPr>
            <a:spLocks/>
          </p:cNvSpPr>
          <p:nvPr/>
        </p:nvSpPr>
        <p:spPr bwMode="auto">
          <a:xfrm>
            <a:off x="3697287" y="3616325"/>
            <a:ext cx="517525" cy="233363"/>
          </a:xfrm>
          <a:custGeom>
            <a:avLst/>
            <a:gdLst>
              <a:gd name="T0" fmla="*/ 253 w 253"/>
              <a:gd name="T1" fmla="*/ 0 h 114"/>
              <a:gd name="T2" fmla="*/ 0 w 253"/>
              <a:gd name="T3" fmla="*/ 114 h 114"/>
              <a:gd name="T4" fmla="*/ 0 w 253"/>
              <a:gd name="T5" fmla="*/ 114 h 114"/>
              <a:gd name="T6" fmla="*/ 253 w 253"/>
              <a:gd name="T7" fmla="*/ 0 h 114"/>
              <a:gd name="T8" fmla="*/ 253 w 253"/>
              <a:gd name="T9" fmla="*/ 0 h 114"/>
            </a:gdLst>
            <a:ahLst/>
            <a:cxnLst>
              <a:cxn ang="0">
                <a:pos x="T0" y="T1"/>
              </a:cxn>
              <a:cxn ang="0">
                <a:pos x="T2" y="T3"/>
              </a:cxn>
              <a:cxn ang="0">
                <a:pos x="T4" y="T5"/>
              </a:cxn>
              <a:cxn ang="0">
                <a:pos x="T6" y="T7"/>
              </a:cxn>
              <a:cxn ang="0">
                <a:pos x="T8" y="T9"/>
              </a:cxn>
            </a:cxnLst>
            <a:rect l="0" t="0" r="r" b="b"/>
            <a:pathLst>
              <a:path w="253" h="114">
                <a:moveTo>
                  <a:pt x="253" y="0"/>
                </a:moveTo>
                <a:cubicBezTo>
                  <a:pt x="168" y="29"/>
                  <a:pt x="84" y="68"/>
                  <a:pt x="0" y="114"/>
                </a:cubicBezTo>
                <a:cubicBezTo>
                  <a:pt x="0" y="114"/>
                  <a:pt x="0" y="114"/>
                  <a:pt x="0" y="114"/>
                </a:cubicBezTo>
                <a:cubicBezTo>
                  <a:pt x="84" y="68"/>
                  <a:pt x="168" y="29"/>
                  <a:pt x="253" y="0"/>
                </a:cubicBezTo>
                <a:cubicBezTo>
                  <a:pt x="253" y="0"/>
                  <a:pt x="253" y="0"/>
                  <a:pt x="253" y="0"/>
                </a:cubicBezTo>
              </a:path>
            </a:pathLst>
          </a:custGeom>
          <a:solidFill>
            <a:srgbClr val="971F22"/>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78" name="Freeform 259"/>
          <p:cNvSpPr>
            <a:spLocks/>
          </p:cNvSpPr>
          <p:nvPr/>
        </p:nvSpPr>
        <p:spPr bwMode="auto">
          <a:xfrm>
            <a:off x="3481387" y="3946525"/>
            <a:ext cx="46038" cy="25400"/>
          </a:xfrm>
          <a:custGeom>
            <a:avLst/>
            <a:gdLst>
              <a:gd name="T0" fmla="*/ 22 w 22"/>
              <a:gd name="T1" fmla="*/ 0 h 13"/>
              <a:gd name="T2" fmla="*/ 0 w 22"/>
              <a:gd name="T3" fmla="*/ 13 h 13"/>
              <a:gd name="T4" fmla="*/ 0 w 22"/>
              <a:gd name="T5" fmla="*/ 13 h 13"/>
              <a:gd name="T6" fmla="*/ 22 w 22"/>
              <a:gd name="T7" fmla="*/ 0 h 13"/>
              <a:gd name="T8" fmla="*/ 22 w 22"/>
              <a:gd name="T9" fmla="*/ 0 h 13"/>
            </a:gdLst>
            <a:ahLst/>
            <a:cxnLst>
              <a:cxn ang="0">
                <a:pos x="T0" y="T1"/>
              </a:cxn>
              <a:cxn ang="0">
                <a:pos x="T2" y="T3"/>
              </a:cxn>
              <a:cxn ang="0">
                <a:pos x="T4" y="T5"/>
              </a:cxn>
              <a:cxn ang="0">
                <a:pos x="T6" y="T7"/>
              </a:cxn>
              <a:cxn ang="0">
                <a:pos x="T8" y="T9"/>
              </a:cxn>
            </a:cxnLst>
            <a:rect l="0" t="0" r="r" b="b"/>
            <a:pathLst>
              <a:path w="22" h="13">
                <a:moveTo>
                  <a:pt x="22" y="0"/>
                </a:moveTo>
                <a:cubicBezTo>
                  <a:pt x="14" y="4"/>
                  <a:pt x="7" y="8"/>
                  <a:pt x="0" y="13"/>
                </a:cubicBezTo>
                <a:cubicBezTo>
                  <a:pt x="0" y="13"/>
                  <a:pt x="0" y="13"/>
                  <a:pt x="0" y="13"/>
                </a:cubicBezTo>
                <a:cubicBezTo>
                  <a:pt x="7" y="9"/>
                  <a:pt x="15" y="5"/>
                  <a:pt x="22" y="0"/>
                </a:cubicBezTo>
                <a:cubicBezTo>
                  <a:pt x="22" y="0"/>
                  <a:pt x="22" y="0"/>
                  <a:pt x="22" y="0"/>
                </a:cubicBezTo>
              </a:path>
            </a:pathLst>
          </a:custGeom>
          <a:solidFill>
            <a:srgbClr val="901F22"/>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79" name="Freeform 260"/>
          <p:cNvSpPr>
            <a:spLocks/>
          </p:cNvSpPr>
          <p:nvPr/>
        </p:nvSpPr>
        <p:spPr bwMode="auto">
          <a:xfrm>
            <a:off x="3182937" y="4029075"/>
            <a:ext cx="206375" cy="133350"/>
          </a:xfrm>
          <a:custGeom>
            <a:avLst/>
            <a:gdLst>
              <a:gd name="T0" fmla="*/ 101 w 101"/>
              <a:gd name="T1" fmla="*/ 0 h 65"/>
              <a:gd name="T2" fmla="*/ 0 w 101"/>
              <a:gd name="T3" fmla="*/ 65 h 65"/>
              <a:gd name="T4" fmla="*/ 0 w 101"/>
              <a:gd name="T5" fmla="*/ 65 h 65"/>
              <a:gd name="T6" fmla="*/ 101 w 101"/>
              <a:gd name="T7" fmla="*/ 0 h 65"/>
              <a:gd name="T8" fmla="*/ 101 w 101"/>
              <a:gd name="T9" fmla="*/ 0 h 65"/>
            </a:gdLst>
            <a:ahLst/>
            <a:cxnLst>
              <a:cxn ang="0">
                <a:pos x="T0" y="T1"/>
              </a:cxn>
              <a:cxn ang="0">
                <a:pos x="T2" y="T3"/>
              </a:cxn>
              <a:cxn ang="0">
                <a:pos x="T4" y="T5"/>
              </a:cxn>
              <a:cxn ang="0">
                <a:pos x="T6" y="T7"/>
              </a:cxn>
              <a:cxn ang="0">
                <a:pos x="T8" y="T9"/>
              </a:cxn>
            </a:cxnLst>
            <a:rect l="0" t="0" r="r" b="b"/>
            <a:pathLst>
              <a:path w="101" h="65">
                <a:moveTo>
                  <a:pt x="101" y="0"/>
                </a:moveTo>
                <a:cubicBezTo>
                  <a:pt x="67" y="21"/>
                  <a:pt x="33" y="42"/>
                  <a:pt x="0" y="65"/>
                </a:cubicBezTo>
                <a:cubicBezTo>
                  <a:pt x="0" y="65"/>
                  <a:pt x="0" y="65"/>
                  <a:pt x="0" y="65"/>
                </a:cubicBezTo>
                <a:cubicBezTo>
                  <a:pt x="33" y="43"/>
                  <a:pt x="67" y="21"/>
                  <a:pt x="101" y="0"/>
                </a:cubicBezTo>
                <a:cubicBezTo>
                  <a:pt x="101" y="0"/>
                  <a:pt x="101" y="0"/>
                  <a:pt x="101" y="0"/>
                </a:cubicBezTo>
              </a:path>
            </a:pathLst>
          </a:custGeom>
          <a:solidFill>
            <a:srgbClr val="9B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68" name="Freeform 261"/>
          <p:cNvSpPr>
            <a:spLocks/>
          </p:cNvSpPr>
          <p:nvPr/>
        </p:nvSpPr>
        <p:spPr bwMode="auto">
          <a:xfrm>
            <a:off x="3389312" y="3971925"/>
            <a:ext cx="92075" cy="57150"/>
          </a:xfrm>
          <a:custGeom>
            <a:avLst/>
            <a:gdLst>
              <a:gd name="T0" fmla="*/ 45 w 45"/>
              <a:gd name="T1" fmla="*/ 0 h 28"/>
              <a:gd name="T2" fmla="*/ 0 w 45"/>
              <a:gd name="T3" fmla="*/ 28 h 28"/>
              <a:gd name="T4" fmla="*/ 0 w 45"/>
              <a:gd name="T5" fmla="*/ 28 h 28"/>
              <a:gd name="T6" fmla="*/ 45 w 45"/>
              <a:gd name="T7" fmla="*/ 0 h 28"/>
              <a:gd name="T8" fmla="*/ 45 w 45"/>
              <a:gd name="T9" fmla="*/ 0 h 28"/>
            </a:gdLst>
            <a:ahLst/>
            <a:cxnLst>
              <a:cxn ang="0">
                <a:pos x="T0" y="T1"/>
              </a:cxn>
              <a:cxn ang="0">
                <a:pos x="T2" y="T3"/>
              </a:cxn>
              <a:cxn ang="0">
                <a:pos x="T4" y="T5"/>
              </a:cxn>
              <a:cxn ang="0">
                <a:pos x="T6" y="T7"/>
              </a:cxn>
              <a:cxn ang="0">
                <a:pos x="T8" y="T9"/>
              </a:cxn>
            </a:cxnLst>
            <a:rect l="0" t="0" r="r" b="b"/>
            <a:pathLst>
              <a:path w="45" h="28">
                <a:moveTo>
                  <a:pt x="45" y="0"/>
                </a:moveTo>
                <a:cubicBezTo>
                  <a:pt x="30" y="9"/>
                  <a:pt x="15" y="18"/>
                  <a:pt x="0" y="28"/>
                </a:cubicBezTo>
                <a:cubicBezTo>
                  <a:pt x="0" y="28"/>
                  <a:pt x="0" y="28"/>
                  <a:pt x="0" y="28"/>
                </a:cubicBezTo>
                <a:cubicBezTo>
                  <a:pt x="15" y="18"/>
                  <a:pt x="30" y="9"/>
                  <a:pt x="45" y="0"/>
                </a:cubicBezTo>
                <a:cubicBezTo>
                  <a:pt x="45" y="0"/>
                  <a:pt x="45" y="0"/>
                  <a:pt x="45" y="0"/>
                </a:cubicBezTo>
              </a:path>
            </a:pathLst>
          </a:custGeom>
          <a:solidFill>
            <a:srgbClr val="99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69" name="Freeform 262"/>
          <p:cNvSpPr>
            <a:spLocks/>
          </p:cNvSpPr>
          <p:nvPr/>
        </p:nvSpPr>
        <p:spPr bwMode="auto">
          <a:xfrm>
            <a:off x="3481387" y="4505325"/>
            <a:ext cx="676275" cy="242888"/>
          </a:xfrm>
          <a:custGeom>
            <a:avLst/>
            <a:gdLst>
              <a:gd name="T0" fmla="*/ 330 w 330"/>
              <a:gd name="T1" fmla="*/ 0 h 119"/>
              <a:gd name="T2" fmla="*/ 0 w 330"/>
              <a:gd name="T3" fmla="*/ 110 h 119"/>
              <a:gd name="T4" fmla="*/ 0 w 330"/>
              <a:gd name="T5" fmla="*/ 119 h 119"/>
              <a:gd name="T6" fmla="*/ 330 w 330"/>
              <a:gd name="T7" fmla="*/ 10 h 119"/>
              <a:gd name="T8" fmla="*/ 330 w 330"/>
              <a:gd name="T9" fmla="*/ 0 h 119"/>
            </a:gdLst>
            <a:ahLst/>
            <a:cxnLst>
              <a:cxn ang="0">
                <a:pos x="T0" y="T1"/>
              </a:cxn>
              <a:cxn ang="0">
                <a:pos x="T2" y="T3"/>
              </a:cxn>
              <a:cxn ang="0">
                <a:pos x="T4" y="T5"/>
              </a:cxn>
              <a:cxn ang="0">
                <a:pos x="T6" y="T7"/>
              </a:cxn>
              <a:cxn ang="0">
                <a:pos x="T8" y="T9"/>
              </a:cxn>
            </a:cxnLst>
            <a:rect l="0" t="0" r="r" b="b"/>
            <a:pathLst>
              <a:path w="330" h="119">
                <a:moveTo>
                  <a:pt x="330" y="0"/>
                </a:moveTo>
                <a:cubicBezTo>
                  <a:pt x="220" y="22"/>
                  <a:pt x="110" y="61"/>
                  <a:pt x="0" y="110"/>
                </a:cubicBezTo>
                <a:cubicBezTo>
                  <a:pt x="0" y="113"/>
                  <a:pt x="0" y="116"/>
                  <a:pt x="0" y="119"/>
                </a:cubicBezTo>
                <a:cubicBezTo>
                  <a:pt x="110" y="71"/>
                  <a:pt x="220" y="32"/>
                  <a:pt x="330" y="10"/>
                </a:cubicBezTo>
                <a:cubicBezTo>
                  <a:pt x="330" y="7"/>
                  <a:pt x="330" y="3"/>
                  <a:pt x="330"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70" name="Freeform 263"/>
          <p:cNvSpPr>
            <a:spLocks/>
          </p:cNvSpPr>
          <p:nvPr/>
        </p:nvSpPr>
        <p:spPr bwMode="auto">
          <a:xfrm>
            <a:off x="3059112" y="4730750"/>
            <a:ext cx="422275" cy="219075"/>
          </a:xfrm>
          <a:custGeom>
            <a:avLst/>
            <a:gdLst>
              <a:gd name="T0" fmla="*/ 206 w 206"/>
              <a:gd name="T1" fmla="*/ 0 h 107"/>
              <a:gd name="T2" fmla="*/ 0 w 206"/>
              <a:gd name="T3" fmla="*/ 98 h 107"/>
              <a:gd name="T4" fmla="*/ 0 w 206"/>
              <a:gd name="T5" fmla="*/ 98 h 107"/>
              <a:gd name="T6" fmla="*/ 0 w 206"/>
              <a:gd name="T7" fmla="*/ 87 h 107"/>
              <a:gd name="T8" fmla="*/ 0 w 206"/>
              <a:gd name="T9" fmla="*/ 87 h 107"/>
              <a:gd name="T10" fmla="*/ 0 w 206"/>
              <a:gd name="T11" fmla="*/ 107 h 107"/>
              <a:gd name="T12" fmla="*/ 206 w 206"/>
              <a:gd name="T13" fmla="*/ 9 h 107"/>
              <a:gd name="T14" fmla="*/ 206 w 206"/>
              <a:gd name="T15" fmla="*/ 0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07">
                <a:moveTo>
                  <a:pt x="206" y="0"/>
                </a:moveTo>
                <a:cubicBezTo>
                  <a:pt x="138" y="30"/>
                  <a:pt x="69" y="63"/>
                  <a:pt x="0" y="98"/>
                </a:cubicBezTo>
                <a:cubicBezTo>
                  <a:pt x="0" y="98"/>
                  <a:pt x="0" y="98"/>
                  <a:pt x="0" y="98"/>
                </a:cubicBezTo>
                <a:cubicBezTo>
                  <a:pt x="0" y="95"/>
                  <a:pt x="0" y="91"/>
                  <a:pt x="0" y="87"/>
                </a:cubicBezTo>
                <a:cubicBezTo>
                  <a:pt x="0" y="87"/>
                  <a:pt x="0" y="87"/>
                  <a:pt x="0" y="87"/>
                </a:cubicBezTo>
                <a:cubicBezTo>
                  <a:pt x="0" y="94"/>
                  <a:pt x="0" y="100"/>
                  <a:pt x="0" y="107"/>
                </a:cubicBezTo>
                <a:cubicBezTo>
                  <a:pt x="69" y="72"/>
                  <a:pt x="138" y="39"/>
                  <a:pt x="206" y="9"/>
                </a:cubicBezTo>
                <a:cubicBezTo>
                  <a:pt x="206" y="6"/>
                  <a:pt x="206" y="3"/>
                  <a:pt x="206"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73" name="Freeform 266"/>
          <p:cNvSpPr>
            <a:spLocks/>
          </p:cNvSpPr>
          <p:nvPr/>
        </p:nvSpPr>
        <p:spPr bwMode="auto">
          <a:xfrm>
            <a:off x="3481387" y="4505325"/>
            <a:ext cx="676275" cy="225425"/>
          </a:xfrm>
          <a:custGeom>
            <a:avLst/>
            <a:gdLst>
              <a:gd name="T0" fmla="*/ 330 w 330"/>
              <a:gd name="T1" fmla="*/ 0 h 110"/>
              <a:gd name="T2" fmla="*/ 0 w 330"/>
              <a:gd name="T3" fmla="*/ 110 h 110"/>
              <a:gd name="T4" fmla="*/ 0 w 330"/>
              <a:gd name="T5" fmla="*/ 110 h 110"/>
              <a:gd name="T6" fmla="*/ 330 w 330"/>
              <a:gd name="T7" fmla="*/ 0 h 110"/>
              <a:gd name="T8" fmla="*/ 330 w 330"/>
              <a:gd name="T9" fmla="*/ 0 h 110"/>
            </a:gdLst>
            <a:ahLst/>
            <a:cxnLst>
              <a:cxn ang="0">
                <a:pos x="T0" y="T1"/>
              </a:cxn>
              <a:cxn ang="0">
                <a:pos x="T2" y="T3"/>
              </a:cxn>
              <a:cxn ang="0">
                <a:pos x="T4" y="T5"/>
              </a:cxn>
              <a:cxn ang="0">
                <a:pos x="T6" y="T7"/>
              </a:cxn>
              <a:cxn ang="0">
                <a:pos x="T8" y="T9"/>
              </a:cxn>
            </a:cxnLst>
            <a:rect l="0" t="0" r="r" b="b"/>
            <a:pathLst>
              <a:path w="330" h="110">
                <a:moveTo>
                  <a:pt x="330" y="0"/>
                </a:moveTo>
                <a:cubicBezTo>
                  <a:pt x="220" y="22"/>
                  <a:pt x="110" y="61"/>
                  <a:pt x="0" y="110"/>
                </a:cubicBezTo>
                <a:cubicBezTo>
                  <a:pt x="0" y="110"/>
                  <a:pt x="0" y="110"/>
                  <a:pt x="0" y="110"/>
                </a:cubicBezTo>
                <a:cubicBezTo>
                  <a:pt x="110" y="61"/>
                  <a:pt x="220" y="22"/>
                  <a:pt x="330" y="0"/>
                </a:cubicBezTo>
                <a:cubicBezTo>
                  <a:pt x="330" y="0"/>
                  <a:pt x="330" y="0"/>
                  <a:pt x="330"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74" name="Freeform 267"/>
          <p:cNvSpPr>
            <a:spLocks/>
          </p:cNvSpPr>
          <p:nvPr/>
        </p:nvSpPr>
        <p:spPr bwMode="auto">
          <a:xfrm>
            <a:off x="3059112" y="4730750"/>
            <a:ext cx="422275" cy="200025"/>
          </a:xfrm>
          <a:custGeom>
            <a:avLst/>
            <a:gdLst>
              <a:gd name="T0" fmla="*/ 206 w 206"/>
              <a:gd name="T1" fmla="*/ 0 h 98"/>
              <a:gd name="T2" fmla="*/ 0 w 206"/>
              <a:gd name="T3" fmla="*/ 98 h 98"/>
              <a:gd name="T4" fmla="*/ 206 w 206"/>
              <a:gd name="T5" fmla="*/ 0 h 98"/>
              <a:gd name="T6" fmla="*/ 206 w 206"/>
              <a:gd name="T7" fmla="*/ 0 h 98"/>
            </a:gdLst>
            <a:ahLst/>
            <a:cxnLst>
              <a:cxn ang="0">
                <a:pos x="T0" y="T1"/>
              </a:cxn>
              <a:cxn ang="0">
                <a:pos x="T2" y="T3"/>
              </a:cxn>
              <a:cxn ang="0">
                <a:pos x="T4" y="T5"/>
              </a:cxn>
              <a:cxn ang="0">
                <a:pos x="T6" y="T7"/>
              </a:cxn>
            </a:cxnLst>
            <a:rect l="0" t="0" r="r" b="b"/>
            <a:pathLst>
              <a:path w="206" h="98">
                <a:moveTo>
                  <a:pt x="206" y="0"/>
                </a:moveTo>
                <a:cubicBezTo>
                  <a:pt x="138" y="30"/>
                  <a:pt x="69" y="63"/>
                  <a:pt x="0" y="98"/>
                </a:cubicBezTo>
                <a:cubicBezTo>
                  <a:pt x="69" y="63"/>
                  <a:pt x="138" y="30"/>
                  <a:pt x="206" y="0"/>
                </a:cubicBezTo>
                <a:cubicBezTo>
                  <a:pt x="206" y="0"/>
                  <a:pt x="206" y="0"/>
                  <a:pt x="206" y="0"/>
                </a:cubicBezTo>
              </a:path>
            </a:pathLst>
          </a:custGeom>
          <a:solidFill>
            <a:srgbClr val="971F22"/>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76" name="Freeform 269"/>
          <p:cNvSpPr>
            <a:spLocks/>
          </p:cNvSpPr>
          <p:nvPr/>
        </p:nvSpPr>
        <p:spPr bwMode="auto">
          <a:xfrm>
            <a:off x="3481387" y="4468812"/>
            <a:ext cx="676275" cy="261938"/>
          </a:xfrm>
          <a:custGeom>
            <a:avLst/>
            <a:gdLst>
              <a:gd name="T0" fmla="*/ 330 w 330"/>
              <a:gd name="T1" fmla="*/ 0 h 128"/>
              <a:gd name="T2" fmla="*/ 0 w 330"/>
              <a:gd name="T3" fmla="*/ 112 h 128"/>
              <a:gd name="T4" fmla="*/ 0 w 330"/>
              <a:gd name="T5" fmla="*/ 114 h 128"/>
              <a:gd name="T6" fmla="*/ 0 w 330"/>
              <a:gd name="T7" fmla="*/ 114 h 128"/>
              <a:gd name="T8" fmla="*/ 0 w 330"/>
              <a:gd name="T9" fmla="*/ 115 h 128"/>
              <a:gd name="T10" fmla="*/ 0 w 330"/>
              <a:gd name="T11" fmla="*/ 115 h 128"/>
              <a:gd name="T12" fmla="*/ 0 w 330"/>
              <a:gd name="T13" fmla="*/ 128 h 128"/>
              <a:gd name="T14" fmla="*/ 330 w 330"/>
              <a:gd name="T15" fmla="*/ 18 h 128"/>
              <a:gd name="T16" fmla="*/ 330 w 330"/>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128">
                <a:moveTo>
                  <a:pt x="330" y="0"/>
                </a:moveTo>
                <a:cubicBezTo>
                  <a:pt x="220" y="23"/>
                  <a:pt x="110" y="63"/>
                  <a:pt x="0" y="112"/>
                </a:cubicBezTo>
                <a:cubicBezTo>
                  <a:pt x="0" y="113"/>
                  <a:pt x="0" y="113"/>
                  <a:pt x="0" y="114"/>
                </a:cubicBezTo>
                <a:cubicBezTo>
                  <a:pt x="0" y="114"/>
                  <a:pt x="0" y="114"/>
                  <a:pt x="0" y="114"/>
                </a:cubicBezTo>
                <a:cubicBezTo>
                  <a:pt x="0" y="114"/>
                  <a:pt x="0" y="115"/>
                  <a:pt x="0" y="115"/>
                </a:cubicBezTo>
                <a:cubicBezTo>
                  <a:pt x="0" y="115"/>
                  <a:pt x="0" y="115"/>
                  <a:pt x="0" y="115"/>
                </a:cubicBezTo>
                <a:cubicBezTo>
                  <a:pt x="0" y="119"/>
                  <a:pt x="0" y="124"/>
                  <a:pt x="0" y="128"/>
                </a:cubicBezTo>
                <a:cubicBezTo>
                  <a:pt x="110" y="79"/>
                  <a:pt x="220" y="40"/>
                  <a:pt x="330" y="18"/>
                </a:cubicBezTo>
                <a:cubicBezTo>
                  <a:pt x="330" y="12"/>
                  <a:pt x="330" y="6"/>
                  <a:pt x="330"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83" name="Freeform 270"/>
          <p:cNvSpPr>
            <a:spLocks/>
          </p:cNvSpPr>
          <p:nvPr/>
        </p:nvSpPr>
        <p:spPr bwMode="auto">
          <a:xfrm>
            <a:off x="3059112" y="4702175"/>
            <a:ext cx="422275" cy="206375"/>
          </a:xfrm>
          <a:custGeom>
            <a:avLst/>
            <a:gdLst>
              <a:gd name="T0" fmla="*/ 206 w 206"/>
              <a:gd name="T1" fmla="*/ 0 h 101"/>
              <a:gd name="T2" fmla="*/ 0 w 206"/>
              <a:gd name="T3" fmla="*/ 100 h 101"/>
              <a:gd name="T4" fmla="*/ 0 w 206"/>
              <a:gd name="T5" fmla="*/ 101 h 101"/>
              <a:gd name="T6" fmla="*/ 206 w 206"/>
              <a:gd name="T7" fmla="*/ 1 h 101"/>
              <a:gd name="T8" fmla="*/ 206 w 206"/>
              <a:gd name="T9" fmla="*/ 0 h 101"/>
            </a:gdLst>
            <a:ahLst/>
            <a:cxnLst>
              <a:cxn ang="0">
                <a:pos x="T0" y="T1"/>
              </a:cxn>
              <a:cxn ang="0">
                <a:pos x="T2" y="T3"/>
              </a:cxn>
              <a:cxn ang="0">
                <a:pos x="T4" y="T5"/>
              </a:cxn>
              <a:cxn ang="0">
                <a:pos x="T6" y="T7"/>
              </a:cxn>
              <a:cxn ang="0">
                <a:pos x="T8" y="T9"/>
              </a:cxn>
            </a:cxnLst>
            <a:rect l="0" t="0" r="r" b="b"/>
            <a:pathLst>
              <a:path w="206" h="101">
                <a:moveTo>
                  <a:pt x="206" y="0"/>
                </a:moveTo>
                <a:cubicBezTo>
                  <a:pt x="138" y="30"/>
                  <a:pt x="69" y="64"/>
                  <a:pt x="0" y="100"/>
                </a:cubicBezTo>
                <a:cubicBezTo>
                  <a:pt x="0" y="100"/>
                  <a:pt x="0" y="101"/>
                  <a:pt x="0" y="101"/>
                </a:cubicBezTo>
                <a:cubicBezTo>
                  <a:pt x="69" y="66"/>
                  <a:pt x="138" y="32"/>
                  <a:pt x="206" y="1"/>
                </a:cubicBezTo>
                <a:cubicBezTo>
                  <a:pt x="206" y="1"/>
                  <a:pt x="206" y="0"/>
                  <a:pt x="206" y="0"/>
                </a:cubicBezTo>
              </a:path>
            </a:pathLst>
          </a:custGeom>
          <a:solidFill>
            <a:srgbClr val="6C1A1C"/>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84" name="Freeform 271"/>
          <p:cNvSpPr>
            <a:spLocks/>
          </p:cNvSpPr>
          <p:nvPr/>
        </p:nvSpPr>
        <p:spPr bwMode="auto">
          <a:xfrm>
            <a:off x="3059112" y="4697412"/>
            <a:ext cx="422275" cy="209550"/>
          </a:xfrm>
          <a:custGeom>
            <a:avLst/>
            <a:gdLst>
              <a:gd name="T0" fmla="*/ 206 w 206"/>
              <a:gd name="T1" fmla="*/ 0 h 102"/>
              <a:gd name="T2" fmla="*/ 0 w 206"/>
              <a:gd name="T3" fmla="*/ 101 h 102"/>
              <a:gd name="T4" fmla="*/ 0 w 206"/>
              <a:gd name="T5" fmla="*/ 92 h 102"/>
              <a:gd name="T6" fmla="*/ 0 w 206"/>
              <a:gd name="T7" fmla="*/ 92 h 102"/>
              <a:gd name="T8" fmla="*/ 0 w 206"/>
              <a:gd name="T9" fmla="*/ 80 h 102"/>
              <a:gd name="T10" fmla="*/ 0 w 206"/>
              <a:gd name="T11" fmla="*/ 80 h 102"/>
              <a:gd name="T12" fmla="*/ 0 w 206"/>
              <a:gd name="T13" fmla="*/ 74 h 102"/>
              <a:gd name="T14" fmla="*/ 0 w 206"/>
              <a:gd name="T15" fmla="*/ 74 h 102"/>
              <a:gd name="T16" fmla="*/ 0 w 206"/>
              <a:gd name="T17" fmla="*/ 102 h 102"/>
              <a:gd name="T18" fmla="*/ 206 w 206"/>
              <a:gd name="T19" fmla="*/ 2 h 102"/>
              <a:gd name="T20" fmla="*/ 206 w 206"/>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02">
                <a:moveTo>
                  <a:pt x="206" y="0"/>
                </a:moveTo>
                <a:cubicBezTo>
                  <a:pt x="138" y="31"/>
                  <a:pt x="69" y="65"/>
                  <a:pt x="0" y="101"/>
                </a:cubicBezTo>
                <a:cubicBezTo>
                  <a:pt x="0" y="98"/>
                  <a:pt x="0" y="95"/>
                  <a:pt x="0" y="92"/>
                </a:cubicBezTo>
                <a:cubicBezTo>
                  <a:pt x="0" y="92"/>
                  <a:pt x="0" y="92"/>
                  <a:pt x="0" y="92"/>
                </a:cubicBezTo>
                <a:cubicBezTo>
                  <a:pt x="0" y="88"/>
                  <a:pt x="0" y="84"/>
                  <a:pt x="0" y="80"/>
                </a:cubicBezTo>
                <a:cubicBezTo>
                  <a:pt x="0" y="80"/>
                  <a:pt x="0" y="80"/>
                  <a:pt x="0" y="80"/>
                </a:cubicBezTo>
                <a:cubicBezTo>
                  <a:pt x="0" y="78"/>
                  <a:pt x="0" y="76"/>
                  <a:pt x="0" y="74"/>
                </a:cubicBezTo>
                <a:cubicBezTo>
                  <a:pt x="0" y="74"/>
                  <a:pt x="0" y="74"/>
                  <a:pt x="0" y="74"/>
                </a:cubicBezTo>
                <a:cubicBezTo>
                  <a:pt x="0" y="83"/>
                  <a:pt x="0" y="92"/>
                  <a:pt x="0" y="102"/>
                </a:cubicBezTo>
                <a:cubicBezTo>
                  <a:pt x="69" y="66"/>
                  <a:pt x="138" y="32"/>
                  <a:pt x="206" y="2"/>
                </a:cubicBezTo>
                <a:cubicBezTo>
                  <a:pt x="206" y="1"/>
                  <a:pt x="206" y="1"/>
                  <a:pt x="206" y="0"/>
                </a:cubicBezTo>
              </a:path>
            </a:pathLst>
          </a:custGeom>
          <a:solidFill>
            <a:srgbClr val="5B1719"/>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85" name="Freeform 272"/>
          <p:cNvSpPr>
            <a:spLocks/>
          </p:cNvSpPr>
          <p:nvPr/>
        </p:nvSpPr>
        <p:spPr bwMode="auto">
          <a:xfrm>
            <a:off x="3059112" y="4703762"/>
            <a:ext cx="422275" cy="227013"/>
          </a:xfrm>
          <a:custGeom>
            <a:avLst/>
            <a:gdLst>
              <a:gd name="T0" fmla="*/ 206 w 206"/>
              <a:gd name="T1" fmla="*/ 0 h 111"/>
              <a:gd name="T2" fmla="*/ 0 w 206"/>
              <a:gd name="T3" fmla="*/ 100 h 111"/>
              <a:gd name="T4" fmla="*/ 0 w 206"/>
              <a:gd name="T5" fmla="*/ 111 h 111"/>
              <a:gd name="T6" fmla="*/ 0 w 206"/>
              <a:gd name="T7" fmla="*/ 111 h 111"/>
              <a:gd name="T8" fmla="*/ 206 w 206"/>
              <a:gd name="T9" fmla="*/ 13 h 111"/>
              <a:gd name="T10" fmla="*/ 206 w 206"/>
              <a:gd name="T11" fmla="*/ 0 h 111"/>
            </a:gdLst>
            <a:ahLst/>
            <a:cxnLst>
              <a:cxn ang="0">
                <a:pos x="T0" y="T1"/>
              </a:cxn>
              <a:cxn ang="0">
                <a:pos x="T2" y="T3"/>
              </a:cxn>
              <a:cxn ang="0">
                <a:pos x="T4" y="T5"/>
              </a:cxn>
              <a:cxn ang="0">
                <a:pos x="T6" y="T7"/>
              </a:cxn>
              <a:cxn ang="0">
                <a:pos x="T8" y="T9"/>
              </a:cxn>
              <a:cxn ang="0">
                <a:pos x="T10" y="T11"/>
              </a:cxn>
            </a:cxnLst>
            <a:rect l="0" t="0" r="r" b="b"/>
            <a:pathLst>
              <a:path w="206" h="111">
                <a:moveTo>
                  <a:pt x="206" y="0"/>
                </a:moveTo>
                <a:cubicBezTo>
                  <a:pt x="138" y="31"/>
                  <a:pt x="69" y="65"/>
                  <a:pt x="0" y="100"/>
                </a:cubicBezTo>
                <a:cubicBezTo>
                  <a:pt x="0" y="104"/>
                  <a:pt x="0" y="108"/>
                  <a:pt x="0" y="111"/>
                </a:cubicBezTo>
                <a:cubicBezTo>
                  <a:pt x="0" y="111"/>
                  <a:pt x="0" y="111"/>
                  <a:pt x="0" y="111"/>
                </a:cubicBezTo>
                <a:cubicBezTo>
                  <a:pt x="69" y="76"/>
                  <a:pt x="138" y="43"/>
                  <a:pt x="206" y="13"/>
                </a:cubicBezTo>
                <a:cubicBezTo>
                  <a:pt x="206" y="9"/>
                  <a:pt x="206" y="4"/>
                  <a:pt x="206" y="0"/>
                </a:cubicBezTo>
              </a:path>
            </a:pathLst>
          </a:custGeom>
          <a:solidFill>
            <a:srgbClr val="7D1D1F"/>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89" name="Freeform 276"/>
          <p:cNvSpPr>
            <a:spLocks/>
          </p:cNvSpPr>
          <p:nvPr/>
        </p:nvSpPr>
        <p:spPr bwMode="auto">
          <a:xfrm>
            <a:off x="3481387" y="4279900"/>
            <a:ext cx="300038" cy="188913"/>
          </a:xfrm>
          <a:custGeom>
            <a:avLst/>
            <a:gdLst>
              <a:gd name="T0" fmla="*/ 146 w 146"/>
              <a:gd name="T1" fmla="*/ 0 h 92"/>
              <a:gd name="T2" fmla="*/ 0 w 146"/>
              <a:gd name="T3" fmla="*/ 68 h 92"/>
              <a:gd name="T4" fmla="*/ 0 w 146"/>
              <a:gd name="T5" fmla="*/ 92 h 92"/>
              <a:gd name="T6" fmla="*/ 146 w 146"/>
              <a:gd name="T7" fmla="*/ 26 h 92"/>
              <a:gd name="T8" fmla="*/ 146 w 146"/>
              <a:gd name="T9" fmla="*/ 0 h 92"/>
            </a:gdLst>
            <a:ahLst/>
            <a:cxnLst>
              <a:cxn ang="0">
                <a:pos x="T0" y="T1"/>
              </a:cxn>
              <a:cxn ang="0">
                <a:pos x="T2" y="T3"/>
              </a:cxn>
              <a:cxn ang="0">
                <a:pos x="T4" y="T5"/>
              </a:cxn>
              <a:cxn ang="0">
                <a:pos x="T6" y="T7"/>
              </a:cxn>
              <a:cxn ang="0">
                <a:pos x="T8" y="T9"/>
              </a:cxn>
            </a:cxnLst>
            <a:rect l="0" t="0" r="r" b="b"/>
            <a:pathLst>
              <a:path w="146" h="92">
                <a:moveTo>
                  <a:pt x="146" y="0"/>
                </a:moveTo>
                <a:cubicBezTo>
                  <a:pt x="98" y="20"/>
                  <a:pt x="49" y="43"/>
                  <a:pt x="0" y="68"/>
                </a:cubicBezTo>
                <a:cubicBezTo>
                  <a:pt x="0" y="76"/>
                  <a:pt x="0" y="84"/>
                  <a:pt x="0" y="92"/>
                </a:cubicBezTo>
                <a:cubicBezTo>
                  <a:pt x="49" y="68"/>
                  <a:pt x="98" y="46"/>
                  <a:pt x="146" y="26"/>
                </a:cubicBezTo>
                <a:cubicBezTo>
                  <a:pt x="146" y="17"/>
                  <a:pt x="146" y="8"/>
                  <a:pt x="146"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90" name="Freeform 277"/>
          <p:cNvSpPr>
            <a:spLocks/>
          </p:cNvSpPr>
          <p:nvPr/>
        </p:nvSpPr>
        <p:spPr bwMode="auto">
          <a:xfrm>
            <a:off x="3059112" y="4419600"/>
            <a:ext cx="422275" cy="276225"/>
          </a:xfrm>
          <a:custGeom>
            <a:avLst/>
            <a:gdLst>
              <a:gd name="T0" fmla="*/ 206 w 206"/>
              <a:gd name="T1" fmla="*/ 0 h 135"/>
              <a:gd name="T2" fmla="*/ 0 w 206"/>
              <a:gd name="T3" fmla="*/ 112 h 135"/>
              <a:gd name="T4" fmla="*/ 0 w 206"/>
              <a:gd name="T5" fmla="*/ 135 h 135"/>
              <a:gd name="T6" fmla="*/ 206 w 206"/>
              <a:gd name="T7" fmla="*/ 24 h 135"/>
              <a:gd name="T8" fmla="*/ 206 w 206"/>
              <a:gd name="T9" fmla="*/ 0 h 135"/>
            </a:gdLst>
            <a:ahLst/>
            <a:cxnLst>
              <a:cxn ang="0">
                <a:pos x="T0" y="T1"/>
              </a:cxn>
              <a:cxn ang="0">
                <a:pos x="T2" y="T3"/>
              </a:cxn>
              <a:cxn ang="0">
                <a:pos x="T4" y="T5"/>
              </a:cxn>
              <a:cxn ang="0">
                <a:pos x="T6" y="T7"/>
              </a:cxn>
              <a:cxn ang="0">
                <a:pos x="T8" y="T9"/>
              </a:cxn>
            </a:cxnLst>
            <a:rect l="0" t="0" r="r" b="b"/>
            <a:pathLst>
              <a:path w="206" h="135">
                <a:moveTo>
                  <a:pt x="206" y="0"/>
                </a:moveTo>
                <a:cubicBezTo>
                  <a:pt x="138" y="35"/>
                  <a:pt x="69" y="73"/>
                  <a:pt x="0" y="112"/>
                </a:cubicBezTo>
                <a:cubicBezTo>
                  <a:pt x="0" y="120"/>
                  <a:pt x="0" y="127"/>
                  <a:pt x="0" y="135"/>
                </a:cubicBezTo>
                <a:cubicBezTo>
                  <a:pt x="69" y="96"/>
                  <a:pt x="138" y="58"/>
                  <a:pt x="206" y="24"/>
                </a:cubicBezTo>
                <a:cubicBezTo>
                  <a:pt x="206" y="16"/>
                  <a:pt x="206" y="8"/>
                  <a:pt x="206"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92" name="Freeform 279"/>
          <p:cNvSpPr>
            <a:spLocks/>
          </p:cNvSpPr>
          <p:nvPr/>
        </p:nvSpPr>
        <p:spPr bwMode="auto">
          <a:xfrm>
            <a:off x="3481387" y="4332287"/>
            <a:ext cx="300038" cy="209550"/>
          </a:xfrm>
          <a:custGeom>
            <a:avLst/>
            <a:gdLst>
              <a:gd name="T0" fmla="*/ 146 w 146"/>
              <a:gd name="T1" fmla="*/ 0 h 102"/>
              <a:gd name="T2" fmla="*/ 0 w 146"/>
              <a:gd name="T3" fmla="*/ 66 h 102"/>
              <a:gd name="T4" fmla="*/ 0 w 146"/>
              <a:gd name="T5" fmla="*/ 88 h 102"/>
              <a:gd name="T6" fmla="*/ 0 w 146"/>
              <a:gd name="T7" fmla="*/ 88 h 102"/>
              <a:gd name="T8" fmla="*/ 0 w 146"/>
              <a:gd name="T9" fmla="*/ 102 h 102"/>
              <a:gd name="T10" fmla="*/ 146 w 146"/>
              <a:gd name="T11" fmla="*/ 38 h 102"/>
              <a:gd name="T12" fmla="*/ 146 w 146"/>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146" h="102">
                <a:moveTo>
                  <a:pt x="146" y="0"/>
                </a:moveTo>
                <a:cubicBezTo>
                  <a:pt x="98" y="20"/>
                  <a:pt x="49" y="42"/>
                  <a:pt x="0" y="66"/>
                </a:cubicBezTo>
                <a:cubicBezTo>
                  <a:pt x="0" y="73"/>
                  <a:pt x="0" y="81"/>
                  <a:pt x="0" y="88"/>
                </a:cubicBezTo>
                <a:cubicBezTo>
                  <a:pt x="0" y="88"/>
                  <a:pt x="0" y="88"/>
                  <a:pt x="0" y="88"/>
                </a:cubicBezTo>
                <a:cubicBezTo>
                  <a:pt x="0" y="92"/>
                  <a:pt x="0" y="97"/>
                  <a:pt x="0" y="102"/>
                </a:cubicBezTo>
                <a:cubicBezTo>
                  <a:pt x="49" y="78"/>
                  <a:pt x="98" y="57"/>
                  <a:pt x="146" y="38"/>
                </a:cubicBezTo>
                <a:cubicBezTo>
                  <a:pt x="146" y="25"/>
                  <a:pt x="146" y="12"/>
                  <a:pt x="146"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93" name="Freeform 280"/>
          <p:cNvSpPr>
            <a:spLocks/>
          </p:cNvSpPr>
          <p:nvPr/>
        </p:nvSpPr>
        <p:spPr bwMode="auto">
          <a:xfrm>
            <a:off x="3059112" y="4468812"/>
            <a:ext cx="422275" cy="265113"/>
          </a:xfrm>
          <a:custGeom>
            <a:avLst/>
            <a:gdLst>
              <a:gd name="T0" fmla="*/ 206 w 206"/>
              <a:gd name="T1" fmla="*/ 0 h 130"/>
              <a:gd name="T2" fmla="*/ 0 w 206"/>
              <a:gd name="T3" fmla="*/ 111 h 130"/>
              <a:gd name="T4" fmla="*/ 0 w 206"/>
              <a:gd name="T5" fmla="*/ 130 h 130"/>
              <a:gd name="T6" fmla="*/ 206 w 206"/>
              <a:gd name="T7" fmla="*/ 22 h 130"/>
              <a:gd name="T8" fmla="*/ 206 w 206"/>
              <a:gd name="T9" fmla="*/ 0 h 130"/>
            </a:gdLst>
            <a:ahLst/>
            <a:cxnLst>
              <a:cxn ang="0">
                <a:pos x="T0" y="T1"/>
              </a:cxn>
              <a:cxn ang="0">
                <a:pos x="T2" y="T3"/>
              </a:cxn>
              <a:cxn ang="0">
                <a:pos x="T4" y="T5"/>
              </a:cxn>
              <a:cxn ang="0">
                <a:pos x="T6" y="T7"/>
              </a:cxn>
              <a:cxn ang="0">
                <a:pos x="T8" y="T9"/>
              </a:cxn>
            </a:cxnLst>
            <a:rect l="0" t="0" r="r" b="b"/>
            <a:pathLst>
              <a:path w="206" h="130">
                <a:moveTo>
                  <a:pt x="206" y="0"/>
                </a:moveTo>
                <a:cubicBezTo>
                  <a:pt x="138" y="34"/>
                  <a:pt x="69" y="72"/>
                  <a:pt x="0" y="111"/>
                </a:cubicBezTo>
                <a:cubicBezTo>
                  <a:pt x="0" y="117"/>
                  <a:pt x="0" y="124"/>
                  <a:pt x="0" y="130"/>
                </a:cubicBezTo>
                <a:cubicBezTo>
                  <a:pt x="69" y="92"/>
                  <a:pt x="138" y="55"/>
                  <a:pt x="206" y="22"/>
                </a:cubicBezTo>
                <a:cubicBezTo>
                  <a:pt x="206" y="15"/>
                  <a:pt x="206" y="7"/>
                  <a:pt x="206" y="0"/>
                </a:cubicBezTo>
              </a:path>
            </a:pathLst>
          </a:custGeom>
          <a:solidFill>
            <a:srgbClr val="6C1A1C"/>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94" name="Freeform 281"/>
          <p:cNvSpPr>
            <a:spLocks/>
          </p:cNvSpPr>
          <p:nvPr/>
        </p:nvSpPr>
        <p:spPr bwMode="auto">
          <a:xfrm>
            <a:off x="3059112" y="4513262"/>
            <a:ext cx="422275" cy="247650"/>
          </a:xfrm>
          <a:custGeom>
            <a:avLst/>
            <a:gdLst>
              <a:gd name="T0" fmla="*/ 206 w 206"/>
              <a:gd name="T1" fmla="*/ 0 h 121"/>
              <a:gd name="T2" fmla="*/ 0 w 206"/>
              <a:gd name="T3" fmla="*/ 108 h 121"/>
              <a:gd name="T4" fmla="*/ 0 w 206"/>
              <a:gd name="T5" fmla="*/ 121 h 121"/>
              <a:gd name="T6" fmla="*/ 0 w 206"/>
              <a:gd name="T7" fmla="*/ 121 h 121"/>
              <a:gd name="T8" fmla="*/ 0 w 206"/>
              <a:gd name="T9" fmla="*/ 121 h 121"/>
              <a:gd name="T10" fmla="*/ 0 w 206"/>
              <a:gd name="T11" fmla="*/ 121 h 121"/>
              <a:gd name="T12" fmla="*/ 206 w 206"/>
              <a:gd name="T13" fmla="*/ 14 h 121"/>
              <a:gd name="T14" fmla="*/ 206 w 206"/>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121">
                <a:moveTo>
                  <a:pt x="206" y="0"/>
                </a:moveTo>
                <a:cubicBezTo>
                  <a:pt x="138" y="33"/>
                  <a:pt x="69" y="70"/>
                  <a:pt x="0" y="108"/>
                </a:cubicBezTo>
                <a:cubicBezTo>
                  <a:pt x="0" y="112"/>
                  <a:pt x="0" y="117"/>
                  <a:pt x="0" y="121"/>
                </a:cubicBezTo>
                <a:cubicBezTo>
                  <a:pt x="0" y="121"/>
                  <a:pt x="0" y="121"/>
                  <a:pt x="0" y="121"/>
                </a:cubicBezTo>
                <a:cubicBezTo>
                  <a:pt x="0" y="121"/>
                  <a:pt x="0" y="121"/>
                  <a:pt x="0" y="121"/>
                </a:cubicBezTo>
                <a:cubicBezTo>
                  <a:pt x="0" y="121"/>
                  <a:pt x="0" y="121"/>
                  <a:pt x="0" y="121"/>
                </a:cubicBezTo>
                <a:cubicBezTo>
                  <a:pt x="69" y="83"/>
                  <a:pt x="138" y="47"/>
                  <a:pt x="206" y="14"/>
                </a:cubicBezTo>
                <a:cubicBezTo>
                  <a:pt x="206" y="9"/>
                  <a:pt x="206" y="4"/>
                  <a:pt x="206" y="0"/>
                </a:cubicBezTo>
              </a:path>
            </a:pathLst>
          </a:custGeom>
          <a:solidFill>
            <a:srgbClr val="5B1719"/>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24" name="Freeform 283"/>
          <p:cNvSpPr>
            <a:spLocks/>
          </p:cNvSpPr>
          <p:nvPr/>
        </p:nvSpPr>
        <p:spPr bwMode="auto">
          <a:xfrm>
            <a:off x="3481387" y="4410075"/>
            <a:ext cx="300038" cy="131763"/>
          </a:xfrm>
          <a:custGeom>
            <a:avLst/>
            <a:gdLst>
              <a:gd name="T0" fmla="*/ 146 w 146"/>
              <a:gd name="T1" fmla="*/ 0 h 64"/>
              <a:gd name="T2" fmla="*/ 0 w 146"/>
              <a:gd name="T3" fmla="*/ 64 h 64"/>
              <a:gd name="T4" fmla="*/ 0 w 146"/>
              <a:gd name="T5" fmla="*/ 64 h 64"/>
              <a:gd name="T6" fmla="*/ 146 w 146"/>
              <a:gd name="T7" fmla="*/ 0 h 64"/>
              <a:gd name="T8" fmla="*/ 146 w 146"/>
              <a:gd name="T9" fmla="*/ 0 h 64"/>
            </a:gdLst>
            <a:ahLst/>
            <a:cxnLst>
              <a:cxn ang="0">
                <a:pos x="T0" y="T1"/>
              </a:cxn>
              <a:cxn ang="0">
                <a:pos x="T2" y="T3"/>
              </a:cxn>
              <a:cxn ang="0">
                <a:pos x="T4" y="T5"/>
              </a:cxn>
              <a:cxn ang="0">
                <a:pos x="T6" y="T7"/>
              </a:cxn>
              <a:cxn ang="0">
                <a:pos x="T8" y="T9"/>
              </a:cxn>
            </a:cxnLst>
            <a:rect l="0" t="0" r="r" b="b"/>
            <a:pathLst>
              <a:path w="146" h="64">
                <a:moveTo>
                  <a:pt x="146" y="0"/>
                </a:moveTo>
                <a:cubicBezTo>
                  <a:pt x="98" y="19"/>
                  <a:pt x="49" y="40"/>
                  <a:pt x="0" y="64"/>
                </a:cubicBezTo>
                <a:cubicBezTo>
                  <a:pt x="0" y="64"/>
                  <a:pt x="0" y="64"/>
                  <a:pt x="0" y="64"/>
                </a:cubicBezTo>
                <a:cubicBezTo>
                  <a:pt x="49" y="40"/>
                  <a:pt x="98" y="19"/>
                  <a:pt x="146" y="0"/>
                </a:cubicBezTo>
                <a:cubicBezTo>
                  <a:pt x="146" y="0"/>
                  <a:pt x="146" y="0"/>
                  <a:pt x="146" y="0"/>
                </a:cubicBezTo>
              </a:path>
            </a:pathLst>
          </a:custGeom>
          <a:solidFill>
            <a:srgbClr val="6C1A1C"/>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25" name="Freeform 284"/>
          <p:cNvSpPr>
            <a:spLocks/>
          </p:cNvSpPr>
          <p:nvPr/>
        </p:nvSpPr>
        <p:spPr bwMode="auto">
          <a:xfrm>
            <a:off x="3059112" y="4541837"/>
            <a:ext cx="422275" cy="219075"/>
          </a:xfrm>
          <a:custGeom>
            <a:avLst/>
            <a:gdLst>
              <a:gd name="T0" fmla="*/ 206 w 206"/>
              <a:gd name="T1" fmla="*/ 0 h 107"/>
              <a:gd name="T2" fmla="*/ 0 w 206"/>
              <a:gd name="T3" fmla="*/ 107 h 107"/>
              <a:gd name="T4" fmla="*/ 206 w 206"/>
              <a:gd name="T5" fmla="*/ 0 h 107"/>
              <a:gd name="T6" fmla="*/ 206 w 206"/>
              <a:gd name="T7" fmla="*/ 0 h 107"/>
            </a:gdLst>
            <a:ahLst/>
            <a:cxnLst>
              <a:cxn ang="0">
                <a:pos x="T0" y="T1"/>
              </a:cxn>
              <a:cxn ang="0">
                <a:pos x="T2" y="T3"/>
              </a:cxn>
              <a:cxn ang="0">
                <a:pos x="T4" y="T5"/>
              </a:cxn>
              <a:cxn ang="0">
                <a:pos x="T6" y="T7"/>
              </a:cxn>
            </a:cxnLst>
            <a:rect l="0" t="0" r="r" b="b"/>
            <a:pathLst>
              <a:path w="206" h="107">
                <a:moveTo>
                  <a:pt x="206" y="0"/>
                </a:moveTo>
                <a:cubicBezTo>
                  <a:pt x="138" y="33"/>
                  <a:pt x="69" y="69"/>
                  <a:pt x="0" y="107"/>
                </a:cubicBezTo>
                <a:cubicBezTo>
                  <a:pt x="69" y="69"/>
                  <a:pt x="138" y="33"/>
                  <a:pt x="206" y="0"/>
                </a:cubicBezTo>
                <a:cubicBezTo>
                  <a:pt x="206" y="0"/>
                  <a:pt x="206" y="0"/>
                  <a:pt x="206" y="0"/>
                </a:cubicBezTo>
              </a:path>
            </a:pathLst>
          </a:custGeom>
          <a:solidFill>
            <a:srgbClr val="4D131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30" name="Freeform 288"/>
          <p:cNvSpPr>
            <a:spLocks/>
          </p:cNvSpPr>
          <p:nvPr/>
        </p:nvSpPr>
        <p:spPr bwMode="auto">
          <a:xfrm>
            <a:off x="3481387" y="4448175"/>
            <a:ext cx="676275" cy="249238"/>
          </a:xfrm>
          <a:custGeom>
            <a:avLst/>
            <a:gdLst>
              <a:gd name="T0" fmla="*/ 330 w 330"/>
              <a:gd name="T1" fmla="*/ 0 h 122"/>
              <a:gd name="T2" fmla="*/ 0 w 330"/>
              <a:gd name="T3" fmla="*/ 113 h 122"/>
              <a:gd name="T4" fmla="*/ 0 w 330"/>
              <a:gd name="T5" fmla="*/ 122 h 122"/>
              <a:gd name="T6" fmla="*/ 330 w 330"/>
              <a:gd name="T7" fmla="*/ 10 h 122"/>
              <a:gd name="T8" fmla="*/ 330 w 330"/>
              <a:gd name="T9" fmla="*/ 0 h 122"/>
            </a:gdLst>
            <a:ahLst/>
            <a:cxnLst>
              <a:cxn ang="0">
                <a:pos x="T0" y="T1"/>
              </a:cxn>
              <a:cxn ang="0">
                <a:pos x="T2" y="T3"/>
              </a:cxn>
              <a:cxn ang="0">
                <a:pos x="T4" y="T5"/>
              </a:cxn>
              <a:cxn ang="0">
                <a:pos x="T6" y="T7"/>
              </a:cxn>
              <a:cxn ang="0">
                <a:pos x="T8" y="T9"/>
              </a:cxn>
            </a:cxnLst>
            <a:rect l="0" t="0" r="r" b="b"/>
            <a:pathLst>
              <a:path w="330" h="122">
                <a:moveTo>
                  <a:pt x="330" y="0"/>
                </a:moveTo>
                <a:cubicBezTo>
                  <a:pt x="220" y="23"/>
                  <a:pt x="110" y="64"/>
                  <a:pt x="0" y="113"/>
                </a:cubicBezTo>
                <a:cubicBezTo>
                  <a:pt x="0" y="116"/>
                  <a:pt x="0" y="119"/>
                  <a:pt x="0" y="122"/>
                </a:cubicBezTo>
                <a:cubicBezTo>
                  <a:pt x="110" y="73"/>
                  <a:pt x="220" y="33"/>
                  <a:pt x="330" y="10"/>
                </a:cubicBezTo>
                <a:cubicBezTo>
                  <a:pt x="330" y="7"/>
                  <a:pt x="330" y="3"/>
                  <a:pt x="330" y="0"/>
                </a:cubicBezTo>
              </a:path>
            </a:pathLst>
          </a:custGeom>
          <a:solidFill>
            <a:srgbClr val="CC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31" name="Freeform 289"/>
          <p:cNvSpPr>
            <a:spLocks/>
          </p:cNvSpPr>
          <p:nvPr/>
        </p:nvSpPr>
        <p:spPr bwMode="auto">
          <a:xfrm>
            <a:off x="3059112" y="4679950"/>
            <a:ext cx="422275" cy="225425"/>
          </a:xfrm>
          <a:custGeom>
            <a:avLst/>
            <a:gdLst>
              <a:gd name="T0" fmla="*/ 206 w 206"/>
              <a:gd name="T1" fmla="*/ 0 h 110"/>
              <a:gd name="T2" fmla="*/ 0 w 206"/>
              <a:gd name="T3" fmla="*/ 101 h 110"/>
              <a:gd name="T4" fmla="*/ 0 w 206"/>
              <a:gd name="T5" fmla="*/ 110 h 110"/>
              <a:gd name="T6" fmla="*/ 206 w 206"/>
              <a:gd name="T7" fmla="*/ 9 h 110"/>
              <a:gd name="T8" fmla="*/ 206 w 206"/>
              <a:gd name="T9" fmla="*/ 0 h 110"/>
            </a:gdLst>
            <a:ahLst/>
            <a:cxnLst>
              <a:cxn ang="0">
                <a:pos x="T0" y="T1"/>
              </a:cxn>
              <a:cxn ang="0">
                <a:pos x="T2" y="T3"/>
              </a:cxn>
              <a:cxn ang="0">
                <a:pos x="T4" y="T5"/>
              </a:cxn>
              <a:cxn ang="0">
                <a:pos x="T6" y="T7"/>
              </a:cxn>
              <a:cxn ang="0">
                <a:pos x="T8" y="T9"/>
              </a:cxn>
            </a:cxnLst>
            <a:rect l="0" t="0" r="r" b="b"/>
            <a:pathLst>
              <a:path w="206" h="110">
                <a:moveTo>
                  <a:pt x="206" y="0"/>
                </a:moveTo>
                <a:cubicBezTo>
                  <a:pt x="138" y="31"/>
                  <a:pt x="69" y="66"/>
                  <a:pt x="0" y="101"/>
                </a:cubicBezTo>
                <a:cubicBezTo>
                  <a:pt x="0" y="104"/>
                  <a:pt x="0" y="107"/>
                  <a:pt x="0" y="110"/>
                </a:cubicBezTo>
                <a:cubicBezTo>
                  <a:pt x="69" y="74"/>
                  <a:pt x="138" y="40"/>
                  <a:pt x="206" y="9"/>
                </a:cubicBezTo>
                <a:cubicBezTo>
                  <a:pt x="206" y="6"/>
                  <a:pt x="206" y="3"/>
                  <a:pt x="206" y="0"/>
                </a:cubicBezTo>
              </a:path>
            </a:pathLst>
          </a:custGeom>
          <a:solidFill>
            <a:srgbClr val="BF20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35" name="Freeform 293"/>
          <p:cNvSpPr>
            <a:spLocks/>
          </p:cNvSpPr>
          <p:nvPr/>
        </p:nvSpPr>
        <p:spPr bwMode="auto">
          <a:xfrm>
            <a:off x="3481387" y="4414837"/>
            <a:ext cx="676275" cy="265113"/>
          </a:xfrm>
          <a:custGeom>
            <a:avLst/>
            <a:gdLst>
              <a:gd name="T0" fmla="*/ 330 w 330"/>
              <a:gd name="T1" fmla="*/ 0 h 129"/>
              <a:gd name="T2" fmla="*/ 0 w 330"/>
              <a:gd name="T3" fmla="*/ 115 h 129"/>
              <a:gd name="T4" fmla="*/ 0 w 330"/>
              <a:gd name="T5" fmla="*/ 129 h 129"/>
              <a:gd name="T6" fmla="*/ 330 w 330"/>
              <a:gd name="T7" fmla="*/ 16 h 129"/>
              <a:gd name="T8" fmla="*/ 330 w 330"/>
              <a:gd name="T9" fmla="*/ 0 h 129"/>
            </a:gdLst>
            <a:ahLst/>
            <a:cxnLst>
              <a:cxn ang="0">
                <a:pos x="T0" y="T1"/>
              </a:cxn>
              <a:cxn ang="0">
                <a:pos x="T2" y="T3"/>
              </a:cxn>
              <a:cxn ang="0">
                <a:pos x="T4" y="T5"/>
              </a:cxn>
              <a:cxn ang="0">
                <a:pos x="T6" y="T7"/>
              </a:cxn>
              <a:cxn ang="0">
                <a:pos x="T8" y="T9"/>
              </a:cxn>
            </a:cxnLst>
            <a:rect l="0" t="0" r="r" b="b"/>
            <a:pathLst>
              <a:path w="330" h="129">
                <a:moveTo>
                  <a:pt x="330" y="0"/>
                </a:moveTo>
                <a:cubicBezTo>
                  <a:pt x="220" y="24"/>
                  <a:pt x="110" y="65"/>
                  <a:pt x="0" y="115"/>
                </a:cubicBezTo>
                <a:cubicBezTo>
                  <a:pt x="0" y="120"/>
                  <a:pt x="0" y="125"/>
                  <a:pt x="0" y="129"/>
                </a:cubicBezTo>
                <a:cubicBezTo>
                  <a:pt x="110" y="80"/>
                  <a:pt x="220" y="39"/>
                  <a:pt x="330" y="16"/>
                </a:cubicBezTo>
                <a:cubicBezTo>
                  <a:pt x="330" y="10"/>
                  <a:pt x="330" y="5"/>
                  <a:pt x="330" y="0"/>
                </a:cubicBezTo>
              </a:path>
            </a:pathLst>
          </a:custGeom>
          <a:solidFill>
            <a:srgbClr val="C520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36" name="Freeform 294"/>
          <p:cNvSpPr>
            <a:spLocks/>
          </p:cNvSpPr>
          <p:nvPr/>
        </p:nvSpPr>
        <p:spPr bwMode="auto">
          <a:xfrm>
            <a:off x="3059112" y="4649787"/>
            <a:ext cx="422275" cy="236538"/>
          </a:xfrm>
          <a:custGeom>
            <a:avLst/>
            <a:gdLst>
              <a:gd name="T0" fmla="*/ 206 w 206"/>
              <a:gd name="T1" fmla="*/ 0 h 115"/>
              <a:gd name="T2" fmla="*/ 58 w 206"/>
              <a:gd name="T3" fmla="*/ 73 h 115"/>
              <a:gd name="T4" fmla="*/ 58 w 206"/>
              <a:gd name="T5" fmla="*/ 73 h 115"/>
              <a:gd name="T6" fmla="*/ 57 w 206"/>
              <a:gd name="T7" fmla="*/ 73 h 115"/>
              <a:gd name="T8" fmla="*/ 57 w 206"/>
              <a:gd name="T9" fmla="*/ 73 h 115"/>
              <a:gd name="T10" fmla="*/ 56 w 206"/>
              <a:gd name="T11" fmla="*/ 73 h 115"/>
              <a:gd name="T12" fmla="*/ 56 w 206"/>
              <a:gd name="T13" fmla="*/ 73 h 115"/>
              <a:gd name="T14" fmla="*/ 56 w 206"/>
              <a:gd name="T15" fmla="*/ 74 h 115"/>
              <a:gd name="T16" fmla="*/ 56 w 206"/>
              <a:gd name="T17" fmla="*/ 74 h 115"/>
              <a:gd name="T18" fmla="*/ 55 w 206"/>
              <a:gd name="T19" fmla="*/ 74 h 115"/>
              <a:gd name="T20" fmla="*/ 55 w 206"/>
              <a:gd name="T21" fmla="*/ 74 h 115"/>
              <a:gd name="T22" fmla="*/ 54 w 206"/>
              <a:gd name="T23" fmla="*/ 74 h 115"/>
              <a:gd name="T24" fmla="*/ 54 w 206"/>
              <a:gd name="T25" fmla="*/ 75 h 115"/>
              <a:gd name="T26" fmla="*/ 54 w 206"/>
              <a:gd name="T27" fmla="*/ 75 h 115"/>
              <a:gd name="T28" fmla="*/ 53 w 206"/>
              <a:gd name="T29" fmla="*/ 75 h 115"/>
              <a:gd name="T30" fmla="*/ 53 w 206"/>
              <a:gd name="T31" fmla="*/ 75 h 115"/>
              <a:gd name="T32" fmla="*/ 53 w 206"/>
              <a:gd name="T33" fmla="*/ 75 h 115"/>
              <a:gd name="T34" fmla="*/ 52 w 206"/>
              <a:gd name="T35" fmla="*/ 76 h 115"/>
              <a:gd name="T36" fmla="*/ 52 w 206"/>
              <a:gd name="T37" fmla="*/ 76 h 115"/>
              <a:gd name="T38" fmla="*/ 52 w 206"/>
              <a:gd name="T39" fmla="*/ 76 h 115"/>
              <a:gd name="T40" fmla="*/ 51 w 206"/>
              <a:gd name="T41" fmla="*/ 76 h 115"/>
              <a:gd name="T42" fmla="*/ 51 w 206"/>
              <a:gd name="T43" fmla="*/ 76 h 115"/>
              <a:gd name="T44" fmla="*/ 51 w 206"/>
              <a:gd name="T45" fmla="*/ 76 h 115"/>
              <a:gd name="T46" fmla="*/ 50 w 206"/>
              <a:gd name="T47" fmla="*/ 77 h 115"/>
              <a:gd name="T48" fmla="*/ 50 w 206"/>
              <a:gd name="T49" fmla="*/ 77 h 115"/>
              <a:gd name="T50" fmla="*/ 49 w 206"/>
              <a:gd name="T51" fmla="*/ 77 h 115"/>
              <a:gd name="T52" fmla="*/ 49 w 206"/>
              <a:gd name="T53" fmla="*/ 77 h 115"/>
              <a:gd name="T54" fmla="*/ 49 w 206"/>
              <a:gd name="T55" fmla="*/ 77 h 115"/>
              <a:gd name="T56" fmla="*/ 48 w 206"/>
              <a:gd name="T57" fmla="*/ 78 h 115"/>
              <a:gd name="T58" fmla="*/ 48 w 206"/>
              <a:gd name="T59" fmla="*/ 78 h 115"/>
              <a:gd name="T60" fmla="*/ 48 w 206"/>
              <a:gd name="T61" fmla="*/ 78 h 115"/>
              <a:gd name="T62" fmla="*/ 47 w 206"/>
              <a:gd name="T63" fmla="*/ 78 h 115"/>
              <a:gd name="T64" fmla="*/ 47 w 206"/>
              <a:gd name="T65" fmla="*/ 78 h 115"/>
              <a:gd name="T66" fmla="*/ 47 w 206"/>
              <a:gd name="T67" fmla="*/ 78 h 115"/>
              <a:gd name="T68" fmla="*/ 46 w 206"/>
              <a:gd name="T69" fmla="*/ 79 h 115"/>
              <a:gd name="T70" fmla="*/ 46 w 206"/>
              <a:gd name="T71" fmla="*/ 79 h 115"/>
              <a:gd name="T72" fmla="*/ 45 w 206"/>
              <a:gd name="T73" fmla="*/ 79 h 115"/>
              <a:gd name="T74" fmla="*/ 45 w 206"/>
              <a:gd name="T75" fmla="*/ 79 h 115"/>
              <a:gd name="T76" fmla="*/ 45 w 206"/>
              <a:gd name="T77" fmla="*/ 79 h 115"/>
              <a:gd name="T78" fmla="*/ 45 w 206"/>
              <a:gd name="T79" fmla="*/ 79 h 115"/>
              <a:gd name="T80" fmla="*/ 44 w 206"/>
              <a:gd name="T81" fmla="*/ 80 h 115"/>
              <a:gd name="T82" fmla="*/ 44 w 206"/>
              <a:gd name="T83" fmla="*/ 80 h 115"/>
              <a:gd name="T84" fmla="*/ 43 w 206"/>
              <a:gd name="T85" fmla="*/ 80 h 115"/>
              <a:gd name="T86" fmla="*/ 43 w 206"/>
              <a:gd name="T87" fmla="*/ 80 h 115"/>
              <a:gd name="T88" fmla="*/ 43 w 206"/>
              <a:gd name="T89" fmla="*/ 80 h 115"/>
              <a:gd name="T90" fmla="*/ 42 w 206"/>
              <a:gd name="T91" fmla="*/ 81 h 115"/>
              <a:gd name="T92" fmla="*/ 42 w 206"/>
              <a:gd name="T93" fmla="*/ 81 h 115"/>
              <a:gd name="T94" fmla="*/ 42 w 206"/>
              <a:gd name="T95" fmla="*/ 81 h 115"/>
              <a:gd name="T96" fmla="*/ 21 w 206"/>
              <a:gd name="T97" fmla="*/ 92 h 115"/>
              <a:gd name="T98" fmla="*/ 21 w 206"/>
              <a:gd name="T99" fmla="*/ 92 h 115"/>
              <a:gd name="T100" fmla="*/ 17 w 206"/>
              <a:gd name="T101" fmla="*/ 94 h 115"/>
              <a:gd name="T102" fmla="*/ 17 w 206"/>
              <a:gd name="T103" fmla="*/ 94 h 115"/>
              <a:gd name="T104" fmla="*/ 12 w 206"/>
              <a:gd name="T105" fmla="*/ 96 h 115"/>
              <a:gd name="T106" fmla="*/ 12 w 206"/>
              <a:gd name="T107" fmla="*/ 96 h 115"/>
              <a:gd name="T108" fmla="*/ 11 w 206"/>
              <a:gd name="T109" fmla="*/ 97 h 115"/>
              <a:gd name="T110" fmla="*/ 11 w 206"/>
              <a:gd name="T111" fmla="*/ 97 h 115"/>
              <a:gd name="T112" fmla="*/ 0 w 206"/>
              <a:gd name="T113" fmla="*/ 103 h 115"/>
              <a:gd name="T114" fmla="*/ 0 w 206"/>
              <a:gd name="T115" fmla="*/ 103 h 115"/>
              <a:gd name="T116" fmla="*/ 0 w 206"/>
              <a:gd name="T117" fmla="*/ 115 h 115"/>
              <a:gd name="T118" fmla="*/ 206 w 206"/>
              <a:gd name="T119" fmla="*/ 14 h 115"/>
              <a:gd name="T120" fmla="*/ 206 w 206"/>
              <a:gd name="T1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6" h="115">
                <a:moveTo>
                  <a:pt x="206" y="0"/>
                </a:moveTo>
                <a:cubicBezTo>
                  <a:pt x="157" y="23"/>
                  <a:pt x="107" y="47"/>
                  <a:pt x="58" y="73"/>
                </a:cubicBezTo>
                <a:cubicBezTo>
                  <a:pt x="58" y="73"/>
                  <a:pt x="58" y="73"/>
                  <a:pt x="58" y="73"/>
                </a:cubicBezTo>
                <a:cubicBezTo>
                  <a:pt x="58" y="73"/>
                  <a:pt x="57" y="73"/>
                  <a:pt x="57" y="73"/>
                </a:cubicBezTo>
                <a:cubicBezTo>
                  <a:pt x="57" y="73"/>
                  <a:pt x="57" y="73"/>
                  <a:pt x="57" y="73"/>
                </a:cubicBezTo>
                <a:cubicBezTo>
                  <a:pt x="57" y="73"/>
                  <a:pt x="57" y="73"/>
                  <a:pt x="56" y="73"/>
                </a:cubicBezTo>
                <a:cubicBezTo>
                  <a:pt x="56" y="73"/>
                  <a:pt x="56" y="73"/>
                  <a:pt x="56" y="73"/>
                </a:cubicBezTo>
                <a:cubicBezTo>
                  <a:pt x="56" y="73"/>
                  <a:pt x="56" y="74"/>
                  <a:pt x="56" y="74"/>
                </a:cubicBezTo>
                <a:cubicBezTo>
                  <a:pt x="56" y="74"/>
                  <a:pt x="56" y="74"/>
                  <a:pt x="56" y="74"/>
                </a:cubicBezTo>
                <a:cubicBezTo>
                  <a:pt x="55" y="74"/>
                  <a:pt x="55" y="74"/>
                  <a:pt x="55" y="74"/>
                </a:cubicBezTo>
                <a:cubicBezTo>
                  <a:pt x="55" y="74"/>
                  <a:pt x="55" y="74"/>
                  <a:pt x="55" y="74"/>
                </a:cubicBezTo>
                <a:cubicBezTo>
                  <a:pt x="55" y="74"/>
                  <a:pt x="55" y="74"/>
                  <a:pt x="54" y="74"/>
                </a:cubicBezTo>
                <a:cubicBezTo>
                  <a:pt x="54" y="74"/>
                  <a:pt x="54" y="74"/>
                  <a:pt x="54" y="75"/>
                </a:cubicBezTo>
                <a:cubicBezTo>
                  <a:pt x="54" y="75"/>
                  <a:pt x="54" y="75"/>
                  <a:pt x="54" y="75"/>
                </a:cubicBezTo>
                <a:cubicBezTo>
                  <a:pt x="54" y="75"/>
                  <a:pt x="53" y="75"/>
                  <a:pt x="53" y="75"/>
                </a:cubicBezTo>
                <a:cubicBezTo>
                  <a:pt x="53" y="75"/>
                  <a:pt x="53" y="75"/>
                  <a:pt x="53" y="75"/>
                </a:cubicBezTo>
                <a:cubicBezTo>
                  <a:pt x="53" y="75"/>
                  <a:pt x="53" y="75"/>
                  <a:pt x="53" y="75"/>
                </a:cubicBezTo>
                <a:cubicBezTo>
                  <a:pt x="53" y="75"/>
                  <a:pt x="52" y="75"/>
                  <a:pt x="52" y="76"/>
                </a:cubicBezTo>
                <a:cubicBezTo>
                  <a:pt x="52" y="76"/>
                  <a:pt x="52" y="76"/>
                  <a:pt x="52" y="76"/>
                </a:cubicBezTo>
                <a:cubicBezTo>
                  <a:pt x="52" y="76"/>
                  <a:pt x="52" y="76"/>
                  <a:pt x="52" y="76"/>
                </a:cubicBezTo>
                <a:cubicBezTo>
                  <a:pt x="51" y="76"/>
                  <a:pt x="51" y="76"/>
                  <a:pt x="51" y="76"/>
                </a:cubicBezTo>
                <a:cubicBezTo>
                  <a:pt x="51" y="76"/>
                  <a:pt x="51" y="76"/>
                  <a:pt x="51" y="76"/>
                </a:cubicBezTo>
                <a:cubicBezTo>
                  <a:pt x="51" y="76"/>
                  <a:pt x="51" y="76"/>
                  <a:pt x="51" y="76"/>
                </a:cubicBezTo>
                <a:cubicBezTo>
                  <a:pt x="50" y="76"/>
                  <a:pt x="50" y="77"/>
                  <a:pt x="50" y="77"/>
                </a:cubicBezTo>
                <a:cubicBezTo>
                  <a:pt x="50" y="77"/>
                  <a:pt x="50" y="77"/>
                  <a:pt x="50" y="77"/>
                </a:cubicBezTo>
                <a:cubicBezTo>
                  <a:pt x="50" y="77"/>
                  <a:pt x="50" y="77"/>
                  <a:pt x="49" y="77"/>
                </a:cubicBezTo>
                <a:cubicBezTo>
                  <a:pt x="49" y="77"/>
                  <a:pt x="49" y="77"/>
                  <a:pt x="49" y="77"/>
                </a:cubicBezTo>
                <a:cubicBezTo>
                  <a:pt x="49" y="77"/>
                  <a:pt x="49" y="77"/>
                  <a:pt x="49" y="77"/>
                </a:cubicBezTo>
                <a:cubicBezTo>
                  <a:pt x="49" y="77"/>
                  <a:pt x="48" y="77"/>
                  <a:pt x="48" y="78"/>
                </a:cubicBezTo>
                <a:cubicBezTo>
                  <a:pt x="48" y="78"/>
                  <a:pt x="48" y="78"/>
                  <a:pt x="48" y="78"/>
                </a:cubicBezTo>
                <a:cubicBezTo>
                  <a:pt x="48" y="78"/>
                  <a:pt x="48" y="78"/>
                  <a:pt x="48" y="78"/>
                </a:cubicBezTo>
                <a:cubicBezTo>
                  <a:pt x="48" y="78"/>
                  <a:pt x="47" y="78"/>
                  <a:pt x="47" y="78"/>
                </a:cubicBezTo>
                <a:cubicBezTo>
                  <a:pt x="47" y="78"/>
                  <a:pt x="47" y="78"/>
                  <a:pt x="47" y="78"/>
                </a:cubicBezTo>
                <a:cubicBezTo>
                  <a:pt x="47" y="78"/>
                  <a:pt x="47" y="78"/>
                  <a:pt x="47" y="78"/>
                </a:cubicBezTo>
                <a:cubicBezTo>
                  <a:pt x="47" y="78"/>
                  <a:pt x="46" y="79"/>
                  <a:pt x="46" y="79"/>
                </a:cubicBezTo>
                <a:cubicBezTo>
                  <a:pt x="46" y="79"/>
                  <a:pt x="46" y="79"/>
                  <a:pt x="46" y="79"/>
                </a:cubicBezTo>
                <a:cubicBezTo>
                  <a:pt x="46" y="79"/>
                  <a:pt x="46" y="79"/>
                  <a:pt x="45" y="79"/>
                </a:cubicBezTo>
                <a:cubicBezTo>
                  <a:pt x="45" y="79"/>
                  <a:pt x="45" y="79"/>
                  <a:pt x="45" y="79"/>
                </a:cubicBezTo>
                <a:cubicBezTo>
                  <a:pt x="45" y="79"/>
                  <a:pt x="45" y="79"/>
                  <a:pt x="45" y="79"/>
                </a:cubicBezTo>
                <a:cubicBezTo>
                  <a:pt x="45" y="79"/>
                  <a:pt x="45" y="79"/>
                  <a:pt x="45" y="79"/>
                </a:cubicBezTo>
                <a:cubicBezTo>
                  <a:pt x="44" y="80"/>
                  <a:pt x="44" y="80"/>
                  <a:pt x="44" y="80"/>
                </a:cubicBezTo>
                <a:cubicBezTo>
                  <a:pt x="44" y="80"/>
                  <a:pt x="44" y="80"/>
                  <a:pt x="44" y="80"/>
                </a:cubicBezTo>
                <a:cubicBezTo>
                  <a:pt x="44" y="80"/>
                  <a:pt x="43" y="80"/>
                  <a:pt x="43" y="80"/>
                </a:cubicBezTo>
                <a:cubicBezTo>
                  <a:pt x="43" y="80"/>
                  <a:pt x="43" y="80"/>
                  <a:pt x="43" y="80"/>
                </a:cubicBezTo>
                <a:cubicBezTo>
                  <a:pt x="43" y="80"/>
                  <a:pt x="43" y="80"/>
                  <a:pt x="43" y="80"/>
                </a:cubicBezTo>
                <a:cubicBezTo>
                  <a:pt x="43" y="81"/>
                  <a:pt x="42" y="81"/>
                  <a:pt x="42" y="81"/>
                </a:cubicBezTo>
                <a:cubicBezTo>
                  <a:pt x="42" y="81"/>
                  <a:pt x="42" y="81"/>
                  <a:pt x="42" y="81"/>
                </a:cubicBezTo>
                <a:cubicBezTo>
                  <a:pt x="42" y="81"/>
                  <a:pt x="42" y="81"/>
                  <a:pt x="42" y="81"/>
                </a:cubicBezTo>
                <a:cubicBezTo>
                  <a:pt x="35" y="84"/>
                  <a:pt x="28" y="88"/>
                  <a:pt x="21" y="92"/>
                </a:cubicBezTo>
                <a:cubicBezTo>
                  <a:pt x="21" y="92"/>
                  <a:pt x="21" y="92"/>
                  <a:pt x="21" y="92"/>
                </a:cubicBezTo>
                <a:cubicBezTo>
                  <a:pt x="20" y="92"/>
                  <a:pt x="19" y="93"/>
                  <a:pt x="17" y="94"/>
                </a:cubicBezTo>
                <a:cubicBezTo>
                  <a:pt x="17" y="94"/>
                  <a:pt x="17" y="94"/>
                  <a:pt x="17" y="94"/>
                </a:cubicBezTo>
                <a:cubicBezTo>
                  <a:pt x="15" y="95"/>
                  <a:pt x="14" y="95"/>
                  <a:pt x="12" y="96"/>
                </a:cubicBezTo>
                <a:cubicBezTo>
                  <a:pt x="12" y="96"/>
                  <a:pt x="12" y="96"/>
                  <a:pt x="12" y="96"/>
                </a:cubicBezTo>
                <a:cubicBezTo>
                  <a:pt x="12" y="97"/>
                  <a:pt x="11" y="97"/>
                  <a:pt x="11" y="97"/>
                </a:cubicBezTo>
                <a:cubicBezTo>
                  <a:pt x="11" y="97"/>
                  <a:pt x="11" y="97"/>
                  <a:pt x="11" y="97"/>
                </a:cubicBezTo>
                <a:cubicBezTo>
                  <a:pt x="7" y="99"/>
                  <a:pt x="4" y="101"/>
                  <a:pt x="0" y="103"/>
                </a:cubicBezTo>
                <a:cubicBezTo>
                  <a:pt x="0" y="103"/>
                  <a:pt x="0" y="103"/>
                  <a:pt x="0" y="103"/>
                </a:cubicBezTo>
                <a:cubicBezTo>
                  <a:pt x="0" y="107"/>
                  <a:pt x="0" y="111"/>
                  <a:pt x="0" y="115"/>
                </a:cubicBezTo>
                <a:cubicBezTo>
                  <a:pt x="69" y="80"/>
                  <a:pt x="138" y="45"/>
                  <a:pt x="206" y="14"/>
                </a:cubicBezTo>
                <a:cubicBezTo>
                  <a:pt x="206" y="10"/>
                  <a:pt x="206" y="5"/>
                  <a:pt x="206" y="0"/>
                </a:cubicBezTo>
              </a:path>
            </a:pathLst>
          </a:custGeom>
          <a:solidFill>
            <a:srgbClr val="BA20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38" name="Freeform 296"/>
          <p:cNvSpPr>
            <a:spLocks/>
          </p:cNvSpPr>
          <p:nvPr/>
        </p:nvSpPr>
        <p:spPr bwMode="auto">
          <a:xfrm>
            <a:off x="3481387" y="4414837"/>
            <a:ext cx="676275" cy="234950"/>
          </a:xfrm>
          <a:custGeom>
            <a:avLst/>
            <a:gdLst>
              <a:gd name="T0" fmla="*/ 330 w 330"/>
              <a:gd name="T1" fmla="*/ 0 h 115"/>
              <a:gd name="T2" fmla="*/ 0 w 330"/>
              <a:gd name="T3" fmla="*/ 115 h 115"/>
              <a:gd name="T4" fmla="*/ 0 w 330"/>
              <a:gd name="T5" fmla="*/ 115 h 115"/>
              <a:gd name="T6" fmla="*/ 330 w 330"/>
              <a:gd name="T7" fmla="*/ 0 h 115"/>
              <a:gd name="T8" fmla="*/ 330 w 330"/>
              <a:gd name="T9" fmla="*/ 0 h 115"/>
            </a:gdLst>
            <a:ahLst/>
            <a:cxnLst>
              <a:cxn ang="0">
                <a:pos x="T0" y="T1"/>
              </a:cxn>
              <a:cxn ang="0">
                <a:pos x="T2" y="T3"/>
              </a:cxn>
              <a:cxn ang="0">
                <a:pos x="T4" y="T5"/>
              </a:cxn>
              <a:cxn ang="0">
                <a:pos x="T6" y="T7"/>
              </a:cxn>
              <a:cxn ang="0">
                <a:pos x="T8" y="T9"/>
              </a:cxn>
            </a:cxnLst>
            <a:rect l="0" t="0" r="r" b="b"/>
            <a:pathLst>
              <a:path w="330" h="115">
                <a:moveTo>
                  <a:pt x="330" y="0"/>
                </a:moveTo>
                <a:cubicBezTo>
                  <a:pt x="220" y="24"/>
                  <a:pt x="110" y="65"/>
                  <a:pt x="0" y="115"/>
                </a:cubicBezTo>
                <a:cubicBezTo>
                  <a:pt x="0" y="115"/>
                  <a:pt x="0" y="115"/>
                  <a:pt x="0" y="115"/>
                </a:cubicBezTo>
                <a:cubicBezTo>
                  <a:pt x="110" y="65"/>
                  <a:pt x="220" y="24"/>
                  <a:pt x="330" y="0"/>
                </a:cubicBezTo>
                <a:cubicBezTo>
                  <a:pt x="330" y="0"/>
                  <a:pt x="330" y="0"/>
                  <a:pt x="330" y="0"/>
                </a:cubicBezTo>
              </a:path>
            </a:pathLst>
          </a:custGeom>
          <a:solidFill>
            <a:srgbClr val="BF20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39" name="Freeform 297"/>
          <p:cNvSpPr>
            <a:spLocks noEditPoints="1"/>
          </p:cNvSpPr>
          <p:nvPr/>
        </p:nvSpPr>
        <p:spPr bwMode="auto">
          <a:xfrm>
            <a:off x="3082925" y="4649787"/>
            <a:ext cx="398463" cy="200025"/>
          </a:xfrm>
          <a:custGeom>
            <a:avLst/>
            <a:gdLst>
              <a:gd name="T0" fmla="*/ 0 w 195"/>
              <a:gd name="T1" fmla="*/ 97 h 97"/>
              <a:gd name="T2" fmla="*/ 1 w 195"/>
              <a:gd name="T3" fmla="*/ 96 h 97"/>
              <a:gd name="T4" fmla="*/ 1 w 195"/>
              <a:gd name="T5" fmla="*/ 96 h 97"/>
              <a:gd name="T6" fmla="*/ 6 w 195"/>
              <a:gd name="T7" fmla="*/ 94 h 97"/>
              <a:gd name="T8" fmla="*/ 10 w 195"/>
              <a:gd name="T9" fmla="*/ 92 h 97"/>
              <a:gd name="T10" fmla="*/ 10 w 195"/>
              <a:gd name="T11" fmla="*/ 92 h 97"/>
              <a:gd name="T12" fmla="*/ 31 w 195"/>
              <a:gd name="T13" fmla="*/ 81 h 97"/>
              <a:gd name="T14" fmla="*/ 32 w 195"/>
              <a:gd name="T15" fmla="*/ 80 h 97"/>
              <a:gd name="T16" fmla="*/ 32 w 195"/>
              <a:gd name="T17" fmla="*/ 80 h 97"/>
              <a:gd name="T18" fmla="*/ 32 w 195"/>
              <a:gd name="T19" fmla="*/ 80 h 97"/>
              <a:gd name="T20" fmla="*/ 33 w 195"/>
              <a:gd name="T21" fmla="*/ 80 h 97"/>
              <a:gd name="T22" fmla="*/ 33 w 195"/>
              <a:gd name="T23" fmla="*/ 80 h 97"/>
              <a:gd name="T24" fmla="*/ 34 w 195"/>
              <a:gd name="T25" fmla="*/ 79 h 97"/>
              <a:gd name="T26" fmla="*/ 34 w 195"/>
              <a:gd name="T27" fmla="*/ 79 h 97"/>
              <a:gd name="T28" fmla="*/ 34 w 195"/>
              <a:gd name="T29" fmla="*/ 79 h 97"/>
              <a:gd name="T30" fmla="*/ 35 w 195"/>
              <a:gd name="T31" fmla="*/ 79 h 97"/>
              <a:gd name="T32" fmla="*/ 36 w 195"/>
              <a:gd name="T33" fmla="*/ 78 h 97"/>
              <a:gd name="T34" fmla="*/ 36 w 195"/>
              <a:gd name="T35" fmla="*/ 78 h 97"/>
              <a:gd name="T36" fmla="*/ 36 w 195"/>
              <a:gd name="T37" fmla="*/ 78 h 97"/>
              <a:gd name="T38" fmla="*/ 37 w 195"/>
              <a:gd name="T39" fmla="*/ 78 h 97"/>
              <a:gd name="T40" fmla="*/ 37 w 195"/>
              <a:gd name="T41" fmla="*/ 78 h 97"/>
              <a:gd name="T42" fmla="*/ 38 w 195"/>
              <a:gd name="T43" fmla="*/ 77 h 97"/>
              <a:gd name="T44" fmla="*/ 39 w 195"/>
              <a:gd name="T45" fmla="*/ 77 h 97"/>
              <a:gd name="T46" fmla="*/ 39 w 195"/>
              <a:gd name="T47" fmla="*/ 77 h 97"/>
              <a:gd name="T48" fmla="*/ 39 w 195"/>
              <a:gd name="T49" fmla="*/ 77 h 97"/>
              <a:gd name="T50" fmla="*/ 40 w 195"/>
              <a:gd name="T51" fmla="*/ 76 h 97"/>
              <a:gd name="T52" fmla="*/ 40 w 195"/>
              <a:gd name="T53" fmla="*/ 76 h 97"/>
              <a:gd name="T54" fmla="*/ 41 w 195"/>
              <a:gd name="T55" fmla="*/ 76 h 97"/>
              <a:gd name="T56" fmla="*/ 42 w 195"/>
              <a:gd name="T57" fmla="*/ 75 h 97"/>
              <a:gd name="T58" fmla="*/ 42 w 195"/>
              <a:gd name="T59" fmla="*/ 75 h 97"/>
              <a:gd name="T60" fmla="*/ 42 w 195"/>
              <a:gd name="T61" fmla="*/ 75 h 97"/>
              <a:gd name="T62" fmla="*/ 43 w 195"/>
              <a:gd name="T63" fmla="*/ 75 h 97"/>
              <a:gd name="T64" fmla="*/ 43 w 195"/>
              <a:gd name="T65" fmla="*/ 75 h 97"/>
              <a:gd name="T66" fmla="*/ 43 w 195"/>
              <a:gd name="T67" fmla="*/ 74 h 97"/>
              <a:gd name="T68" fmla="*/ 45 w 195"/>
              <a:gd name="T69" fmla="*/ 74 h 97"/>
              <a:gd name="T70" fmla="*/ 45 w 195"/>
              <a:gd name="T71" fmla="*/ 74 h 97"/>
              <a:gd name="T72" fmla="*/ 45 w 195"/>
              <a:gd name="T73" fmla="*/ 74 h 97"/>
              <a:gd name="T74" fmla="*/ 46 w 195"/>
              <a:gd name="T75" fmla="*/ 73 h 97"/>
              <a:gd name="T76" fmla="*/ 46 w 195"/>
              <a:gd name="T77" fmla="*/ 73 h 97"/>
              <a:gd name="T78" fmla="*/ 46 w 195"/>
              <a:gd name="T79" fmla="*/ 73 h 97"/>
              <a:gd name="T80" fmla="*/ 195 w 195"/>
              <a:gd name="T81" fmla="*/ 0 h 97"/>
              <a:gd name="T82" fmla="*/ 195 w 195"/>
              <a:gd name="T8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5" h="97">
                <a:moveTo>
                  <a:pt x="0" y="97"/>
                </a:moveTo>
                <a:cubicBezTo>
                  <a:pt x="0" y="97"/>
                  <a:pt x="0" y="97"/>
                  <a:pt x="0" y="97"/>
                </a:cubicBezTo>
                <a:cubicBezTo>
                  <a:pt x="0" y="97"/>
                  <a:pt x="0" y="97"/>
                  <a:pt x="0" y="97"/>
                </a:cubicBezTo>
                <a:moveTo>
                  <a:pt x="1" y="96"/>
                </a:moveTo>
                <a:cubicBezTo>
                  <a:pt x="1" y="96"/>
                  <a:pt x="1" y="96"/>
                  <a:pt x="1" y="96"/>
                </a:cubicBezTo>
                <a:cubicBezTo>
                  <a:pt x="1" y="96"/>
                  <a:pt x="1" y="96"/>
                  <a:pt x="1" y="96"/>
                </a:cubicBezTo>
                <a:moveTo>
                  <a:pt x="6" y="94"/>
                </a:moveTo>
                <a:cubicBezTo>
                  <a:pt x="6" y="94"/>
                  <a:pt x="6" y="94"/>
                  <a:pt x="6" y="94"/>
                </a:cubicBezTo>
                <a:cubicBezTo>
                  <a:pt x="6" y="94"/>
                  <a:pt x="6" y="94"/>
                  <a:pt x="6" y="94"/>
                </a:cubicBezTo>
                <a:moveTo>
                  <a:pt x="10" y="92"/>
                </a:moveTo>
                <a:cubicBezTo>
                  <a:pt x="10" y="92"/>
                  <a:pt x="10" y="92"/>
                  <a:pt x="10" y="92"/>
                </a:cubicBezTo>
                <a:cubicBezTo>
                  <a:pt x="10" y="92"/>
                  <a:pt x="10" y="92"/>
                  <a:pt x="10" y="92"/>
                </a:cubicBezTo>
                <a:moveTo>
                  <a:pt x="31" y="81"/>
                </a:moveTo>
                <a:cubicBezTo>
                  <a:pt x="31" y="81"/>
                  <a:pt x="31" y="81"/>
                  <a:pt x="31" y="81"/>
                </a:cubicBezTo>
                <a:cubicBezTo>
                  <a:pt x="31" y="81"/>
                  <a:pt x="31" y="81"/>
                  <a:pt x="31" y="81"/>
                </a:cubicBezTo>
                <a:moveTo>
                  <a:pt x="32" y="80"/>
                </a:moveTo>
                <a:cubicBezTo>
                  <a:pt x="32" y="81"/>
                  <a:pt x="31" y="81"/>
                  <a:pt x="31" y="81"/>
                </a:cubicBezTo>
                <a:cubicBezTo>
                  <a:pt x="31" y="81"/>
                  <a:pt x="32" y="81"/>
                  <a:pt x="32" y="80"/>
                </a:cubicBezTo>
                <a:moveTo>
                  <a:pt x="32" y="80"/>
                </a:moveTo>
                <a:cubicBezTo>
                  <a:pt x="32" y="80"/>
                  <a:pt x="32" y="80"/>
                  <a:pt x="32" y="80"/>
                </a:cubicBezTo>
                <a:cubicBezTo>
                  <a:pt x="32" y="80"/>
                  <a:pt x="32" y="80"/>
                  <a:pt x="32" y="80"/>
                </a:cubicBezTo>
                <a:moveTo>
                  <a:pt x="33" y="80"/>
                </a:moveTo>
                <a:cubicBezTo>
                  <a:pt x="33" y="80"/>
                  <a:pt x="33" y="80"/>
                  <a:pt x="33" y="80"/>
                </a:cubicBezTo>
                <a:cubicBezTo>
                  <a:pt x="33" y="80"/>
                  <a:pt x="33" y="80"/>
                  <a:pt x="33" y="80"/>
                </a:cubicBezTo>
                <a:moveTo>
                  <a:pt x="34" y="79"/>
                </a:moveTo>
                <a:cubicBezTo>
                  <a:pt x="34" y="79"/>
                  <a:pt x="34" y="79"/>
                  <a:pt x="34" y="79"/>
                </a:cubicBezTo>
                <a:cubicBezTo>
                  <a:pt x="34" y="79"/>
                  <a:pt x="34" y="79"/>
                  <a:pt x="34" y="79"/>
                </a:cubicBezTo>
                <a:moveTo>
                  <a:pt x="34" y="79"/>
                </a:moveTo>
                <a:cubicBezTo>
                  <a:pt x="34" y="79"/>
                  <a:pt x="34" y="79"/>
                  <a:pt x="34" y="79"/>
                </a:cubicBezTo>
                <a:cubicBezTo>
                  <a:pt x="34" y="79"/>
                  <a:pt x="34" y="79"/>
                  <a:pt x="34" y="79"/>
                </a:cubicBezTo>
                <a:moveTo>
                  <a:pt x="35" y="79"/>
                </a:moveTo>
                <a:cubicBezTo>
                  <a:pt x="35" y="79"/>
                  <a:pt x="35" y="79"/>
                  <a:pt x="35" y="79"/>
                </a:cubicBezTo>
                <a:cubicBezTo>
                  <a:pt x="35" y="79"/>
                  <a:pt x="35" y="79"/>
                  <a:pt x="35" y="79"/>
                </a:cubicBezTo>
                <a:moveTo>
                  <a:pt x="36" y="78"/>
                </a:moveTo>
                <a:cubicBezTo>
                  <a:pt x="36" y="78"/>
                  <a:pt x="36" y="78"/>
                  <a:pt x="36" y="78"/>
                </a:cubicBezTo>
                <a:cubicBezTo>
                  <a:pt x="36" y="78"/>
                  <a:pt x="36" y="78"/>
                  <a:pt x="36" y="78"/>
                </a:cubicBezTo>
                <a:moveTo>
                  <a:pt x="37" y="78"/>
                </a:moveTo>
                <a:cubicBezTo>
                  <a:pt x="37" y="78"/>
                  <a:pt x="36" y="78"/>
                  <a:pt x="36" y="78"/>
                </a:cubicBezTo>
                <a:cubicBezTo>
                  <a:pt x="36" y="78"/>
                  <a:pt x="37" y="78"/>
                  <a:pt x="37" y="78"/>
                </a:cubicBezTo>
                <a:moveTo>
                  <a:pt x="37" y="78"/>
                </a:moveTo>
                <a:cubicBezTo>
                  <a:pt x="37" y="78"/>
                  <a:pt x="37" y="78"/>
                  <a:pt x="37" y="78"/>
                </a:cubicBezTo>
                <a:cubicBezTo>
                  <a:pt x="37" y="78"/>
                  <a:pt x="37" y="78"/>
                  <a:pt x="37" y="78"/>
                </a:cubicBezTo>
                <a:moveTo>
                  <a:pt x="38" y="77"/>
                </a:moveTo>
                <a:cubicBezTo>
                  <a:pt x="38" y="77"/>
                  <a:pt x="38" y="77"/>
                  <a:pt x="38" y="77"/>
                </a:cubicBezTo>
                <a:cubicBezTo>
                  <a:pt x="38" y="77"/>
                  <a:pt x="38" y="77"/>
                  <a:pt x="38" y="77"/>
                </a:cubicBezTo>
                <a:moveTo>
                  <a:pt x="39" y="77"/>
                </a:moveTo>
                <a:cubicBezTo>
                  <a:pt x="39" y="77"/>
                  <a:pt x="39" y="77"/>
                  <a:pt x="38" y="77"/>
                </a:cubicBezTo>
                <a:cubicBezTo>
                  <a:pt x="39" y="77"/>
                  <a:pt x="39" y="77"/>
                  <a:pt x="39" y="77"/>
                </a:cubicBezTo>
                <a:moveTo>
                  <a:pt x="40" y="76"/>
                </a:moveTo>
                <a:cubicBezTo>
                  <a:pt x="39" y="76"/>
                  <a:pt x="39" y="77"/>
                  <a:pt x="39" y="77"/>
                </a:cubicBezTo>
                <a:cubicBezTo>
                  <a:pt x="39" y="77"/>
                  <a:pt x="39" y="76"/>
                  <a:pt x="40" y="76"/>
                </a:cubicBezTo>
                <a:moveTo>
                  <a:pt x="40" y="76"/>
                </a:moveTo>
                <a:cubicBezTo>
                  <a:pt x="40" y="76"/>
                  <a:pt x="40" y="76"/>
                  <a:pt x="40" y="76"/>
                </a:cubicBezTo>
                <a:cubicBezTo>
                  <a:pt x="40" y="76"/>
                  <a:pt x="40" y="76"/>
                  <a:pt x="40" y="76"/>
                </a:cubicBezTo>
                <a:moveTo>
                  <a:pt x="41" y="76"/>
                </a:moveTo>
                <a:cubicBezTo>
                  <a:pt x="41" y="76"/>
                  <a:pt x="41" y="76"/>
                  <a:pt x="41" y="76"/>
                </a:cubicBezTo>
                <a:cubicBezTo>
                  <a:pt x="41" y="76"/>
                  <a:pt x="41" y="76"/>
                  <a:pt x="41" y="76"/>
                </a:cubicBezTo>
                <a:moveTo>
                  <a:pt x="42" y="75"/>
                </a:moveTo>
                <a:cubicBezTo>
                  <a:pt x="42" y="75"/>
                  <a:pt x="41" y="75"/>
                  <a:pt x="41" y="76"/>
                </a:cubicBezTo>
                <a:cubicBezTo>
                  <a:pt x="41" y="75"/>
                  <a:pt x="42" y="75"/>
                  <a:pt x="42" y="75"/>
                </a:cubicBezTo>
                <a:moveTo>
                  <a:pt x="42" y="75"/>
                </a:moveTo>
                <a:cubicBezTo>
                  <a:pt x="42" y="75"/>
                  <a:pt x="42" y="75"/>
                  <a:pt x="42" y="75"/>
                </a:cubicBezTo>
                <a:cubicBezTo>
                  <a:pt x="42" y="75"/>
                  <a:pt x="42" y="75"/>
                  <a:pt x="42" y="75"/>
                </a:cubicBezTo>
                <a:moveTo>
                  <a:pt x="43" y="75"/>
                </a:moveTo>
                <a:cubicBezTo>
                  <a:pt x="43" y="75"/>
                  <a:pt x="43" y="75"/>
                  <a:pt x="43" y="75"/>
                </a:cubicBezTo>
                <a:cubicBezTo>
                  <a:pt x="43" y="75"/>
                  <a:pt x="43" y="75"/>
                  <a:pt x="43" y="75"/>
                </a:cubicBezTo>
                <a:moveTo>
                  <a:pt x="44" y="74"/>
                </a:moveTo>
                <a:cubicBezTo>
                  <a:pt x="44" y="74"/>
                  <a:pt x="44" y="74"/>
                  <a:pt x="43" y="74"/>
                </a:cubicBezTo>
                <a:cubicBezTo>
                  <a:pt x="44" y="74"/>
                  <a:pt x="44" y="74"/>
                  <a:pt x="44" y="74"/>
                </a:cubicBezTo>
                <a:moveTo>
                  <a:pt x="45" y="74"/>
                </a:moveTo>
                <a:cubicBezTo>
                  <a:pt x="44" y="74"/>
                  <a:pt x="44" y="74"/>
                  <a:pt x="44" y="74"/>
                </a:cubicBezTo>
                <a:cubicBezTo>
                  <a:pt x="44" y="74"/>
                  <a:pt x="44" y="74"/>
                  <a:pt x="45" y="74"/>
                </a:cubicBezTo>
                <a:moveTo>
                  <a:pt x="45" y="73"/>
                </a:moveTo>
                <a:cubicBezTo>
                  <a:pt x="45" y="73"/>
                  <a:pt x="45" y="74"/>
                  <a:pt x="45" y="74"/>
                </a:cubicBezTo>
                <a:cubicBezTo>
                  <a:pt x="45" y="74"/>
                  <a:pt x="45" y="73"/>
                  <a:pt x="45" y="73"/>
                </a:cubicBezTo>
                <a:moveTo>
                  <a:pt x="46" y="73"/>
                </a:moveTo>
                <a:cubicBezTo>
                  <a:pt x="46" y="73"/>
                  <a:pt x="46" y="73"/>
                  <a:pt x="45" y="73"/>
                </a:cubicBezTo>
                <a:cubicBezTo>
                  <a:pt x="46" y="73"/>
                  <a:pt x="46" y="73"/>
                  <a:pt x="46" y="73"/>
                </a:cubicBezTo>
                <a:moveTo>
                  <a:pt x="47" y="73"/>
                </a:moveTo>
                <a:cubicBezTo>
                  <a:pt x="47" y="73"/>
                  <a:pt x="46" y="73"/>
                  <a:pt x="46" y="73"/>
                </a:cubicBezTo>
                <a:cubicBezTo>
                  <a:pt x="46" y="73"/>
                  <a:pt x="47" y="73"/>
                  <a:pt x="47" y="73"/>
                </a:cubicBezTo>
                <a:moveTo>
                  <a:pt x="195" y="0"/>
                </a:moveTo>
                <a:cubicBezTo>
                  <a:pt x="146" y="23"/>
                  <a:pt x="96" y="47"/>
                  <a:pt x="47" y="73"/>
                </a:cubicBezTo>
                <a:cubicBezTo>
                  <a:pt x="96" y="47"/>
                  <a:pt x="146" y="23"/>
                  <a:pt x="195" y="0"/>
                </a:cubicBezTo>
                <a:cubicBezTo>
                  <a:pt x="195" y="0"/>
                  <a:pt x="195" y="0"/>
                  <a:pt x="195" y="0"/>
                </a:cubicBezTo>
              </a:path>
            </a:pathLst>
          </a:custGeom>
          <a:solidFill>
            <a:srgbClr val="B620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40" name="Freeform 298"/>
          <p:cNvSpPr>
            <a:spLocks/>
          </p:cNvSpPr>
          <p:nvPr/>
        </p:nvSpPr>
        <p:spPr bwMode="auto">
          <a:xfrm>
            <a:off x="3544887" y="3902075"/>
            <a:ext cx="152400" cy="131763"/>
          </a:xfrm>
          <a:custGeom>
            <a:avLst/>
            <a:gdLst>
              <a:gd name="T0" fmla="*/ 74 w 74"/>
              <a:gd name="T1" fmla="*/ 0 h 64"/>
              <a:gd name="T2" fmla="*/ 0 w 74"/>
              <a:gd name="T3" fmla="*/ 40 h 64"/>
              <a:gd name="T4" fmla="*/ 0 w 74"/>
              <a:gd name="T5" fmla="*/ 64 h 64"/>
              <a:gd name="T6" fmla="*/ 74 w 74"/>
              <a:gd name="T7" fmla="*/ 24 h 64"/>
              <a:gd name="T8" fmla="*/ 74 w 74"/>
              <a:gd name="T9" fmla="*/ 0 h 64"/>
            </a:gdLst>
            <a:ahLst/>
            <a:cxnLst>
              <a:cxn ang="0">
                <a:pos x="T0" y="T1"/>
              </a:cxn>
              <a:cxn ang="0">
                <a:pos x="T2" y="T3"/>
              </a:cxn>
              <a:cxn ang="0">
                <a:pos x="T4" y="T5"/>
              </a:cxn>
              <a:cxn ang="0">
                <a:pos x="T6" y="T7"/>
              </a:cxn>
              <a:cxn ang="0">
                <a:pos x="T8" y="T9"/>
              </a:cxn>
            </a:cxnLst>
            <a:rect l="0" t="0" r="r" b="b"/>
            <a:pathLst>
              <a:path w="74" h="64">
                <a:moveTo>
                  <a:pt x="74" y="0"/>
                </a:moveTo>
                <a:cubicBezTo>
                  <a:pt x="49" y="13"/>
                  <a:pt x="25" y="26"/>
                  <a:pt x="0" y="40"/>
                </a:cubicBezTo>
                <a:cubicBezTo>
                  <a:pt x="0" y="48"/>
                  <a:pt x="0" y="56"/>
                  <a:pt x="0" y="64"/>
                </a:cubicBezTo>
                <a:cubicBezTo>
                  <a:pt x="25" y="50"/>
                  <a:pt x="49" y="37"/>
                  <a:pt x="74" y="24"/>
                </a:cubicBezTo>
                <a:cubicBezTo>
                  <a:pt x="74" y="16"/>
                  <a:pt x="74" y="8"/>
                  <a:pt x="74"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41" name="Freeform 299"/>
          <p:cNvSpPr>
            <a:spLocks/>
          </p:cNvSpPr>
          <p:nvPr/>
        </p:nvSpPr>
        <p:spPr bwMode="auto">
          <a:xfrm>
            <a:off x="3527425" y="3984625"/>
            <a:ext cx="17463" cy="68263"/>
          </a:xfrm>
          <a:custGeom>
            <a:avLst/>
            <a:gdLst>
              <a:gd name="T0" fmla="*/ 9 w 9"/>
              <a:gd name="T1" fmla="*/ 0 h 33"/>
              <a:gd name="T2" fmla="*/ 0 w 9"/>
              <a:gd name="T3" fmla="*/ 6 h 33"/>
              <a:gd name="T4" fmla="*/ 0 w 9"/>
              <a:gd name="T5" fmla="*/ 33 h 33"/>
              <a:gd name="T6" fmla="*/ 0 w 9"/>
              <a:gd name="T7" fmla="*/ 33 h 33"/>
              <a:gd name="T8" fmla="*/ 0 w 9"/>
              <a:gd name="T9" fmla="*/ 30 h 33"/>
              <a:gd name="T10" fmla="*/ 9 w 9"/>
              <a:gd name="T11" fmla="*/ 24 h 33"/>
              <a:gd name="T12" fmla="*/ 9 w 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9" h="33">
                <a:moveTo>
                  <a:pt x="9" y="0"/>
                </a:moveTo>
                <a:cubicBezTo>
                  <a:pt x="6" y="2"/>
                  <a:pt x="3" y="4"/>
                  <a:pt x="0" y="6"/>
                </a:cubicBezTo>
                <a:cubicBezTo>
                  <a:pt x="0" y="15"/>
                  <a:pt x="0" y="24"/>
                  <a:pt x="0" y="33"/>
                </a:cubicBezTo>
                <a:cubicBezTo>
                  <a:pt x="0" y="33"/>
                  <a:pt x="0" y="33"/>
                  <a:pt x="0" y="33"/>
                </a:cubicBezTo>
                <a:cubicBezTo>
                  <a:pt x="0" y="32"/>
                  <a:pt x="0" y="31"/>
                  <a:pt x="0" y="30"/>
                </a:cubicBezTo>
                <a:cubicBezTo>
                  <a:pt x="3" y="28"/>
                  <a:pt x="6" y="26"/>
                  <a:pt x="9" y="24"/>
                </a:cubicBezTo>
                <a:cubicBezTo>
                  <a:pt x="9" y="16"/>
                  <a:pt x="9" y="8"/>
                  <a:pt x="9" y="0"/>
                </a:cubicBezTo>
              </a:path>
            </a:pathLst>
          </a:custGeom>
          <a:solidFill>
            <a:srgbClr val="6C1A1C"/>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42" name="Freeform 300"/>
          <p:cNvSpPr>
            <a:spLocks/>
          </p:cNvSpPr>
          <p:nvPr/>
        </p:nvSpPr>
        <p:spPr bwMode="auto">
          <a:xfrm>
            <a:off x="3544887" y="3849687"/>
            <a:ext cx="152400" cy="134938"/>
          </a:xfrm>
          <a:custGeom>
            <a:avLst/>
            <a:gdLst>
              <a:gd name="T0" fmla="*/ 74 w 74"/>
              <a:gd name="T1" fmla="*/ 0 h 66"/>
              <a:gd name="T2" fmla="*/ 0 w 74"/>
              <a:gd name="T3" fmla="*/ 42 h 66"/>
              <a:gd name="T4" fmla="*/ 0 w 74"/>
              <a:gd name="T5" fmla="*/ 66 h 66"/>
              <a:gd name="T6" fmla="*/ 74 w 74"/>
              <a:gd name="T7" fmla="*/ 26 h 66"/>
              <a:gd name="T8" fmla="*/ 74 w 74"/>
              <a:gd name="T9" fmla="*/ 0 h 66"/>
            </a:gdLst>
            <a:ahLst/>
            <a:cxnLst>
              <a:cxn ang="0">
                <a:pos x="T0" y="T1"/>
              </a:cxn>
              <a:cxn ang="0">
                <a:pos x="T2" y="T3"/>
              </a:cxn>
              <a:cxn ang="0">
                <a:pos x="T4" y="T5"/>
              </a:cxn>
              <a:cxn ang="0">
                <a:pos x="T6" y="T7"/>
              </a:cxn>
              <a:cxn ang="0">
                <a:pos x="T8" y="T9"/>
              </a:cxn>
            </a:cxnLst>
            <a:rect l="0" t="0" r="r" b="b"/>
            <a:pathLst>
              <a:path w="74" h="66">
                <a:moveTo>
                  <a:pt x="74" y="0"/>
                </a:moveTo>
                <a:cubicBezTo>
                  <a:pt x="49" y="13"/>
                  <a:pt x="25" y="27"/>
                  <a:pt x="0" y="42"/>
                </a:cubicBezTo>
                <a:cubicBezTo>
                  <a:pt x="0" y="50"/>
                  <a:pt x="0" y="58"/>
                  <a:pt x="0" y="66"/>
                </a:cubicBezTo>
                <a:cubicBezTo>
                  <a:pt x="25" y="52"/>
                  <a:pt x="49" y="39"/>
                  <a:pt x="74" y="26"/>
                </a:cubicBezTo>
                <a:cubicBezTo>
                  <a:pt x="74" y="17"/>
                  <a:pt x="74" y="9"/>
                  <a:pt x="74" y="0"/>
                </a:cubicBezTo>
              </a:path>
            </a:pathLst>
          </a:custGeom>
          <a:solidFill>
            <a:srgbClr val="971F22"/>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43" name="Freeform 301"/>
          <p:cNvSpPr>
            <a:spLocks/>
          </p:cNvSpPr>
          <p:nvPr/>
        </p:nvSpPr>
        <p:spPr bwMode="auto">
          <a:xfrm>
            <a:off x="3527425" y="3935412"/>
            <a:ext cx="17463" cy="61913"/>
          </a:xfrm>
          <a:custGeom>
            <a:avLst/>
            <a:gdLst>
              <a:gd name="T0" fmla="*/ 9 w 9"/>
              <a:gd name="T1" fmla="*/ 0 h 30"/>
              <a:gd name="T2" fmla="*/ 0 w 9"/>
              <a:gd name="T3" fmla="*/ 5 h 30"/>
              <a:gd name="T4" fmla="*/ 0 w 9"/>
              <a:gd name="T5" fmla="*/ 30 h 30"/>
              <a:gd name="T6" fmla="*/ 9 w 9"/>
              <a:gd name="T7" fmla="*/ 24 h 30"/>
              <a:gd name="T8" fmla="*/ 9 w 9"/>
              <a:gd name="T9" fmla="*/ 0 h 30"/>
            </a:gdLst>
            <a:ahLst/>
            <a:cxnLst>
              <a:cxn ang="0">
                <a:pos x="T0" y="T1"/>
              </a:cxn>
              <a:cxn ang="0">
                <a:pos x="T2" y="T3"/>
              </a:cxn>
              <a:cxn ang="0">
                <a:pos x="T4" y="T5"/>
              </a:cxn>
              <a:cxn ang="0">
                <a:pos x="T6" y="T7"/>
              </a:cxn>
              <a:cxn ang="0">
                <a:pos x="T8" y="T9"/>
              </a:cxn>
            </a:cxnLst>
            <a:rect l="0" t="0" r="r" b="b"/>
            <a:pathLst>
              <a:path w="9" h="30">
                <a:moveTo>
                  <a:pt x="9" y="0"/>
                </a:moveTo>
                <a:cubicBezTo>
                  <a:pt x="6" y="1"/>
                  <a:pt x="3" y="3"/>
                  <a:pt x="0" y="5"/>
                </a:cubicBezTo>
                <a:cubicBezTo>
                  <a:pt x="0" y="14"/>
                  <a:pt x="0" y="22"/>
                  <a:pt x="0" y="30"/>
                </a:cubicBezTo>
                <a:cubicBezTo>
                  <a:pt x="3" y="28"/>
                  <a:pt x="6" y="26"/>
                  <a:pt x="9" y="24"/>
                </a:cubicBezTo>
                <a:cubicBezTo>
                  <a:pt x="9" y="16"/>
                  <a:pt x="9" y="8"/>
                  <a:pt x="9" y="0"/>
                </a:cubicBezTo>
              </a:path>
            </a:pathLst>
          </a:custGeom>
          <a:solidFill>
            <a:srgbClr val="901F22"/>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44" name="Freeform 302"/>
          <p:cNvSpPr>
            <a:spLocks/>
          </p:cNvSpPr>
          <p:nvPr/>
        </p:nvSpPr>
        <p:spPr bwMode="auto">
          <a:xfrm>
            <a:off x="3527425" y="3803650"/>
            <a:ext cx="169863" cy="130175"/>
          </a:xfrm>
          <a:custGeom>
            <a:avLst/>
            <a:gdLst>
              <a:gd name="T0" fmla="*/ 83 w 83"/>
              <a:gd name="T1" fmla="*/ 0 h 63"/>
              <a:gd name="T2" fmla="*/ 0 w 83"/>
              <a:gd name="T3" fmla="*/ 48 h 63"/>
              <a:gd name="T4" fmla="*/ 0 w 83"/>
              <a:gd name="T5" fmla="*/ 61 h 63"/>
              <a:gd name="T6" fmla="*/ 9 w 83"/>
              <a:gd name="T7" fmla="*/ 55 h 63"/>
              <a:gd name="T8" fmla="*/ 9 w 83"/>
              <a:gd name="T9" fmla="*/ 63 h 63"/>
              <a:gd name="T10" fmla="*/ 83 w 83"/>
              <a:gd name="T11" fmla="*/ 22 h 63"/>
              <a:gd name="T12" fmla="*/ 83 w 83"/>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83" h="63">
                <a:moveTo>
                  <a:pt x="83" y="0"/>
                </a:moveTo>
                <a:cubicBezTo>
                  <a:pt x="55" y="15"/>
                  <a:pt x="27" y="31"/>
                  <a:pt x="0" y="48"/>
                </a:cubicBezTo>
                <a:cubicBezTo>
                  <a:pt x="0" y="52"/>
                  <a:pt x="0" y="57"/>
                  <a:pt x="0" y="61"/>
                </a:cubicBezTo>
                <a:cubicBezTo>
                  <a:pt x="3" y="59"/>
                  <a:pt x="6" y="57"/>
                  <a:pt x="9" y="55"/>
                </a:cubicBezTo>
                <a:cubicBezTo>
                  <a:pt x="9" y="58"/>
                  <a:pt x="9" y="61"/>
                  <a:pt x="9" y="63"/>
                </a:cubicBezTo>
                <a:cubicBezTo>
                  <a:pt x="34" y="49"/>
                  <a:pt x="58" y="35"/>
                  <a:pt x="83" y="22"/>
                </a:cubicBezTo>
                <a:cubicBezTo>
                  <a:pt x="83" y="15"/>
                  <a:pt x="83" y="7"/>
                  <a:pt x="83" y="0"/>
                </a:cubicBezTo>
              </a:path>
            </a:pathLst>
          </a:custGeom>
          <a:solidFill>
            <a:srgbClr val="971F22"/>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45" name="Freeform 303"/>
          <p:cNvSpPr>
            <a:spLocks/>
          </p:cNvSpPr>
          <p:nvPr/>
        </p:nvSpPr>
        <p:spPr bwMode="auto">
          <a:xfrm>
            <a:off x="3527425" y="3916362"/>
            <a:ext cx="17463" cy="30163"/>
          </a:xfrm>
          <a:custGeom>
            <a:avLst/>
            <a:gdLst>
              <a:gd name="T0" fmla="*/ 9 w 9"/>
              <a:gd name="T1" fmla="*/ 0 h 14"/>
              <a:gd name="T2" fmla="*/ 0 w 9"/>
              <a:gd name="T3" fmla="*/ 6 h 14"/>
              <a:gd name="T4" fmla="*/ 0 w 9"/>
              <a:gd name="T5" fmla="*/ 14 h 14"/>
              <a:gd name="T6" fmla="*/ 9 w 9"/>
              <a:gd name="T7" fmla="*/ 8 h 14"/>
              <a:gd name="T8" fmla="*/ 9 w 9"/>
              <a:gd name="T9" fmla="*/ 0 h 14"/>
            </a:gdLst>
            <a:ahLst/>
            <a:cxnLst>
              <a:cxn ang="0">
                <a:pos x="T0" y="T1"/>
              </a:cxn>
              <a:cxn ang="0">
                <a:pos x="T2" y="T3"/>
              </a:cxn>
              <a:cxn ang="0">
                <a:pos x="T4" y="T5"/>
              </a:cxn>
              <a:cxn ang="0">
                <a:pos x="T6" y="T7"/>
              </a:cxn>
              <a:cxn ang="0">
                <a:pos x="T8" y="T9"/>
              </a:cxn>
            </a:cxnLst>
            <a:rect l="0" t="0" r="r" b="b"/>
            <a:pathLst>
              <a:path w="9" h="14">
                <a:moveTo>
                  <a:pt x="9" y="0"/>
                </a:moveTo>
                <a:cubicBezTo>
                  <a:pt x="6" y="2"/>
                  <a:pt x="3" y="4"/>
                  <a:pt x="0" y="6"/>
                </a:cubicBezTo>
                <a:cubicBezTo>
                  <a:pt x="0" y="9"/>
                  <a:pt x="0" y="11"/>
                  <a:pt x="0" y="14"/>
                </a:cubicBezTo>
                <a:cubicBezTo>
                  <a:pt x="3" y="12"/>
                  <a:pt x="6" y="10"/>
                  <a:pt x="9" y="8"/>
                </a:cubicBezTo>
                <a:cubicBezTo>
                  <a:pt x="9" y="6"/>
                  <a:pt x="9" y="3"/>
                  <a:pt x="9" y="0"/>
                </a:cubicBezTo>
              </a:path>
            </a:pathLst>
          </a:custGeom>
          <a:solidFill>
            <a:srgbClr val="901F22"/>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46" name="Freeform 304"/>
          <p:cNvSpPr>
            <a:spLocks/>
          </p:cNvSpPr>
          <p:nvPr/>
        </p:nvSpPr>
        <p:spPr bwMode="auto">
          <a:xfrm>
            <a:off x="3544887" y="3849687"/>
            <a:ext cx="152400" cy="85725"/>
          </a:xfrm>
          <a:custGeom>
            <a:avLst/>
            <a:gdLst>
              <a:gd name="T0" fmla="*/ 74 w 74"/>
              <a:gd name="T1" fmla="*/ 0 h 42"/>
              <a:gd name="T2" fmla="*/ 0 w 74"/>
              <a:gd name="T3" fmla="*/ 41 h 42"/>
              <a:gd name="T4" fmla="*/ 0 w 74"/>
              <a:gd name="T5" fmla="*/ 42 h 42"/>
              <a:gd name="T6" fmla="*/ 74 w 74"/>
              <a:gd name="T7" fmla="*/ 0 h 42"/>
              <a:gd name="T8" fmla="*/ 74 w 74"/>
              <a:gd name="T9" fmla="*/ 0 h 42"/>
            </a:gdLst>
            <a:ahLst/>
            <a:cxnLst>
              <a:cxn ang="0">
                <a:pos x="T0" y="T1"/>
              </a:cxn>
              <a:cxn ang="0">
                <a:pos x="T2" y="T3"/>
              </a:cxn>
              <a:cxn ang="0">
                <a:pos x="T4" y="T5"/>
              </a:cxn>
              <a:cxn ang="0">
                <a:pos x="T6" y="T7"/>
              </a:cxn>
              <a:cxn ang="0">
                <a:pos x="T8" y="T9"/>
              </a:cxn>
            </a:cxnLst>
            <a:rect l="0" t="0" r="r" b="b"/>
            <a:pathLst>
              <a:path w="74" h="42">
                <a:moveTo>
                  <a:pt x="74" y="0"/>
                </a:moveTo>
                <a:cubicBezTo>
                  <a:pt x="49" y="13"/>
                  <a:pt x="25" y="27"/>
                  <a:pt x="0" y="41"/>
                </a:cubicBezTo>
                <a:cubicBezTo>
                  <a:pt x="0" y="41"/>
                  <a:pt x="0" y="41"/>
                  <a:pt x="0" y="42"/>
                </a:cubicBezTo>
                <a:cubicBezTo>
                  <a:pt x="25" y="27"/>
                  <a:pt x="49" y="13"/>
                  <a:pt x="74" y="0"/>
                </a:cubicBezTo>
                <a:cubicBezTo>
                  <a:pt x="74" y="0"/>
                  <a:pt x="74" y="0"/>
                  <a:pt x="74" y="0"/>
                </a:cubicBezTo>
              </a:path>
            </a:pathLst>
          </a:custGeom>
          <a:solidFill>
            <a:srgbClr val="7D1D1F"/>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47" name="Freeform 305"/>
          <p:cNvSpPr>
            <a:spLocks/>
          </p:cNvSpPr>
          <p:nvPr/>
        </p:nvSpPr>
        <p:spPr bwMode="auto">
          <a:xfrm>
            <a:off x="3527425" y="3933825"/>
            <a:ext cx="17463" cy="12700"/>
          </a:xfrm>
          <a:custGeom>
            <a:avLst/>
            <a:gdLst>
              <a:gd name="T0" fmla="*/ 9 w 9"/>
              <a:gd name="T1" fmla="*/ 0 h 6"/>
              <a:gd name="T2" fmla="*/ 0 w 9"/>
              <a:gd name="T3" fmla="*/ 6 h 6"/>
              <a:gd name="T4" fmla="*/ 0 w 9"/>
              <a:gd name="T5" fmla="*/ 6 h 6"/>
              <a:gd name="T6" fmla="*/ 9 w 9"/>
              <a:gd name="T7" fmla="*/ 1 h 6"/>
              <a:gd name="T8" fmla="*/ 9 w 9"/>
              <a:gd name="T9" fmla="*/ 0 h 6"/>
            </a:gdLst>
            <a:ahLst/>
            <a:cxnLst>
              <a:cxn ang="0">
                <a:pos x="T0" y="T1"/>
              </a:cxn>
              <a:cxn ang="0">
                <a:pos x="T2" y="T3"/>
              </a:cxn>
              <a:cxn ang="0">
                <a:pos x="T4" y="T5"/>
              </a:cxn>
              <a:cxn ang="0">
                <a:pos x="T6" y="T7"/>
              </a:cxn>
              <a:cxn ang="0">
                <a:pos x="T8" y="T9"/>
              </a:cxn>
            </a:cxnLst>
            <a:rect l="0" t="0" r="r" b="b"/>
            <a:pathLst>
              <a:path w="9" h="6">
                <a:moveTo>
                  <a:pt x="9" y="0"/>
                </a:moveTo>
                <a:cubicBezTo>
                  <a:pt x="6" y="2"/>
                  <a:pt x="3" y="4"/>
                  <a:pt x="0" y="6"/>
                </a:cubicBezTo>
                <a:cubicBezTo>
                  <a:pt x="0" y="6"/>
                  <a:pt x="0" y="6"/>
                  <a:pt x="0" y="6"/>
                </a:cubicBezTo>
                <a:cubicBezTo>
                  <a:pt x="3" y="4"/>
                  <a:pt x="6" y="2"/>
                  <a:pt x="9" y="1"/>
                </a:cubicBezTo>
                <a:cubicBezTo>
                  <a:pt x="9" y="0"/>
                  <a:pt x="9" y="0"/>
                  <a:pt x="9" y="0"/>
                </a:cubicBezTo>
              </a:path>
            </a:pathLst>
          </a:custGeom>
          <a:solidFill>
            <a:srgbClr val="781C1F"/>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50" name="Freeform 308"/>
          <p:cNvSpPr>
            <a:spLocks/>
          </p:cNvSpPr>
          <p:nvPr/>
        </p:nvSpPr>
        <p:spPr bwMode="auto">
          <a:xfrm>
            <a:off x="3527425" y="4187825"/>
            <a:ext cx="254000" cy="171450"/>
          </a:xfrm>
          <a:custGeom>
            <a:avLst/>
            <a:gdLst>
              <a:gd name="T0" fmla="*/ 124 w 124"/>
              <a:gd name="T1" fmla="*/ 0 h 84"/>
              <a:gd name="T2" fmla="*/ 0 w 124"/>
              <a:gd name="T3" fmla="*/ 60 h 84"/>
              <a:gd name="T4" fmla="*/ 0 w 124"/>
              <a:gd name="T5" fmla="*/ 84 h 84"/>
              <a:gd name="T6" fmla="*/ 124 w 124"/>
              <a:gd name="T7" fmla="*/ 26 h 84"/>
              <a:gd name="T8" fmla="*/ 124 w 124"/>
              <a:gd name="T9" fmla="*/ 0 h 84"/>
            </a:gdLst>
            <a:ahLst/>
            <a:cxnLst>
              <a:cxn ang="0">
                <a:pos x="T0" y="T1"/>
              </a:cxn>
              <a:cxn ang="0">
                <a:pos x="T2" y="T3"/>
              </a:cxn>
              <a:cxn ang="0">
                <a:pos x="T4" y="T5"/>
              </a:cxn>
              <a:cxn ang="0">
                <a:pos x="T6" y="T7"/>
              </a:cxn>
              <a:cxn ang="0">
                <a:pos x="T8" y="T9"/>
              </a:cxn>
            </a:cxnLst>
            <a:rect l="0" t="0" r="r" b="b"/>
            <a:pathLst>
              <a:path w="124" h="84">
                <a:moveTo>
                  <a:pt x="124" y="0"/>
                </a:moveTo>
                <a:cubicBezTo>
                  <a:pt x="83" y="18"/>
                  <a:pt x="41" y="38"/>
                  <a:pt x="0" y="60"/>
                </a:cubicBezTo>
                <a:cubicBezTo>
                  <a:pt x="0" y="68"/>
                  <a:pt x="0" y="76"/>
                  <a:pt x="0" y="84"/>
                </a:cubicBezTo>
                <a:cubicBezTo>
                  <a:pt x="41" y="63"/>
                  <a:pt x="83" y="43"/>
                  <a:pt x="124" y="26"/>
                </a:cubicBezTo>
                <a:cubicBezTo>
                  <a:pt x="124" y="17"/>
                  <a:pt x="124" y="9"/>
                  <a:pt x="124"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51" name="Freeform 309"/>
          <p:cNvSpPr>
            <a:spLocks/>
          </p:cNvSpPr>
          <p:nvPr/>
        </p:nvSpPr>
        <p:spPr bwMode="auto">
          <a:xfrm>
            <a:off x="3527425" y="4187825"/>
            <a:ext cx="254000" cy="122238"/>
          </a:xfrm>
          <a:custGeom>
            <a:avLst/>
            <a:gdLst>
              <a:gd name="T0" fmla="*/ 124 w 124"/>
              <a:gd name="T1" fmla="*/ 0 h 60"/>
              <a:gd name="T2" fmla="*/ 0 w 124"/>
              <a:gd name="T3" fmla="*/ 59 h 60"/>
              <a:gd name="T4" fmla="*/ 0 w 124"/>
              <a:gd name="T5" fmla="*/ 45 h 60"/>
              <a:gd name="T6" fmla="*/ 0 w 124"/>
              <a:gd name="T7" fmla="*/ 45 h 60"/>
              <a:gd name="T8" fmla="*/ 0 w 124"/>
              <a:gd name="T9" fmla="*/ 60 h 60"/>
              <a:gd name="T10" fmla="*/ 124 w 124"/>
              <a:gd name="T11" fmla="*/ 0 h 60"/>
              <a:gd name="T12" fmla="*/ 124 w 124"/>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24" h="60">
                <a:moveTo>
                  <a:pt x="124" y="0"/>
                </a:moveTo>
                <a:cubicBezTo>
                  <a:pt x="83" y="18"/>
                  <a:pt x="41" y="38"/>
                  <a:pt x="0" y="59"/>
                </a:cubicBezTo>
                <a:cubicBezTo>
                  <a:pt x="0" y="55"/>
                  <a:pt x="0" y="50"/>
                  <a:pt x="0" y="45"/>
                </a:cubicBezTo>
                <a:cubicBezTo>
                  <a:pt x="0" y="45"/>
                  <a:pt x="0" y="45"/>
                  <a:pt x="0" y="45"/>
                </a:cubicBezTo>
                <a:cubicBezTo>
                  <a:pt x="0" y="50"/>
                  <a:pt x="0" y="55"/>
                  <a:pt x="0" y="60"/>
                </a:cubicBezTo>
                <a:cubicBezTo>
                  <a:pt x="41" y="38"/>
                  <a:pt x="83" y="18"/>
                  <a:pt x="124" y="0"/>
                </a:cubicBezTo>
                <a:cubicBezTo>
                  <a:pt x="124" y="0"/>
                  <a:pt x="124" y="0"/>
                  <a:pt x="124" y="0"/>
                </a:cubicBezTo>
              </a:path>
            </a:pathLst>
          </a:custGeom>
          <a:solidFill>
            <a:srgbClr val="D5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53" name="Freeform 311"/>
          <p:cNvSpPr>
            <a:spLocks/>
          </p:cNvSpPr>
          <p:nvPr/>
        </p:nvSpPr>
        <p:spPr bwMode="auto">
          <a:xfrm>
            <a:off x="3106737" y="2936875"/>
            <a:ext cx="482600" cy="446088"/>
          </a:xfrm>
          <a:custGeom>
            <a:avLst/>
            <a:gdLst>
              <a:gd name="T0" fmla="*/ 235 w 235"/>
              <a:gd name="T1" fmla="*/ 0 h 217"/>
              <a:gd name="T2" fmla="*/ 0 w 235"/>
              <a:gd name="T3" fmla="*/ 196 h 217"/>
              <a:gd name="T4" fmla="*/ 0 w 235"/>
              <a:gd name="T5" fmla="*/ 217 h 217"/>
              <a:gd name="T6" fmla="*/ 145 w 235"/>
              <a:gd name="T7" fmla="*/ 94 h 217"/>
              <a:gd name="T8" fmla="*/ 145 w 235"/>
              <a:gd name="T9" fmla="*/ 84 h 217"/>
              <a:gd name="T10" fmla="*/ 235 w 235"/>
              <a:gd name="T11" fmla="*/ 12 h 217"/>
              <a:gd name="T12" fmla="*/ 235 w 235"/>
              <a:gd name="T13" fmla="*/ 0 h 217"/>
            </a:gdLst>
            <a:ahLst/>
            <a:cxnLst>
              <a:cxn ang="0">
                <a:pos x="T0" y="T1"/>
              </a:cxn>
              <a:cxn ang="0">
                <a:pos x="T2" y="T3"/>
              </a:cxn>
              <a:cxn ang="0">
                <a:pos x="T4" y="T5"/>
              </a:cxn>
              <a:cxn ang="0">
                <a:pos x="T6" y="T7"/>
              </a:cxn>
              <a:cxn ang="0">
                <a:pos x="T8" y="T9"/>
              </a:cxn>
              <a:cxn ang="0">
                <a:pos x="T10" y="T11"/>
              </a:cxn>
              <a:cxn ang="0">
                <a:pos x="T12" y="T13"/>
              </a:cxn>
            </a:cxnLst>
            <a:rect l="0" t="0" r="r" b="b"/>
            <a:pathLst>
              <a:path w="235" h="217">
                <a:moveTo>
                  <a:pt x="235" y="0"/>
                </a:moveTo>
                <a:cubicBezTo>
                  <a:pt x="156" y="61"/>
                  <a:pt x="78" y="128"/>
                  <a:pt x="0" y="196"/>
                </a:cubicBezTo>
                <a:cubicBezTo>
                  <a:pt x="0" y="203"/>
                  <a:pt x="0" y="210"/>
                  <a:pt x="0" y="217"/>
                </a:cubicBezTo>
                <a:cubicBezTo>
                  <a:pt x="48" y="175"/>
                  <a:pt x="97" y="133"/>
                  <a:pt x="145" y="94"/>
                </a:cubicBezTo>
                <a:cubicBezTo>
                  <a:pt x="145" y="91"/>
                  <a:pt x="145" y="87"/>
                  <a:pt x="145" y="84"/>
                </a:cubicBezTo>
                <a:cubicBezTo>
                  <a:pt x="175" y="59"/>
                  <a:pt x="205" y="35"/>
                  <a:pt x="235" y="12"/>
                </a:cubicBezTo>
                <a:cubicBezTo>
                  <a:pt x="235" y="8"/>
                  <a:pt x="235" y="4"/>
                  <a:pt x="235" y="0"/>
                </a:cubicBezTo>
              </a:path>
            </a:pathLst>
          </a:custGeom>
          <a:solidFill>
            <a:srgbClr val="8A1F21"/>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54" name="Freeform 312"/>
          <p:cNvSpPr>
            <a:spLocks/>
          </p:cNvSpPr>
          <p:nvPr/>
        </p:nvSpPr>
        <p:spPr bwMode="auto">
          <a:xfrm>
            <a:off x="3106737" y="2530475"/>
            <a:ext cx="1019175" cy="808038"/>
          </a:xfrm>
          <a:custGeom>
            <a:avLst/>
            <a:gdLst>
              <a:gd name="T0" fmla="*/ 497 w 497"/>
              <a:gd name="T1" fmla="*/ 0 h 395"/>
              <a:gd name="T2" fmla="*/ 0 w 497"/>
              <a:gd name="T3" fmla="*/ 381 h 395"/>
              <a:gd name="T4" fmla="*/ 0 w 497"/>
              <a:gd name="T5" fmla="*/ 395 h 395"/>
              <a:gd name="T6" fmla="*/ 235 w 497"/>
              <a:gd name="T7" fmla="*/ 199 h 395"/>
              <a:gd name="T8" fmla="*/ 235 w 497"/>
              <a:gd name="T9" fmla="*/ 197 h 395"/>
              <a:gd name="T10" fmla="*/ 497 w 497"/>
              <a:gd name="T11" fmla="*/ 15 h 395"/>
              <a:gd name="T12" fmla="*/ 497 w 49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497" h="395">
                <a:moveTo>
                  <a:pt x="497" y="0"/>
                </a:moveTo>
                <a:cubicBezTo>
                  <a:pt x="331" y="99"/>
                  <a:pt x="165" y="235"/>
                  <a:pt x="0" y="381"/>
                </a:cubicBezTo>
                <a:cubicBezTo>
                  <a:pt x="0" y="386"/>
                  <a:pt x="0" y="391"/>
                  <a:pt x="0" y="395"/>
                </a:cubicBezTo>
                <a:cubicBezTo>
                  <a:pt x="78" y="327"/>
                  <a:pt x="156" y="260"/>
                  <a:pt x="235" y="199"/>
                </a:cubicBezTo>
                <a:cubicBezTo>
                  <a:pt x="235" y="198"/>
                  <a:pt x="235" y="198"/>
                  <a:pt x="235" y="197"/>
                </a:cubicBezTo>
                <a:cubicBezTo>
                  <a:pt x="322" y="129"/>
                  <a:pt x="410" y="67"/>
                  <a:pt x="497" y="15"/>
                </a:cubicBezTo>
                <a:cubicBezTo>
                  <a:pt x="497" y="10"/>
                  <a:pt x="497" y="5"/>
                  <a:pt x="497" y="0"/>
                </a:cubicBezTo>
              </a:path>
            </a:pathLst>
          </a:custGeom>
          <a:solidFill>
            <a:srgbClr val="99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55" name="Freeform 313"/>
          <p:cNvSpPr>
            <a:spLocks/>
          </p:cNvSpPr>
          <p:nvPr/>
        </p:nvSpPr>
        <p:spPr bwMode="auto">
          <a:xfrm>
            <a:off x="3106737" y="2525712"/>
            <a:ext cx="1019175" cy="784225"/>
          </a:xfrm>
          <a:custGeom>
            <a:avLst/>
            <a:gdLst>
              <a:gd name="T0" fmla="*/ 497 w 497"/>
              <a:gd name="T1" fmla="*/ 0 h 383"/>
              <a:gd name="T2" fmla="*/ 0 w 497"/>
              <a:gd name="T3" fmla="*/ 381 h 383"/>
              <a:gd name="T4" fmla="*/ 0 w 497"/>
              <a:gd name="T5" fmla="*/ 383 h 383"/>
              <a:gd name="T6" fmla="*/ 497 w 497"/>
              <a:gd name="T7" fmla="*/ 2 h 383"/>
              <a:gd name="T8" fmla="*/ 497 w 497"/>
              <a:gd name="T9" fmla="*/ 0 h 383"/>
            </a:gdLst>
            <a:ahLst/>
            <a:cxnLst>
              <a:cxn ang="0">
                <a:pos x="T0" y="T1"/>
              </a:cxn>
              <a:cxn ang="0">
                <a:pos x="T2" y="T3"/>
              </a:cxn>
              <a:cxn ang="0">
                <a:pos x="T4" y="T5"/>
              </a:cxn>
              <a:cxn ang="0">
                <a:pos x="T6" y="T7"/>
              </a:cxn>
              <a:cxn ang="0">
                <a:pos x="T8" y="T9"/>
              </a:cxn>
            </a:cxnLst>
            <a:rect l="0" t="0" r="r" b="b"/>
            <a:pathLst>
              <a:path w="497" h="383">
                <a:moveTo>
                  <a:pt x="497" y="0"/>
                </a:moveTo>
                <a:cubicBezTo>
                  <a:pt x="331" y="98"/>
                  <a:pt x="165" y="235"/>
                  <a:pt x="0" y="381"/>
                </a:cubicBezTo>
                <a:cubicBezTo>
                  <a:pt x="0" y="382"/>
                  <a:pt x="0" y="383"/>
                  <a:pt x="0" y="383"/>
                </a:cubicBezTo>
                <a:cubicBezTo>
                  <a:pt x="165" y="237"/>
                  <a:pt x="331" y="101"/>
                  <a:pt x="497" y="2"/>
                </a:cubicBezTo>
                <a:cubicBezTo>
                  <a:pt x="497" y="1"/>
                  <a:pt x="497" y="1"/>
                  <a:pt x="497" y="0"/>
                </a:cubicBezTo>
              </a:path>
            </a:pathLst>
          </a:custGeom>
          <a:solidFill>
            <a:srgbClr val="971F22"/>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81" name="Freeform 315"/>
          <p:cNvSpPr>
            <a:spLocks/>
          </p:cNvSpPr>
          <p:nvPr/>
        </p:nvSpPr>
        <p:spPr bwMode="auto">
          <a:xfrm>
            <a:off x="3403600" y="2962275"/>
            <a:ext cx="185738" cy="168275"/>
          </a:xfrm>
          <a:custGeom>
            <a:avLst/>
            <a:gdLst>
              <a:gd name="T0" fmla="*/ 90 w 90"/>
              <a:gd name="T1" fmla="*/ 0 h 82"/>
              <a:gd name="T2" fmla="*/ 0 w 90"/>
              <a:gd name="T3" fmla="*/ 72 h 82"/>
              <a:gd name="T4" fmla="*/ 0 w 90"/>
              <a:gd name="T5" fmla="*/ 82 h 82"/>
              <a:gd name="T6" fmla="*/ 90 w 90"/>
              <a:gd name="T7" fmla="*/ 11 h 82"/>
              <a:gd name="T8" fmla="*/ 90 w 90"/>
              <a:gd name="T9" fmla="*/ 0 h 82"/>
            </a:gdLst>
            <a:ahLst/>
            <a:cxnLst>
              <a:cxn ang="0">
                <a:pos x="T0" y="T1"/>
              </a:cxn>
              <a:cxn ang="0">
                <a:pos x="T2" y="T3"/>
              </a:cxn>
              <a:cxn ang="0">
                <a:pos x="T4" y="T5"/>
              </a:cxn>
              <a:cxn ang="0">
                <a:pos x="T6" y="T7"/>
              </a:cxn>
              <a:cxn ang="0">
                <a:pos x="T8" y="T9"/>
              </a:cxn>
            </a:cxnLst>
            <a:rect l="0" t="0" r="r" b="b"/>
            <a:pathLst>
              <a:path w="90" h="82">
                <a:moveTo>
                  <a:pt x="90" y="0"/>
                </a:moveTo>
                <a:cubicBezTo>
                  <a:pt x="60" y="23"/>
                  <a:pt x="30" y="47"/>
                  <a:pt x="0" y="72"/>
                </a:cubicBezTo>
                <a:cubicBezTo>
                  <a:pt x="0" y="75"/>
                  <a:pt x="0" y="79"/>
                  <a:pt x="0" y="82"/>
                </a:cubicBezTo>
                <a:cubicBezTo>
                  <a:pt x="30" y="57"/>
                  <a:pt x="60" y="34"/>
                  <a:pt x="90" y="11"/>
                </a:cubicBezTo>
                <a:cubicBezTo>
                  <a:pt x="90" y="7"/>
                  <a:pt x="90" y="4"/>
                  <a:pt x="90" y="0"/>
                </a:cubicBezTo>
              </a:path>
            </a:pathLst>
          </a:custGeom>
          <a:solidFill>
            <a:srgbClr val="731C1E"/>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05" name="Freeform 61"/>
          <p:cNvSpPr>
            <a:spLocks noEditPoints="1"/>
          </p:cNvSpPr>
          <p:nvPr/>
        </p:nvSpPr>
        <p:spPr bwMode="auto">
          <a:xfrm>
            <a:off x="3494089" y="3845718"/>
            <a:ext cx="1593850" cy="450850"/>
          </a:xfrm>
          <a:custGeom>
            <a:avLst/>
            <a:gdLst>
              <a:gd name="T0" fmla="*/ 14 w 778"/>
              <a:gd name="T1" fmla="*/ 179 h 220"/>
              <a:gd name="T2" fmla="*/ 0 w 778"/>
              <a:gd name="T3" fmla="*/ 186 h 220"/>
              <a:gd name="T4" fmla="*/ 0 w 778"/>
              <a:gd name="T5" fmla="*/ 220 h 220"/>
              <a:gd name="T6" fmla="*/ 14 w 778"/>
              <a:gd name="T7" fmla="*/ 213 h 220"/>
              <a:gd name="T8" fmla="*/ 14 w 778"/>
              <a:gd name="T9" fmla="*/ 198 h 220"/>
              <a:gd name="T10" fmla="*/ 14 w 778"/>
              <a:gd name="T11" fmla="*/ 198 h 220"/>
              <a:gd name="T12" fmla="*/ 14 w 778"/>
              <a:gd name="T13" fmla="*/ 179 h 220"/>
              <a:gd name="T14" fmla="*/ 596 w 778"/>
              <a:gd name="T15" fmla="*/ 0 h 220"/>
              <a:gd name="T16" fmla="*/ 309 w 778"/>
              <a:gd name="T17" fmla="*/ 49 h 220"/>
              <a:gd name="T18" fmla="*/ 309 w 778"/>
              <a:gd name="T19" fmla="*/ 70 h 220"/>
              <a:gd name="T20" fmla="*/ 514 w 778"/>
              <a:gd name="T21" fmla="*/ 28 h 220"/>
              <a:gd name="T22" fmla="*/ 514 w 778"/>
              <a:gd name="T23" fmla="*/ 64 h 220"/>
              <a:gd name="T24" fmla="*/ 579 w 778"/>
              <a:gd name="T25" fmla="*/ 61 h 220"/>
              <a:gd name="T26" fmla="*/ 778 w 778"/>
              <a:gd name="T27" fmla="*/ 89 h 220"/>
              <a:gd name="T28" fmla="*/ 778 w 778"/>
              <a:gd name="T29" fmla="*/ 23 h 220"/>
              <a:gd name="T30" fmla="*/ 596 w 778"/>
              <a:gd name="T3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8" h="220">
                <a:moveTo>
                  <a:pt x="14" y="179"/>
                </a:moveTo>
                <a:cubicBezTo>
                  <a:pt x="9" y="181"/>
                  <a:pt x="5" y="184"/>
                  <a:pt x="0" y="186"/>
                </a:cubicBezTo>
                <a:cubicBezTo>
                  <a:pt x="0" y="198"/>
                  <a:pt x="0" y="209"/>
                  <a:pt x="0" y="220"/>
                </a:cubicBezTo>
                <a:cubicBezTo>
                  <a:pt x="5" y="218"/>
                  <a:pt x="9" y="216"/>
                  <a:pt x="14" y="213"/>
                </a:cubicBezTo>
                <a:cubicBezTo>
                  <a:pt x="14" y="208"/>
                  <a:pt x="14" y="203"/>
                  <a:pt x="14" y="198"/>
                </a:cubicBezTo>
                <a:cubicBezTo>
                  <a:pt x="14" y="198"/>
                  <a:pt x="14" y="198"/>
                  <a:pt x="14" y="198"/>
                </a:cubicBezTo>
                <a:cubicBezTo>
                  <a:pt x="14" y="191"/>
                  <a:pt x="14" y="185"/>
                  <a:pt x="14" y="179"/>
                </a:cubicBezTo>
                <a:moveTo>
                  <a:pt x="596" y="0"/>
                </a:moveTo>
                <a:cubicBezTo>
                  <a:pt x="500" y="0"/>
                  <a:pt x="405" y="18"/>
                  <a:pt x="309" y="49"/>
                </a:cubicBezTo>
                <a:cubicBezTo>
                  <a:pt x="309" y="56"/>
                  <a:pt x="309" y="63"/>
                  <a:pt x="309" y="70"/>
                </a:cubicBezTo>
                <a:cubicBezTo>
                  <a:pt x="378" y="49"/>
                  <a:pt x="446" y="34"/>
                  <a:pt x="514" y="28"/>
                </a:cubicBezTo>
                <a:cubicBezTo>
                  <a:pt x="514" y="40"/>
                  <a:pt x="514" y="52"/>
                  <a:pt x="514" y="64"/>
                </a:cubicBezTo>
                <a:cubicBezTo>
                  <a:pt x="536" y="62"/>
                  <a:pt x="558" y="61"/>
                  <a:pt x="579" y="61"/>
                </a:cubicBezTo>
                <a:cubicBezTo>
                  <a:pt x="646" y="61"/>
                  <a:pt x="712" y="70"/>
                  <a:pt x="778" y="89"/>
                </a:cubicBezTo>
                <a:cubicBezTo>
                  <a:pt x="778" y="67"/>
                  <a:pt x="778" y="45"/>
                  <a:pt x="778" y="23"/>
                </a:cubicBezTo>
                <a:cubicBezTo>
                  <a:pt x="717" y="7"/>
                  <a:pt x="656" y="0"/>
                  <a:pt x="596"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243" name="Freeform 99"/>
          <p:cNvSpPr>
            <a:spLocks noEditPoints="1"/>
          </p:cNvSpPr>
          <p:nvPr/>
        </p:nvSpPr>
        <p:spPr bwMode="auto">
          <a:xfrm>
            <a:off x="3498850" y="3511550"/>
            <a:ext cx="1770063" cy="703263"/>
          </a:xfrm>
          <a:custGeom>
            <a:avLst/>
            <a:gdLst>
              <a:gd name="T0" fmla="*/ 14 w 864"/>
              <a:gd name="T1" fmla="*/ 323 h 343"/>
              <a:gd name="T2" fmla="*/ 0 w 864"/>
              <a:gd name="T3" fmla="*/ 330 h 343"/>
              <a:gd name="T4" fmla="*/ 0 w 864"/>
              <a:gd name="T5" fmla="*/ 343 h 343"/>
              <a:gd name="T6" fmla="*/ 14 w 864"/>
              <a:gd name="T7" fmla="*/ 335 h 343"/>
              <a:gd name="T8" fmla="*/ 14 w 864"/>
              <a:gd name="T9" fmla="*/ 323 h 343"/>
              <a:gd name="T10" fmla="*/ 638 w 864"/>
              <a:gd name="T11" fmla="*/ 0 h 343"/>
              <a:gd name="T12" fmla="*/ 474 w 864"/>
              <a:gd name="T13" fmla="*/ 17 h 343"/>
              <a:gd name="T14" fmla="*/ 474 w 864"/>
              <a:gd name="T15" fmla="*/ 80 h 343"/>
              <a:gd name="T16" fmla="*/ 309 w 864"/>
              <a:gd name="T17" fmla="*/ 125 h 343"/>
              <a:gd name="T18" fmla="*/ 309 w 864"/>
              <a:gd name="T19" fmla="*/ 205 h 343"/>
              <a:gd name="T20" fmla="*/ 598 w 864"/>
              <a:gd name="T21" fmla="*/ 156 h 343"/>
              <a:gd name="T22" fmla="*/ 778 w 864"/>
              <a:gd name="T23" fmla="*/ 178 h 343"/>
              <a:gd name="T24" fmla="*/ 778 w 864"/>
              <a:gd name="T25" fmla="*/ 185 h 343"/>
              <a:gd name="T26" fmla="*/ 864 w 864"/>
              <a:gd name="T27" fmla="*/ 214 h 343"/>
              <a:gd name="T28" fmla="*/ 864 w 864"/>
              <a:gd name="T29" fmla="*/ 38 h 343"/>
              <a:gd name="T30" fmla="*/ 638 w 864"/>
              <a:gd name="T31"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4" h="343">
                <a:moveTo>
                  <a:pt x="14" y="323"/>
                </a:moveTo>
                <a:cubicBezTo>
                  <a:pt x="9" y="325"/>
                  <a:pt x="5" y="328"/>
                  <a:pt x="0" y="330"/>
                </a:cubicBezTo>
                <a:cubicBezTo>
                  <a:pt x="0" y="334"/>
                  <a:pt x="0" y="339"/>
                  <a:pt x="0" y="343"/>
                </a:cubicBezTo>
                <a:cubicBezTo>
                  <a:pt x="5" y="340"/>
                  <a:pt x="9" y="338"/>
                  <a:pt x="14" y="335"/>
                </a:cubicBezTo>
                <a:cubicBezTo>
                  <a:pt x="14" y="331"/>
                  <a:pt x="14" y="327"/>
                  <a:pt x="14" y="323"/>
                </a:cubicBezTo>
                <a:moveTo>
                  <a:pt x="638" y="0"/>
                </a:moveTo>
                <a:cubicBezTo>
                  <a:pt x="583" y="0"/>
                  <a:pt x="529" y="6"/>
                  <a:pt x="474" y="17"/>
                </a:cubicBezTo>
                <a:cubicBezTo>
                  <a:pt x="474" y="38"/>
                  <a:pt x="474" y="59"/>
                  <a:pt x="474" y="80"/>
                </a:cubicBezTo>
                <a:cubicBezTo>
                  <a:pt x="419" y="90"/>
                  <a:pt x="364" y="105"/>
                  <a:pt x="309" y="125"/>
                </a:cubicBezTo>
                <a:cubicBezTo>
                  <a:pt x="309" y="151"/>
                  <a:pt x="309" y="178"/>
                  <a:pt x="309" y="205"/>
                </a:cubicBezTo>
                <a:cubicBezTo>
                  <a:pt x="405" y="174"/>
                  <a:pt x="502" y="156"/>
                  <a:pt x="598" y="156"/>
                </a:cubicBezTo>
                <a:cubicBezTo>
                  <a:pt x="658" y="156"/>
                  <a:pt x="718" y="163"/>
                  <a:pt x="778" y="178"/>
                </a:cubicBezTo>
                <a:cubicBezTo>
                  <a:pt x="778" y="181"/>
                  <a:pt x="778" y="183"/>
                  <a:pt x="778" y="185"/>
                </a:cubicBezTo>
                <a:cubicBezTo>
                  <a:pt x="806" y="193"/>
                  <a:pt x="835" y="202"/>
                  <a:pt x="864" y="214"/>
                </a:cubicBezTo>
                <a:cubicBezTo>
                  <a:pt x="864" y="155"/>
                  <a:pt x="864" y="97"/>
                  <a:pt x="864" y="38"/>
                </a:cubicBezTo>
                <a:cubicBezTo>
                  <a:pt x="789" y="12"/>
                  <a:pt x="713" y="0"/>
                  <a:pt x="638"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38" name="Freeform 194"/>
          <p:cNvSpPr>
            <a:spLocks/>
          </p:cNvSpPr>
          <p:nvPr/>
        </p:nvSpPr>
        <p:spPr bwMode="auto">
          <a:xfrm>
            <a:off x="3481387" y="2292350"/>
            <a:ext cx="1792288" cy="950913"/>
          </a:xfrm>
          <a:custGeom>
            <a:avLst/>
            <a:gdLst>
              <a:gd name="T0" fmla="*/ 781 w 874"/>
              <a:gd name="T1" fmla="*/ 0 h 464"/>
              <a:gd name="T2" fmla="*/ 672 w 874"/>
              <a:gd name="T3" fmla="*/ 9 h 464"/>
              <a:gd name="T4" fmla="*/ 672 w 874"/>
              <a:gd name="T5" fmla="*/ 22 h 464"/>
              <a:gd name="T6" fmla="*/ 458 w 874"/>
              <a:gd name="T7" fmla="*/ 86 h 464"/>
              <a:gd name="T8" fmla="*/ 458 w 874"/>
              <a:gd name="T9" fmla="*/ 109 h 464"/>
              <a:gd name="T10" fmla="*/ 314 w 874"/>
              <a:gd name="T11" fmla="*/ 181 h 464"/>
              <a:gd name="T12" fmla="*/ 314 w 874"/>
              <a:gd name="T13" fmla="*/ 228 h 464"/>
              <a:gd name="T14" fmla="*/ 0 w 874"/>
              <a:gd name="T15" fmla="*/ 439 h 464"/>
              <a:gd name="T16" fmla="*/ 0 w 874"/>
              <a:gd name="T17" fmla="*/ 464 h 464"/>
              <a:gd name="T18" fmla="*/ 314 w 874"/>
              <a:gd name="T19" fmla="*/ 256 h 464"/>
              <a:gd name="T20" fmla="*/ 314 w 874"/>
              <a:gd name="T21" fmla="*/ 283 h 464"/>
              <a:gd name="T22" fmla="*/ 328 w 874"/>
              <a:gd name="T23" fmla="*/ 276 h 464"/>
              <a:gd name="T24" fmla="*/ 328 w 874"/>
              <a:gd name="T25" fmla="*/ 235 h 464"/>
              <a:gd name="T26" fmla="*/ 731 w 874"/>
              <a:gd name="T27" fmla="*/ 112 h 464"/>
              <a:gd name="T28" fmla="*/ 731 w 874"/>
              <a:gd name="T29" fmla="*/ 170 h 464"/>
              <a:gd name="T30" fmla="*/ 745 w 874"/>
              <a:gd name="T31" fmla="*/ 170 h 464"/>
              <a:gd name="T32" fmla="*/ 874 w 874"/>
              <a:gd name="T33" fmla="*/ 183 h 464"/>
              <a:gd name="T34" fmla="*/ 874 w 874"/>
              <a:gd name="T35" fmla="*/ 6 h 464"/>
              <a:gd name="T36" fmla="*/ 781 w 874"/>
              <a:gd name="T37"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4" h="464">
                <a:moveTo>
                  <a:pt x="781" y="0"/>
                </a:moveTo>
                <a:cubicBezTo>
                  <a:pt x="745" y="0"/>
                  <a:pt x="708" y="3"/>
                  <a:pt x="672" y="9"/>
                </a:cubicBezTo>
                <a:cubicBezTo>
                  <a:pt x="672" y="13"/>
                  <a:pt x="672" y="17"/>
                  <a:pt x="672" y="22"/>
                </a:cubicBezTo>
                <a:cubicBezTo>
                  <a:pt x="601" y="33"/>
                  <a:pt x="529" y="55"/>
                  <a:pt x="458" y="86"/>
                </a:cubicBezTo>
                <a:cubicBezTo>
                  <a:pt x="458" y="94"/>
                  <a:pt x="458" y="101"/>
                  <a:pt x="458" y="109"/>
                </a:cubicBezTo>
                <a:cubicBezTo>
                  <a:pt x="410" y="129"/>
                  <a:pt x="362" y="154"/>
                  <a:pt x="314" y="181"/>
                </a:cubicBezTo>
                <a:cubicBezTo>
                  <a:pt x="314" y="197"/>
                  <a:pt x="314" y="212"/>
                  <a:pt x="314" y="228"/>
                </a:cubicBezTo>
                <a:cubicBezTo>
                  <a:pt x="210" y="286"/>
                  <a:pt x="105" y="358"/>
                  <a:pt x="0" y="439"/>
                </a:cubicBezTo>
                <a:cubicBezTo>
                  <a:pt x="0" y="447"/>
                  <a:pt x="0" y="455"/>
                  <a:pt x="0" y="464"/>
                </a:cubicBezTo>
                <a:cubicBezTo>
                  <a:pt x="105" y="384"/>
                  <a:pt x="210" y="312"/>
                  <a:pt x="314" y="256"/>
                </a:cubicBezTo>
                <a:cubicBezTo>
                  <a:pt x="314" y="265"/>
                  <a:pt x="314" y="274"/>
                  <a:pt x="314" y="283"/>
                </a:cubicBezTo>
                <a:cubicBezTo>
                  <a:pt x="319" y="281"/>
                  <a:pt x="323" y="279"/>
                  <a:pt x="328" y="276"/>
                </a:cubicBezTo>
                <a:cubicBezTo>
                  <a:pt x="328" y="262"/>
                  <a:pt x="328" y="248"/>
                  <a:pt x="328" y="235"/>
                </a:cubicBezTo>
                <a:cubicBezTo>
                  <a:pt x="462" y="163"/>
                  <a:pt x="597" y="117"/>
                  <a:pt x="731" y="112"/>
                </a:cubicBezTo>
                <a:cubicBezTo>
                  <a:pt x="731" y="131"/>
                  <a:pt x="731" y="151"/>
                  <a:pt x="731" y="170"/>
                </a:cubicBezTo>
                <a:cubicBezTo>
                  <a:pt x="736" y="170"/>
                  <a:pt x="740" y="170"/>
                  <a:pt x="745" y="170"/>
                </a:cubicBezTo>
                <a:cubicBezTo>
                  <a:pt x="788" y="170"/>
                  <a:pt x="831" y="174"/>
                  <a:pt x="874" y="183"/>
                </a:cubicBezTo>
                <a:cubicBezTo>
                  <a:pt x="874" y="124"/>
                  <a:pt x="874" y="65"/>
                  <a:pt x="874" y="6"/>
                </a:cubicBezTo>
                <a:cubicBezTo>
                  <a:pt x="843" y="2"/>
                  <a:pt x="812" y="0"/>
                  <a:pt x="781"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64" name="Freeform 220"/>
          <p:cNvSpPr>
            <a:spLocks noEditPoints="1"/>
          </p:cNvSpPr>
          <p:nvPr/>
        </p:nvSpPr>
        <p:spPr bwMode="auto">
          <a:xfrm>
            <a:off x="3481387" y="2751138"/>
            <a:ext cx="1903413" cy="850900"/>
          </a:xfrm>
          <a:custGeom>
            <a:avLst/>
            <a:gdLst>
              <a:gd name="T0" fmla="*/ 231 w 929"/>
              <a:gd name="T1" fmla="*/ 247 h 415"/>
              <a:gd name="T2" fmla="*/ 217 w 929"/>
              <a:gd name="T3" fmla="*/ 255 h 415"/>
              <a:gd name="T4" fmla="*/ 217 w 929"/>
              <a:gd name="T5" fmla="*/ 278 h 415"/>
              <a:gd name="T6" fmla="*/ 0 w 929"/>
              <a:gd name="T7" fmla="*/ 412 h 415"/>
              <a:gd name="T8" fmla="*/ 0 w 929"/>
              <a:gd name="T9" fmla="*/ 415 h 415"/>
              <a:gd name="T10" fmla="*/ 231 w 929"/>
              <a:gd name="T11" fmla="*/ 273 h 415"/>
              <a:gd name="T12" fmla="*/ 231 w 929"/>
              <a:gd name="T13" fmla="*/ 247 h 415"/>
              <a:gd name="T14" fmla="*/ 733 w 929"/>
              <a:gd name="T15" fmla="*/ 0 h 415"/>
              <a:gd name="T16" fmla="*/ 731 w 929"/>
              <a:gd name="T17" fmla="*/ 0 h 415"/>
              <a:gd name="T18" fmla="*/ 731 w 929"/>
              <a:gd name="T19" fmla="*/ 56 h 415"/>
              <a:gd name="T20" fmla="*/ 720 w 929"/>
              <a:gd name="T21" fmla="*/ 56 h 415"/>
              <a:gd name="T22" fmla="*/ 328 w 929"/>
              <a:gd name="T23" fmla="*/ 157 h 415"/>
              <a:gd name="T24" fmla="*/ 328 w 929"/>
              <a:gd name="T25" fmla="*/ 114 h 415"/>
              <a:gd name="T26" fmla="*/ 314 w 929"/>
              <a:gd name="T27" fmla="*/ 120 h 415"/>
              <a:gd name="T28" fmla="*/ 314 w 929"/>
              <a:gd name="T29" fmla="*/ 205 h 415"/>
              <a:gd name="T30" fmla="*/ 314 w 929"/>
              <a:gd name="T31" fmla="*/ 205 h 415"/>
              <a:gd name="T32" fmla="*/ 314 w 929"/>
              <a:gd name="T33" fmla="*/ 232 h 415"/>
              <a:gd name="T34" fmla="*/ 702 w 929"/>
              <a:gd name="T35" fmla="*/ 135 h 415"/>
              <a:gd name="T36" fmla="*/ 887 w 929"/>
              <a:gd name="T37" fmla="*/ 162 h 415"/>
              <a:gd name="T38" fmla="*/ 887 w 929"/>
              <a:gd name="T39" fmla="*/ 196 h 415"/>
              <a:gd name="T40" fmla="*/ 929 w 929"/>
              <a:gd name="T41" fmla="*/ 211 h 415"/>
              <a:gd name="T42" fmla="*/ 929 w 929"/>
              <a:gd name="T43" fmla="*/ 31 h 415"/>
              <a:gd name="T44" fmla="*/ 733 w 929"/>
              <a:gd name="T45"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9" h="415">
                <a:moveTo>
                  <a:pt x="231" y="247"/>
                </a:moveTo>
                <a:cubicBezTo>
                  <a:pt x="227" y="250"/>
                  <a:pt x="222" y="252"/>
                  <a:pt x="217" y="255"/>
                </a:cubicBezTo>
                <a:cubicBezTo>
                  <a:pt x="217" y="263"/>
                  <a:pt x="217" y="270"/>
                  <a:pt x="217" y="278"/>
                </a:cubicBezTo>
                <a:cubicBezTo>
                  <a:pt x="145" y="317"/>
                  <a:pt x="72" y="363"/>
                  <a:pt x="0" y="412"/>
                </a:cubicBezTo>
                <a:cubicBezTo>
                  <a:pt x="0" y="413"/>
                  <a:pt x="0" y="414"/>
                  <a:pt x="0" y="415"/>
                </a:cubicBezTo>
                <a:cubicBezTo>
                  <a:pt x="77" y="362"/>
                  <a:pt x="154" y="314"/>
                  <a:pt x="231" y="273"/>
                </a:cubicBezTo>
                <a:cubicBezTo>
                  <a:pt x="231" y="264"/>
                  <a:pt x="231" y="256"/>
                  <a:pt x="231" y="247"/>
                </a:cubicBezTo>
                <a:moveTo>
                  <a:pt x="733" y="0"/>
                </a:moveTo>
                <a:cubicBezTo>
                  <a:pt x="732" y="0"/>
                  <a:pt x="732" y="0"/>
                  <a:pt x="731" y="0"/>
                </a:cubicBezTo>
                <a:cubicBezTo>
                  <a:pt x="731" y="19"/>
                  <a:pt x="731" y="38"/>
                  <a:pt x="731" y="56"/>
                </a:cubicBezTo>
                <a:cubicBezTo>
                  <a:pt x="728" y="56"/>
                  <a:pt x="724" y="56"/>
                  <a:pt x="720" y="56"/>
                </a:cubicBezTo>
                <a:cubicBezTo>
                  <a:pt x="589" y="56"/>
                  <a:pt x="459" y="94"/>
                  <a:pt x="328" y="157"/>
                </a:cubicBezTo>
                <a:cubicBezTo>
                  <a:pt x="328" y="142"/>
                  <a:pt x="328" y="128"/>
                  <a:pt x="328" y="114"/>
                </a:cubicBezTo>
                <a:cubicBezTo>
                  <a:pt x="323" y="116"/>
                  <a:pt x="319" y="118"/>
                  <a:pt x="314" y="120"/>
                </a:cubicBezTo>
                <a:cubicBezTo>
                  <a:pt x="314" y="149"/>
                  <a:pt x="314" y="177"/>
                  <a:pt x="314" y="205"/>
                </a:cubicBezTo>
                <a:cubicBezTo>
                  <a:pt x="314" y="205"/>
                  <a:pt x="314" y="205"/>
                  <a:pt x="314" y="205"/>
                </a:cubicBezTo>
                <a:cubicBezTo>
                  <a:pt x="314" y="214"/>
                  <a:pt x="314" y="223"/>
                  <a:pt x="314" y="232"/>
                </a:cubicBezTo>
                <a:cubicBezTo>
                  <a:pt x="444" y="172"/>
                  <a:pt x="573" y="135"/>
                  <a:pt x="702" y="135"/>
                </a:cubicBezTo>
                <a:cubicBezTo>
                  <a:pt x="764" y="135"/>
                  <a:pt x="825" y="144"/>
                  <a:pt x="887" y="162"/>
                </a:cubicBezTo>
                <a:cubicBezTo>
                  <a:pt x="887" y="173"/>
                  <a:pt x="887" y="185"/>
                  <a:pt x="887" y="196"/>
                </a:cubicBezTo>
                <a:cubicBezTo>
                  <a:pt x="901" y="200"/>
                  <a:pt x="915" y="205"/>
                  <a:pt x="929" y="211"/>
                </a:cubicBezTo>
                <a:cubicBezTo>
                  <a:pt x="929" y="151"/>
                  <a:pt x="929" y="91"/>
                  <a:pt x="929" y="31"/>
                </a:cubicBezTo>
                <a:cubicBezTo>
                  <a:pt x="864" y="10"/>
                  <a:pt x="798" y="0"/>
                  <a:pt x="733"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82" name="Freeform 316"/>
          <p:cNvSpPr>
            <a:spLocks/>
          </p:cNvSpPr>
          <p:nvPr/>
        </p:nvSpPr>
        <p:spPr bwMode="auto">
          <a:xfrm>
            <a:off x="2565400" y="1931987"/>
            <a:ext cx="2436813" cy="1773238"/>
          </a:xfrm>
          <a:custGeom>
            <a:avLst/>
            <a:gdLst>
              <a:gd name="T0" fmla="*/ 1189 w 1189"/>
              <a:gd name="T1" fmla="*/ 0 h 866"/>
              <a:gd name="T2" fmla="*/ 0 w 1189"/>
              <a:gd name="T3" fmla="*/ 824 h 866"/>
              <a:gd name="T4" fmla="*/ 0 w 1189"/>
              <a:gd name="T5" fmla="*/ 866 h 866"/>
              <a:gd name="T6" fmla="*/ 225 w 1189"/>
              <a:gd name="T7" fmla="*/ 659 h 866"/>
              <a:gd name="T8" fmla="*/ 225 w 1189"/>
              <a:gd name="T9" fmla="*/ 651 h 866"/>
              <a:gd name="T10" fmla="*/ 761 w 1189"/>
              <a:gd name="T11" fmla="*/ 221 h 866"/>
              <a:gd name="T12" fmla="*/ 761 w 1189"/>
              <a:gd name="T13" fmla="*/ 231 h 866"/>
              <a:gd name="T14" fmla="*/ 761 w 1189"/>
              <a:gd name="T15" fmla="*/ 231 h 866"/>
              <a:gd name="T16" fmla="*/ 761 w 1189"/>
              <a:gd name="T17" fmla="*/ 249 h 866"/>
              <a:gd name="T18" fmla="*/ 761 w 1189"/>
              <a:gd name="T19" fmla="*/ 249 h 866"/>
              <a:gd name="T20" fmla="*/ 761 w 1189"/>
              <a:gd name="T21" fmla="*/ 255 h 866"/>
              <a:gd name="T22" fmla="*/ 761 w 1189"/>
              <a:gd name="T23" fmla="*/ 255 h 866"/>
              <a:gd name="T24" fmla="*/ 761 w 1189"/>
              <a:gd name="T25" fmla="*/ 275 h 866"/>
              <a:gd name="T26" fmla="*/ 761 w 1189"/>
              <a:gd name="T27" fmla="*/ 275 h 866"/>
              <a:gd name="T28" fmla="*/ 761 w 1189"/>
              <a:gd name="T29" fmla="*/ 285 h 866"/>
              <a:gd name="T30" fmla="*/ 1119 w 1189"/>
              <a:gd name="T31" fmla="*/ 141 h 866"/>
              <a:gd name="T32" fmla="*/ 1119 w 1189"/>
              <a:gd name="T33" fmla="*/ 147 h 866"/>
              <a:gd name="T34" fmla="*/ 1189 w 1189"/>
              <a:gd name="T35" fmla="*/ 138 h 866"/>
              <a:gd name="T36" fmla="*/ 1189 w 1189"/>
              <a:gd name="T3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9" h="866">
                <a:moveTo>
                  <a:pt x="1189" y="0"/>
                </a:moveTo>
                <a:cubicBezTo>
                  <a:pt x="793" y="48"/>
                  <a:pt x="397" y="452"/>
                  <a:pt x="0" y="824"/>
                </a:cubicBezTo>
                <a:cubicBezTo>
                  <a:pt x="0" y="838"/>
                  <a:pt x="0" y="852"/>
                  <a:pt x="0" y="866"/>
                </a:cubicBezTo>
                <a:cubicBezTo>
                  <a:pt x="75" y="797"/>
                  <a:pt x="150" y="727"/>
                  <a:pt x="225" y="659"/>
                </a:cubicBezTo>
                <a:cubicBezTo>
                  <a:pt x="225" y="656"/>
                  <a:pt x="225" y="653"/>
                  <a:pt x="225" y="651"/>
                </a:cubicBezTo>
                <a:cubicBezTo>
                  <a:pt x="404" y="487"/>
                  <a:pt x="583" y="332"/>
                  <a:pt x="761" y="221"/>
                </a:cubicBezTo>
                <a:cubicBezTo>
                  <a:pt x="761" y="224"/>
                  <a:pt x="761" y="228"/>
                  <a:pt x="761" y="231"/>
                </a:cubicBezTo>
                <a:cubicBezTo>
                  <a:pt x="761" y="231"/>
                  <a:pt x="761" y="231"/>
                  <a:pt x="761" y="231"/>
                </a:cubicBezTo>
                <a:cubicBezTo>
                  <a:pt x="761" y="237"/>
                  <a:pt x="761" y="243"/>
                  <a:pt x="761" y="249"/>
                </a:cubicBezTo>
                <a:cubicBezTo>
                  <a:pt x="761" y="249"/>
                  <a:pt x="761" y="249"/>
                  <a:pt x="761" y="249"/>
                </a:cubicBezTo>
                <a:cubicBezTo>
                  <a:pt x="761" y="251"/>
                  <a:pt x="761" y="253"/>
                  <a:pt x="761" y="255"/>
                </a:cubicBezTo>
                <a:cubicBezTo>
                  <a:pt x="761" y="255"/>
                  <a:pt x="761" y="255"/>
                  <a:pt x="761" y="255"/>
                </a:cubicBezTo>
                <a:cubicBezTo>
                  <a:pt x="761" y="261"/>
                  <a:pt x="761" y="268"/>
                  <a:pt x="761" y="275"/>
                </a:cubicBezTo>
                <a:cubicBezTo>
                  <a:pt x="761" y="275"/>
                  <a:pt x="761" y="275"/>
                  <a:pt x="761" y="275"/>
                </a:cubicBezTo>
                <a:cubicBezTo>
                  <a:pt x="761" y="278"/>
                  <a:pt x="761" y="282"/>
                  <a:pt x="761" y="285"/>
                </a:cubicBezTo>
                <a:cubicBezTo>
                  <a:pt x="880" y="214"/>
                  <a:pt x="1000" y="163"/>
                  <a:pt x="1119" y="141"/>
                </a:cubicBezTo>
                <a:cubicBezTo>
                  <a:pt x="1119" y="143"/>
                  <a:pt x="1119" y="145"/>
                  <a:pt x="1119" y="147"/>
                </a:cubicBezTo>
                <a:cubicBezTo>
                  <a:pt x="1142" y="143"/>
                  <a:pt x="1166" y="140"/>
                  <a:pt x="1189" y="138"/>
                </a:cubicBezTo>
                <a:cubicBezTo>
                  <a:pt x="1189" y="92"/>
                  <a:pt x="1189" y="46"/>
                  <a:pt x="1189"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83" name="Freeform 317"/>
          <p:cNvSpPr>
            <a:spLocks/>
          </p:cNvSpPr>
          <p:nvPr/>
        </p:nvSpPr>
        <p:spPr bwMode="auto">
          <a:xfrm>
            <a:off x="3027362" y="2384425"/>
            <a:ext cx="1098550" cy="896938"/>
          </a:xfrm>
          <a:custGeom>
            <a:avLst/>
            <a:gdLst>
              <a:gd name="T0" fmla="*/ 414 w 536"/>
              <a:gd name="T1" fmla="*/ 92 h 438"/>
              <a:gd name="T2" fmla="*/ 417 w 536"/>
              <a:gd name="T3" fmla="*/ 90 h 438"/>
              <a:gd name="T4" fmla="*/ 422 w 536"/>
              <a:gd name="T5" fmla="*/ 87 h 438"/>
              <a:gd name="T6" fmla="*/ 424 w 536"/>
              <a:gd name="T7" fmla="*/ 85 h 438"/>
              <a:gd name="T8" fmla="*/ 428 w 536"/>
              <a:gd name="T9" fmla="*/ 82 h 438"/>
              <a:gd name="T10" fmla="*/ 430 w 536"/>
              <a:gd name="T11" fmla="*/ 81 h 438"/>
              <a:gd name="T12" fmla="*/ 433 w 536"/>
              <a:gd name="T13" fmla="*/ 79 h 438"/>
              <a:gd name="T14" fmla="*/ 435 w 536"/>
              <a:gd name="T15" fmla="*/ 77 h 438"/>
              <a:gd name="T16" fmla="*/ 438 w 536"/>
              <a:gd name="T17" fmla="*/ 75 h 438"/>
              <a:gd name="T18" fmla="*/ 440 w 536"/>
              <a:gd name="T19" fmla="*/ 74 h 438"/>
              <a:gd name="T20" fmla="*/ 442 w 536"/>
              <a:gd name="T21" fmla="*/ 73 h 438"/>
              <a:gd name="T22" fmla="*/ 443 w 536"/>
              <a:gd name="T23" fmla="*/ 72 h 438"/>
              <a:gd name="T24" fmla="*/ 445 w 536"/>
              <a:gd name="T25" fmla="*/ 70 h 438"/>
              <a:gd name="T26" fmla="*/ 447 w 536"/>
              <a:gd name="T27" fmla="*/ 69 h 438"/>
              <a:gd name="T28" fmla="*/ 448 w 536"/>
              <a:gd name="T29" fmla="*/ 68 h 438"/>
              <a:gd name="T30" fmla="*/ 450 w 536"/>
              <a:gd name="T31" fmla="*/ 67 h 438"/>
              <a:gd name="T32" fmla="*/ 452 w 536"/>
              <a:gd name="T33" fmla="*/ 65 h 438"/>
              <a:gd name="T34" fmla="*/ 453 w 536"/>
              <a:gd name="T35" fmla="*/ 64 h 438"/>
              <a:gd name="T36" fmla="*/ 455 w 536"/>
              <a:gd name="T37" fmla="*/ 63 h 438"/>
              <a:gd name="T38" fmla="*/ 457 w 536"/>
              <a:gd name="T39" fmla="*/ 62 h 438"/>
              <a:gd name="T40" fmla="*/ 458 w 536"/>
              <a:gd name="T41" fmla="*/ 61 h 438"/>
              <a:gd name="T42" fmla="*/ 460 w 536"/>
              <a:gd name="T43" fmla="*/ 60 h 438"/>
              <a:gd name="T44" fmla="*/ 462 w 536"/>
              <a:gd name="T45" fmla="*/ 58 h 438"/>
              <a:gd name="T46" fmla="*/ 464 w 536"/>
              <a:gd name="T47" fmla="*/ 57 h 438"/>
              <a:gd name="T48" fmla="*/ 465 w 536"/>
              <a:gd name="T49" fmla="*/ 56 h 438"/>
              <a:gd name="T50" fmla="*/ 467 w 536"/>
              <a:gd name="T51" fmla="*/ 55 h 438"/>
              <a:gd name="T52" fmla="*/ 469 w 536"/>
              <a:gd name="T53" fmla="*/ 54 h 438"/>
              <a:gd name="T54" fmla="*/ 470 w 536"/>
              <a:gd name="T55" fmla="*/ 53 h 438"/>
              <a:gd name="T56" fmla="*/ 472 w 536"/>
              <a:gd name="T57" fmla="*/ 52 h 438"/>
              <a:gd name="T58" fmla="*/ 474 w 536"/>
              <a:gd name="T59" fmla="*/ 50 h 438"/>
              <a:gd name="T60" fmla="*/ 476 w 536"/>
              <a:gd name="T61" fmla="*/ 49 h 438"/>
              <a:gd name="T62" fmla="*/ 477 w 536"/>
              <a:gd name="T63" fmla="*/ 48 h 438"/>
              <a:gd name="T64" fmla="*/ 479 w 536"/>
              <a:gd name="T65" fmla="*/ 47 h 438"/>
              <a:gd name="T66" fmla="*/ 481 w 536"/>
              <a:gd name="T67" fmla="*/ 46 h 438"/>
              <a:gd name="T68" fmla="*/ 482 w 536"/>
              <a:gd name="T69" fmla="*/ 45 h 438"/>
              <a:gd name="T70" fmla="*/ 484 w 536"/>
              <a:gd name="T71" fmla="*/ 44 h 438"/>
              <a:gd name="T72" fmla="*/ 486 w 536"/>
              <a:gd name="T73" fmla="*/ 42 h 438"/>
              <a:gd name="T74" fmla="*/ 487 w 536"/>
              <a:gd name="T75" fmla="*/ 41 h 438"/>
              <a:gd name="T76" fmla="*/ 489 w 536"/>
              <a:gd name="T77" fmla="*/ 40 h 438"/>
              <a:gd name="T78" fmla="*/ 491 w 536"/>
              <a:gd name="T79" fmla="*/ 39 h 438"/>
              <a:gd name="T80" fmla="*/ 493 w 536"/>
              <a:gd name="T81" fmla="*/ 38 h 438"/>
              <a:gd name="T82" fmla="*/ 494 w 536"/>
              <a:gd name="T83" fmla="*/ 37 h 438"/>
              <a:gd name="T84" fmla="*/ 496 w 536"/>
              <a:gd name="T85" fmla="*/ 36 h 438"/>
              <a:gd name="T86" fmla="*/ 498 w 536"/>
              <a:gd name="T87" fmla="*/ 35 h 438"/>
              <a:gd name="T88" fmla="*/ 500 w 536"/>
              <a:gd name="T89" fmla="*/ 33 h 438"/>
              <a:gd name="T90" fmla="*/ 501 w 536"/>
              <a:gd name="T91" fmla="*/ 32 h 438"/>
              <a:gd name="T92" fmla="*/ 503 w 536"/>
              <a:gd name="T93" fmla="*/ 31 h 438"/>
              <a:gd name="T94" fmla="*/ 505 w 536"/>
              <a:gd name="T95" fmla="*/ 30 h 438"/>
              <a:gd name="T96" fmla="*/ 506 w 536"/>
              <a:gd name="T97" fmla="*/ 29 h 438"/>
              <a:gd name="T98" fmla="*/ 508 w 536"/>
              <a:gd name="T99" fmla="*/ 28 h 438"/>
              <a:gd name="T100" fmla="*/ 510 w 536"/>
              <a:gd name="T101" fmla="*/ 27 h 438"/>
              <a:gd name="T102" fmla="*/ 512 w 536"/>
              <a:gd name="T103" fmla="*/ 26 h 438"/>
              <a:gd name="T104" fmla="*/ 514 w 536"/>
              <a:gd name="T105" fmla="*/ 24 h 438"/>
              <a:gd name="T106" fmla="*/ 516 w 536"/>
              <a:gd name="T107" fmla="*/ 23 h 438"/>
              <a:gd name="T108" fmla="*/ 518 w 536"/>
              <a:gd name="T109" fmla="*/ 22 h 438"/>
              <a:gd name="T110" fmla="*/ 519 w 536"/>
              <a:gd name="T111" fmla="*/ 21 h 438"/>
              <a:gd name="T112" fmla="*/ 521 w 536"/>
              <a:gd name="T113" fmla="*/ 20 h 438"/>
              <a:gd name="T114" fmla="*/ 523 w 536"/>
              <a:gd name="T115" fmla="*/ 19 h 438"/>
              <a:gd name="T116" fmla="*/ 525 w 536"/>
              <a:gd name="T117" fmla="*/ 17 h 438"/>
              <a:gd name="T118" fmla="*/ 528 w 536"/>
              <a:gd name="T119" fmla="*/ 15 h 438"/>
              <a:gd name="T120" fmla="*/ 530 w 536"/>
              <a:gd name="T121" fmla="*/ 14 h 438"/>
              <a:gd name="T122" fmla="*/ 533 w 536"/>
              <a:gd name="T123" fmla="*/ 12 h 438"/>
              <a:gd name="T124" fmla="*/ 536 w 536"/>
              <a:gd name="T125" fmla="*/ 11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6" h="438">
                <a:moveTo>
                  <a:pt x="536" y="0"/>
                </a:moveTo>
                <a:cubicBezTo>
                  <a:pt x="358" y="111"/>
                  <a:pt x="179" y="266"/>
                  <a:pt x="0" y="430"/>
                </a:cubicBezTo>
                <a:cubicBezTo>
                  <a:pt x="0" y="432"/>
                  <a:pt x="0" y="435"/>
                  <a:pt x="0" y="438"/>
                </a:cubicBezTo>
                <a:cubicBezTo>
                  <a:pt x="138" y="312"/>
                  <a:pt x="276" y="191"/>
                  <a:pt x="414" y="92"/>
                </a:cubicBezTo>
                <a:cubicBezTo>
                  <a:pt x="414" y="92"/>
                  <a:pt x="414" y="92"/>
                  <a:pt x="414" y="92"/>
                </a:cubicBezTo>
                <a:cubicBezTo>
                  <a:pt x="415" y="91"/>
                  <a:pt x="416" y="91"/>
                  <a:pt x="417" y="90"/>
                </a:cubicBezTo>
                <a:cubicBezTo>
                  <a:pt x="417" y="90"/>
                  <a:pt x="417" y="90"/>
                  <a:pt x="417" y="90"/>
                </a:cubicBezTo>
                <a:cubicBezTo>
                  <a:pt x="417" y="90"/>
                  <a:pt x="417" y="90"/>
                  <a:pt x="417" y="90"/>
                </a:cubicBezTo>
                <a:cubicBezTo>
                  <a:pt x="417" y="90"/>
                  <a:pt x="417" y="90"/>
                  <a:pt x="417" y="90"/>
                </a:cubicBezTo>
                <a:cubicBezTo>
                  <a:pt x="418" y="89"/>
                  <a:pt x="419" y="89"/>
                  <a:pt x="419" y="88"/>
                </a:cubicBezTo>
                <a:cubicBezTo>
                  <a:pt x="419" y="88"/>
                  <a:pt x="419" y="88"/>
                  <a:pt x="419" y="88"/>
                </a:cubicBezTo>
                <a:cubicBezTo>
                  <a:pt x="420" y="88"/>
                  <a:pt x="421" y="87"/>
                  <a:pt x="422" y="87"/>
                </a:cubicBezTo>
                <a:cubicBezTo>
                  <a:pt x="422" y="87"/>
                  <a:pt x="422" y="87"/>
                  <a:pt x="422" y="86"/>
                </a:cubicBezTo>
                <a:cubicBezTo>
                  <a:pt x="422" y="86"/>
                  <a:pt x="422" y="86"/>
                  <a:pt x="422" y="86"/>
                </a:cubicBezTo>
                <a:cubicBezTo>
                  <a:pt x="422" y="86"/>
                  <a:pt x="422" y="86"/>
                  <a:pt x="422" y="86"/>
                </a:cubicBezTo>
                <a:cubicBezTo>
                  <a:pt x="423" y="86"/>
                  <a:pt x="424" y="85"/>
                  <a:pt x="424" y="85"/>
                </a:cubicBezTo>
                <a:cubicBezTo>
                  <a:pt x="424" y="85"/>
                  <a:pt x="424" y="85"/>
                  <a:pt x="424" y="85"/>
                </a:cubicBezTo>
                <a:cubicBezTo>
                  <a:pt x="425" y="84"/>
                  <a:pt x="426" y="83"/>
                  <a:pt x="427" y="83"/>
                </a:cubicBezTo>
                <a:cubicBezTo>
                  <a:pt x="427" y="83"/>
                  <a:pt x="427" y="83"/>
                  <a:pt x="427" y="83"/>
                </a:cubicBezTo>
                <a:cubicBezTo>
                  <a:pt x="427" y="83"/>
                  <a:pt x="427" y="83"/>
                  <a:pt x="428" y="82"/>
                </a:cubicBezTo>
                <a:cubicBezTo>
                  <a:pt x="428" y="82"/>
                  <a:pt x="428" y="82"/>
                  <a:pt x="428" y="82"/>
                </a:cubicBezTo>
                <a:cubicBezTo>
                  <a:pt x="428" y="82"/>
                  <a:pt x="429" y="81"/>
                  <a:pt x="429" y="81"/>
                </a:cubicBezTo>
                <a:cubicBezTo>
                  <a:pt x="429" y="81"/>
                  <a:pt x="430" y="81"/>
                  <a:pt x="430" y="81"/>
                </a:cubicBezTo>
                <a:cubicBezTo>
                  <a:pt x="430" y="81"/>
                  <a:pt x="430" y="81"/>
                  <a:pt x="430" y="81"/>
                </a:cubicBezTo>
                <a:cubicBezTo>
                  <a:pt x="430" y="81"/>
                  <a:pt x="430" y="81"/>
                  <a:pt x="430" y="80"/>
                </a:cubicBezTo>
                <a:cubicBezTo>
                  <a:pt x="431" y="80"/>
                  <a:pt x="431" y="80"/>
                  <a:pt x="432" y="79"/>
                </a:cubicBezTo>
                <a:cubicBezTo>
                  <a:pt x="432" y="79"/>
                  <a:pt x="432" y="79"/>
                  <a:pt x="432" y="79"/>
                </a:cubicBezTo>
                <a:cubicBezTo>
                  <a:pt x="432" y="79"/>
                  <a:pt x="432" y="79"/>
                  <a:pt x="433" y="79"/>
                </a:cubicBezTo>
                <a:cubicBezTo>
                  <a:pt x="433" y="79"/>
                  <a:pt x="433" y="79"/>
                  <a:pt x="433" y="79"/>
                </a:cubicBezTo>
                <a:cubicBezTo>
                  <a:pt x="433" y="78"/>
                  <a:pt x="434" y="78"/>
                  <a:pt x="435" y="77"/>
                </a:cubicBezTo>
                <a:cubicBezTo>
                  <a:pt x="435" y="77"/>
                  <a:pt x="435" y="77"/>
                  <a:pt x="435" y="77"/>
                </a:cubicBezTo>
                <a:cubicBezTo>
                  <a:pt x="435" y="77"/>
                  <a:pt x="435" y="77"/>
                  <a:pt x="435" y="77"/>
                </a:cubicBezTo>
                <a:cubicBezTo>
                  <a:pt x="435" y="77"/>
                  <a:pt x="435" y="77"/>
                  <a:pt x="435" y="77"/>
                </a:cubicBezTo>
                <a:cubicBezTo>
                  <a:pt x="436" y="76"/>
                  <a:pt x="437" y="76"/>
                  <a:pt x="437" y="76"/>
                </a:cubicBezTo>
                <a:cubicBezTo>
                  <a:pt x="437" y="76"/>
                  <a:pt x="437" y="76"/>
                  <a:pt x="437" y="76"/>
                </a:cubicBezTo>
                <a:cubicBezTo>
                  <a:pt x="437" y="75"/>
                  <a:pt x="438" y="75"/>
                  <a:pt x="438" y="75"/>
                </a:cubicBezTo>
                <a:cubicBezTo>
                  <a:pt x="438" y="75"/>
                  <a:pt x="438" y="75"/>
                  <a:pt x="438" y="75"/>
                </a:cubicBezTo>
                <a:cubicBezTo>
                  <a:pt x="438" y="75"/>
                  <a:pt x="439" y="74"/>
                  <a:pt x="439" y="74"/>
                </a:cubicBezTo>
                <a:cubicBezTo>
                  <a:pt x="439" y="74"/>
                  <a:pt x="439" y="74"/>
                  <a:pt x="439" y="74"/>
                </a:cubicBezTo>
                <a:cubicBezTo>
                  <a:pt x="439" y="74"/>
                  <a:pt x="439" y="74"/>
                  <a:pt x="440" y="74"/>
                </a:cubicBezTo>
                <a:cubicBezTo>
                  <a:pt x="440" y="74"/>
                  <a:pt x="440" y="74"/>
                  <a:pt x="440" y="74"/>
                </a:cubicBezTo>
                <a:cubicBezTo>
                  <a:pt x="440" y="74"/>
                  <a:pt x="440" y="73"/>
                  <a:pt x="440" y="73"/>
                </a:cubicBezTo>
                <a:cubicBezTo>
                  <a:pt x="440" y="73"/>
                  <a:pt x="441" y="73"/>
                  <a:pt x="441" y="73"/>
                </a:cubicBezTo>
                <a:cubicBezTo>
                  <a:pt x="441" y="73"/>
                  <a:pt x="441" y="73"/>
                  <a:pt x="442" y="73"/>
                </a:cubicBezTo>
                <a:cubicBezTo>
                  <a:pt x="442" y="72"/>
                  <a:pt x="442" y="72"/>
                  <a:pt x="442" y="72"/>
                </a:cubicBezTo>
                <a:cubicBezTo>
                  <a:pt x="442" y="72"/>
                  <a:pt x="442" y="72"/>
                  <a:pt x="442" y="72"/>
                </a:cubicBezTo>
                <a:cubicBezTo>
                  <a:pt x="442" y="72"/>
                  <a:pt x="442" y="72"/>
                  <a:pt x="442" y="72"/>
                </a:cubicBezTo>
                <a:cubicBezTo>
                  <a:pt x="443" y="72"/>
                  <a:pt x="443" y="72"/>
                  <a:pt x="443" y="72"/>
                </a:cubicBezTo>
                <a:cubicBezTo>
                  <a:pt x="443" y="72"/>
                  <a:pt x="443" y="71"/>
                  <a:pt x="443" y="71"/>
                </a:cubicBezTo>
                <a:cubicBezTo>
                  <a:pt x="444" y="71"/>
                  <a:pt x="444" y="71"/>
                  <a:pt x="444" y="71"/>
                </a:cubicBezTo>
                <a:cubicBezTo>
                  <a:pt x="444" y="71"/>
                  <a:pt x="444" y="71"/>
                  <a:pt x="444" y="71"/>
                </a:cubicBezTo>
                <a:cubicBezTo>
                  <a:pt x="444" y="70"/>
                  <a:pt x="445" y="70"/>
                  <a:pt x="445" y="70"/>
                </a:cubicBezTo>
                <a:cubicBezTo>
                  <a:pt x="445" y="70"/>
                  <a:pt x="445" y="70"/>
                  <a:pt x="445" y="70"/>
                </a:cubicBezTo>
                <a:cubicBezTo>
                  <a:pt x="445" y="70"/>
                  <a:pt x="445" y="70"/>
                  <a:pt x="446" y="70"/>
                </a:cubicBezTo>
                <a:cubicBezTo>
                  <a:pt x="446" y="70"/>
                  <a:pt x="446" y="70"/>
                  <a:pt x="446" y="70"/>
                </a:cubicBezTo>
                <a:cubicBezTo>
                  <a:pt x="446" y="69"/>
                  <a:pt x="446" y="69"/>
                  <a:pt x="447" y="69"/>
                </a:cubicBezTo>
                <a:cubicBezTo>
                  <a:pt x="447" y="69"/>
                  <a:pt x="447" y="69"/>
                  <a:pt x="447" y="69"/>
                </a:cubicBezTo>
                <a:cubicBezTo>
                  <a:pt x="447" y="69"/>
                  <a:pt x="447" y="69"/>
                  <a:pt x="447" y="69"/>
                </a:cubicBezTo>
                <a:cubicBezTo>
                  <a:pt x="447" y="68"/>
                  <a:pt x="448" y="68"/>
                  <a:pt x="448" y="68"/>
                </a:cubicBezTo>
                <a:cubicBezTo>
                  <a:pt x="448" y="68"/>
                  <a:pt x="448" y="68"/>
                  <a:pt x="448" y="68"/>
                </a:cubicBezTo>
                <a:cubicBezTo>
                  <a:pt x="448" y="68"/>
                  <a:pt x="448" y="68"/>
                  <a:pt x="448" y="68"/>
                </a:cubicBezTo>
                <a:cubicBezTo>
                  <a:pt x="449" y="68"/>
                  <a:pt x="449" y="67"/>
                  <a:pt x="449" y="67"/>
                </a:cubicBezTo>
                <a:cubicBezTo>
                  <a:pt x="449" y="67"/>
                  <a:pt x="449" y="67"/>
                  <a:pt x="449" y="67"/>
                </a:cubicBezTo>
                <a:cubicBezTo>
                  <a:pt x="450" y="67"/>
                  <a:pt x="450" y="67"/>
                  <a:pt x="450" y="67"/>
                </a:cubicBezTo>
                <a:cubicBezTo>
                  <a:pt x="450" y="67"/>
                  <a:pt x="450" y="67"/>
                  <a:pt x="450" y="67"/>
                </a:cubicBezTo>
                <a:cubicBezTo>
                  <a:pt x="450" y="66"/>
                  <a:pt x="451" y="66"/>
                  <a:pt x="451" y="66"/>
                </a:cubicBezTo>
                <a:cubicBezTo>
                  <a:pt x="451" y="66"/>
                  <a:pt x="451" y="66"/>
                  <a:pt x="451" y="66"/>
                </a:cubicBezTo>
                <a:cubicBezTo>
                  <a:pt x="451" y="66"/>
                  <a:pt x="451" y="66"/>
                  <a:pt x="452" y="65"/>
                </a:cubicBezTo>
                <a:cubicBezTo>
                  <a:pt x="452" y="65"/>
                  <a:pt x="452" y="65"/>
                  <a:pt x="452" y="65"/>
                </a:cubicBezTo>
                <a:cubicBezTo>
                  <a:pt x="452" y="65"/>
                  <a:pt x="452" y="65"/>
                  <a:pt x="452" y="65"/>
                </a:cubicBezTo>
                <a:cubicBezTo>
                  <a:pt x="453" y="65"/>
                  <a:pt x="453" y="65"/>
                  <a:pt x="453" y="65"/>
                </a:cubicBezTo>
                <a:cubicBezTo>
                  <a:pt x="453" y="65"/>
                  <a:pt x="453" y="65"/>
                  <a:pt x="453" y="64"/>
                </a:cubicBezTo>
                <a:cubicBezTo>
                  <a:pt x="453" y="64"/>
                  <a:pt x="453" y="64"/>
                  <a:pt x="454" y="64"/>
                </a:cubicBezTo>
                <a:cubicBezTo>
                  <a:pt x="454" y="64"/>
                  <a:pt x="454" y="64"/>
                  <a:pt x="454" y="64"/>
                </a:cubicBezTo>
                <a:cubicBezTo>
                  <a:pt x="454" y="64"/>
                  <a:pt x="455" y="64"/>
                  <a:pt x="455" y="63"/>
                </a:cubicBezTo>
                <a:cubicBezTo>
                  <a:pt x="455" y="63"/>
                  <a:pt x="455" y="63"/>
                  <a:pt x="455" y="63"/>
                </a:cubicBezTo>
                <a:cubicBezTo>
                  <a:pt x="455" y="63"/>
                  <a:pt x="455" y="63"/>
                  <a:pt x="455" y="63"/>
                </a:cubicBezTo>
                <a:cubicBezTo>
                  <a:pt x="456" y="63"/>
                  <a:pt x="456" y="63"/>
                  <a:pt x="456" y="63"/>
                </a:cubicBezTo>
                <a:cubicBezTo>
                  <a:pt x="456" y="63"/>
                  <a:pt x="456" y="63"/>
                  <a:pt x="456" y="62"/>
                </a:cubicBezTo>
                <a:cubicBezTo>
                  <a:pt x="456" y="62"/>
                  <a:pt x="457" y="62"/>
                  <a:pt x="457" y="62"/>
                </a:cubicBezTo>
                <a:cubicBezTo>
                  <a:pt x="457" y="62"/>
                  <a:pt x="457" y="62"/>
                  <a:pt x="457" y="62"/>
                </a:cubicBezTo>
                <a:cubicBezTo>
                  <a:pt x="457" y="62"/>
                  <a:pt x="457" y="62"/>
                  <a:pt x="458" y="61"/>
                </a:cubicBezTo>
                <a:cubicBezTo>
                  <a:pt x="458" y="61"/>
                  <a:pt x="458" y="61"/>
                  <a:pt x="458" y="61"/>
                </a:cubicBezTo>
                <a:cubicBezTo>
                  <a:pt x="458" y="61"/>
                  <a:pt x="458" y="61"/>
                  <a:pt x="458" y="61"/>
                </a:cubicBezTo>
                <a:cubicBezTo>
                  <a:pt x="458" y="61"/>
                  <a:pt x="459" y="61"/>
                  <a:pt x="459" y="61"/>
                </a:cubicBezTo>
                <a:cubicBezTo>
                  <a:pt x="459" y="61"/>
                  <a:pt x="459" y="60"/>
                  <a:pt x="459" y="60"/>
                </a:cubicBezTo>
                <a:cubicBezTo>
                  <a:pt x="460" y="60"/>
                  <a:pt x="460" y="60"/>
                  <a:pt x="460" y="60"/>
                </a:cubicBezTo>
                <a:cubicBezTo>
                  <a:pt x="460" y="60"/>
                  <a:pt x="460" y="60"/>
                  <a:pt x="460" y="60"/>
                </a:cubicBezTo>
                <a:cubicBezTo>
                  <a:pt x="460" y="60"/>
                  <a:pt x="460" y="60"/>
                  <a:pt x="461" y="59"/>
                </a:cubicBezTo>
                <a:cubicBezTo>
                  <a:pt x="461" y="59"/>
                  <a:pt x="461" y="59"/>
                  <a:pt x="461" y="59"/>
                </a:cubicBezTo>
                <a:cubicBezTo>
                  <a:pt x="461" y="59"/>
                  <a:pt x="461" y="59"/>
                  <a:pt x="461" y="59"/>
                </a:cubicBezTo>
                <a:cubicBezTo>
                  <a:pt x="462" y="59"/>
                  <a:pt x="462" y="59"/>
                  <a:pt x="462" y="58"/>
                </a:cubicBezTo>
                <a:cubicBezTo>
                  <a:pt x="462" y="58"/>
                  <a:pt x="462" y="58"/>
                  <a:pt x="462" y="58"/>
                </a:cubicBezTo>
                <a:cubicBezTo>
                  <a:pt x="462" y="58"/>
                  <a:pt x="463" y="58"/>
                  <a:pt x="463" y="58"/>
                </a:cubicBezTo>
                <a:cubicBezTo>
                  <a:pt x="463" y="58"/>
                  <a:pt x="463" y="58"/>
                  <a:pt x="463" y="58"/>
                </a:cubicBezTo>
                <a:cubicBezTo>
                  <a:pt x="463" y="58"/>
                  <a:pt x="463" y="57"/>
                  <a:pt x="464" y="57"/>
                </a:cubicBezTo>
                <a:cubicBezTo>
                  <a:pt x="464" y="57"/>
                  <a:pt x="464" y="57"/>
                  <a:pt x="464" y="57"/>
                </a:cubicBezTo>
                <a:cubicBezTo>
                  <a:pt x="464" y="57"/>
                  <a:pt x="464" y="57"/>
                  <a:pt x="464" y="57"/>
                </a:cubicBezTo>
                <a:cubicBezTo>
                  <a:pt x="465" y="57"/>
                  <a:pt x="465" y="57"/>
                  <a:pt x="465" y="56"/>
                </a:cubicBezTo>
                <a:cubicBezTo>
                  <a:pt x="465" y="56"/>
                  <a:pt x="465" y="56"/>
                  <a:pt x="465" y="56"/>
                </a:cubicBezTo>
                <a:cubicBezTo>
                  <a:pt x="465" y="56"/>
                  <a:pt x="466" y="56"/>
                  <a:pt x="466" y="56"/>
                </a:cubicBezTo>
                <a:cubicBezTo>
                  <a:pt x="466" y="56"/>
                  <a:pt x="466" y="56"/>
                  <a:pt x="466" y="56"/>
                </a:cubicBezTo>
                <a:cubicBezTo>
                  <a:pt x="466" y="56"/>
                  <a:pt x="466" y="55"/>
                  <a:pt x="466" y="55"/>
                </a:cubicBezTo>
                <a:cubicBezTo>
                  <a:pt x="467" y="55"/>
                  <a:pt x="467" y="55"/>
                  <a:pt x="467" y="55"/>
                </a:cubicBezTo>
                <a:cubicBezTo>
                  <a:pt x="467" y="55"/>
                  <a:pt x="467" y="55"/>
                  <a:pt x="468" y="55"/>
                </a:cubicBezTo>
                <a:cubicBezTo>
                  <a:pt x="468" y="55"/>
                  <a:pt x="468" y="55"/>
                  <a:pt x="468" y="54"/>
                </a:cubicBezTo>
                <a:cubicBezTo>
                  <a:pt x="468" y="54"/>
                  <a:pt x="468" y="54"/>
                  <a:pt x="468" y="54"/>
                </a:cubicBezTo>
                <a:cubicBezTo>
                  <a:pt x="468" y="54"/>
                  <a:pt x="469" y="54"/>
                  <a:pt x="469" y="54"/>
                </a:cubicBezTo>
                <a:cubicBezTo>
                  <a:pt x="469" y="54"/>
                  <a:pt x="469" y="54"/>
                  <a:pt x="469" y="54"/>
                </a:cubicBezTo>
                <a:cubicBezTo>
                  <a:pt x="469" y="54"/>
                  <a:pt x="469" y="53"/>
                  <a:pt x="470" y="53"/>
                </a:cubicBezTo>
                <a:cubicBezTo>
                  <a:pt x="470" y="53"/>
                  <a:pt x="470" y="53"/>
                  <a:pt x="470" y="53"/>
                </a:cubicBezTo>
                <a:cubicBezTo>
                  <a:pt x="470" y="53"/>
                  <a:pt x="470" y="53"/>
                  <a:pt x="470" y="53"/>
                </a:cubicBezTo>
                <a:cubicBezTo>
                  <a:pt x="471" y="53"/>
                  <a:pt x="471" y="53"/>
                  <a:pt x="471" y="52"/>
                </a:cubicBezTo>
                <a:cubicBezTo>
                  <a:pt x="471" y="52"/>
                  <a:pt x="471" y="52"/>
                  <a:pt x="471" y="52"/>
                </a:cubicBezTo>
                <a:cubicBezTo>
                  <a:pt x="471" y="52"/>
                  <a:pt x="472" y="52"/>
                  <a:pt x="472" y="52"/>
                </a:cubicBezTo>
                <a:cubicBezTo>
                  <a:pt x="472" y="52"/>
                  <a:pt x="472" y="52"/>
                  <a:pt x="472" y="52"/>
                </a:cubicBezTo>
                <a:cubicBezTo>
                  <a:pt x="472" y="51"/>
                  <a:pt x="472" y="51"/>
                  <a:pt x="473" y="51"/>
                </a:cubicBezTo>
                <a:cubicBezTo>
                  <a:pt x="473" y="51"/>
                  <a:pt x="473" y="51"/>
                  <a:pt x="473" y="51"/>
                </a:cubicBezTo>
                <a:cubicBezTo>
                  <a:pt x="473" y="51"/>
                  <a:pt x="473" y="51"/>
                  <a:pt x="473" y="51"/>
                </a:cubicBezTo>
                <a:cubicBezTo>
                  <a:pt x="474" y="51"/>
                  <a:pt x="474" y="51"/>
                  <a:pt x="474" y="50"/>
                </a:cubicBezTo>
                <a:cubicBezTo>
                  <a:pt x="474" y="50"/>
                  <a:pt x="474" y="50"/>
                  <a:pt x="474" y="50"/>
                </a:cubicBezTo>
                <a:cubicBezTo>
                  <a:pt x="474" y="50"/>
                  <a:pt x="475" y="50"/>
                  <a:pt x="475" y="50"/>
                </a:cubicBezTo>
                <a:cubicBezTo>
                  <a:pt x="475" y="50"/>
                  <a:pt x="475" y="50"/>
                  <a:pt x="475" y="49"/>
                </a:cubicBezTo>
                <a:cubicBezTo>
                  <a:pt x="475" y="49"/>
                  <a:pt x="475" y="49"/>
                  <a:pt x="476" y="49"/>
                </a:cubicBezTo>
                <a:cubicBezTo>
                  <a:pt x="476" y="49"/>
                  <a:pt x="476" y="49"/>
                  <a:pt x="476" y="49"/>
                </a:cubicBezTo>
                <a:cubicBezTo>
                  <a:pt x="476" y="49"/>
                  <a:pt x="476" y="49"/>
                  <a:pt x="476" y="49"/>
                </a:cubicBezTo>
                <a:cubicBezTo>
                  <a:pt x="477" y="49"/>
                  <a:pt x="477" y="48"/>
                  <a:pt x="477" y="48"/>
                </a:cubicBezTo>
                <a:cubicBezTo>
                  <a:pt x="477" y="48"/>
                  <a:pt x="477" y="48"/>
                  <a:pt x="477" y="48"/>
                </a:cubicBezTo>
                <a:cubicBezTo>
                  <a:pt x="477" y="48"/>
                  <a:pt x="478" y="48"/>
                  <a:pt x="478" y="48"/>
                </a:cubicBezTo>
                <a:cubicBezTo>
                  <a:pt x="478" y="48"/>
                  <a:pt x="478" y="48"/>
                  <a:pt x="478" y="48"/>
                </a:cubicBezTo>
                <a:cubicBezTo>
                  <a:pt x="478" y="47"/>
                  <a:pt x="478" y="47"/>
                  <a:pt x="479" y="47"/>
                </a:cubicBezTo>
                <a:cubicBezTo>
                  <a:pt x="479" y="47"/>
                  <a:pt x="479" y="47"/>
                  <a:pt x="479" y="47"/>
                </a:cubicBezTo>
                <a:cubicBezTo>
                  <a:pt x="479" y="47"/>
                  <a:pt x="479" y="47"/>
                  <a:pt x="479" y="47"/>
                </a:cubicBezTo>
                <a:cubicBezTo>
                  <a:pt x="480" y="47"/>
                  <a:pt x="480" y="47"/>
                  <a:pt x="480" y="46"/>
                </a:cubicBezTo>
                <a:cubicBezTo>
                  <a:pt x="480" y="46"/>
                  <a:pt x="480" y="46"/>
                  <a:pt x="480" y="46"/>
                </a:cubicBezTo>
                <a:cubicBezTo>
                  <a:pt x="481" y="46"/>
                  <a:pt x="481" y="46"/>
                  <a:pt x="481" y="46"/>
                </a:cubicBezTo>
                <a:cubicBezTo>
                  <a:pt x="481" y="46"/>
                  <a:pt x="481" y="46"/>
                  <a:pt x="481" y="46"/>
                </a:cubicBezTo>
                <a:cubicBezTo>
                  <a:pt x="481" y="45"/>
                  <a:pt x="481" y="45"/>
                  <a:pt x="482" y="45"/>
                </a:cubicBezTo>
                <a:cubicBezTo>
                  <a:pt x="482" y="45"/>
                  <a:pt x="482" y="45"/>
                  <a:pt x="482" y="45"/>
                </a:cubicBezTo>
                <a:cubicBezTo>
                  <a:pt x="482" y="45"/>
                  <a:pt x="482" y="45"/>
                  <a:pt x="482" y="45"/>
                </a:cubicBezTo>
                <a:cubicBezTo>
                  <a:pt x="483" y="45"/>
                  <a:pt x="483" y="44"/>
                  <a:pt x="483" y="44"/>
                </a:cubicBezTo>
                <a:cubicBezTo>
                  <a:pt x="483" y="44"/>
                  <a:pt x="483" y="44"/>
                  <a:pt x="483" y="44"/>
                </a:cubicBezTo>
                <a:cubicBezTo>
                  <a:pt x="483" y="44"/>
                  <a:pt x="484" y="44"/>
                  <a:pt x="484" y="44"/>
                </a:cubicBezTo>
                <a:cubicBezTo>
                  <a:pt x="484" y="44"/>
                  <a:pt x="484" y="44"/>
                  <a:pt x="484" y="44"/>
                </a:cubicBezTo>
                <a:cubicBezTo>
                  <a:pt x="484" y="43"/>
                  <a:pt x="484" y="43"/>
                  <a:pt x="485" y="43"/>
                </a:cubicBezTo>
                <a:cubicBezTo>
                  <a:pt x="485" y="43"/>
                  <a:pt x="485" y="43"/>
                  <a:pt x="485" y="43"/>
                </a:cubicBezTo>
                <a:cubicBezTo>
                  <a:pt x="485" y="43"/>
                  <a:pt x="485" y="43"/>
                  <a:pt x="486" y="43"/>
                </a:cubicBezTo>
                <a:cubicBezTo>
                  <a:pt x="486" y="43"/>
                  <a:pt x="486" y="42"/>
                  <a:pt x="486" y="42"/>
                </a:cubicBezTo>
                <a:cubicBezTo>
                  <a:pt x="486" y="42"/>
                  <a:pt x="486" y="42"/>
                  <a:pt x="486" y="42"/>
                </a:cubicBezTo>
                <a:cubicBezTo>
                  <a:pt x="486" y="42"/>
                  <a:pt x="487" y="42"/>
                  <a:pt x="487" y="42"/>
                </a:cubicBezTo>
                <a:cubicBezTo>
                  <a:pt x="487" y="42"/>
                  <a:pt x="487" y="42"/>
                  <a:pt x="487" y="42"/>
                </a:cubicBezTo>
                <a:cubicBezTo>
                  <a:pt x="487" y="41"/>
                  <a:pt x="487" y="41"/>
                  <a:pt x="487" y="41"/>
                </a:cubicBezTo>
                <a:cubicBezTo>
                  <a:pt x="488" y="41"/>
                  <a:pt x="488" y="41"/>
                  <a:pt x="488" y="41"/>
                </a:cubicBezTo>
                <a:cubicBezTo>
                  <a:pt x="488" y="41"/>
                  <a:pt x="488" y="41"/>
                  <a:pt x="488" y="41"/>
                </a:cubicBezTo>
                <a:cubicBezTo>
                  <a:pt x="489" y="41"/>
                  <a:pt x="489" y="40"/>
                  <a:pt x="489" y="40"/>
                </a:cubicBezTo>
                <a:cubicBezTo>
                  <a:pt x="489" y="40"/>
                  <a:pt x="489" y="40"/>
                  <a:pt x="489" y="40"/>
                </a:cubicBezTo>
                <a:cubicBezTo>
                  <a:pt x="489" y="40"/>
                  <a:pt x="490" y="40"/>
                  <a:pt x="490" y="40"/>
                </a:cubicBezTo>
                <a:cubicBezTo>
                  <a:pt x="490" y="40"/>
                  <a:pt x="490" y="40"/>
                  <a:pt x="490" y="40"/>
                </a:cubicBezTo>
                <a:cubicBezTo>
                  <a:pt x="490" y="40"/>
                  <a:pt x="490" y="39"/>
                  <a:pt x="491" y="39"/>
                </a:cubicBezTo>
                <a:cubicBezTo>
                  <a:pt x="491" y="39"/>
                  <a:pt x="491" y="39"/>
                  <a:pt x="491" y="39"/>
                </a:cubicBezTo>
                <a:cubicBezTo>
                  <a:pt x="491" y="39"/>
                  <a:pt x="491" y="39"/>
                  <a:pt x="491" y="39"/>
                </a:cubicBezTo>
                <a:cubicBezTo>
                  <a:pt x="492" y="39"/>
                  <a:pt x="492" y="39"/>
                  <a:pt x="492" y="38"/>
                </a:cubicBezTo>
                <a:cubicBezTo>
                  <a:pt x="492" y="38"/>
                  <a:pt x="492" y="38"/>
                  <a:pt x="492" y="38"/>
                </a:cubicBezTo>
                <a:cubicBezTo>
                  <a:pt x="492" y="38"/>
                  <a:pt x="493" y="38"/>
                  <a:pt x="493" y="38"/>
                </a:cubicBezTo>
                <a:cubicBezTo>
                  <a:pt x="493" y="38"/>
                  <a:pt x="493" y="38"/>
                  <a:pt x="493" y="38"/>
                </a:cubicBezTo>
                <a:cubicBezTo>
                  <a:pt x="493" y="37"/>
                  <a:pt x="493" y="37"/>
                  <a:pt x="494" y="37"/>
                </a:cubicBezTo>
                <a:cubicBezTo>
                  <a:pt x="494" y="37"/>
                  <a:pt x="494" y="37"/>
                  <a:pt x="494" y="37"/>
                </a:cubicBezTo>
                <a:cubicBezTo>
                  <a:pt x="494" y="37"/>
                  <a:pt x="494" y="37"/>
                  <a:pt x="494" y="37"/>
                </a:cubicBezTo>
                <a:cubicBezTo>
                  <a:pt x="495" y="37"/>
                  <a:pt x="495" y="37"/>
                  <a:pt x="495" y="36"/>
                </a:cubicBezTo>
                <a:cubicBezTo>
                  <a:pt x="495" y="36"/>
                  <a:pt x="495" y="36"/>
                  <a:pt x="495" y="36"/>
                </a:cubicBezTo>
                <a:cubicBezTo>
                  <a:pt x="495" y="36"/>
                  <a:pt x="496" y="36"/>
                  <a:pt x="496" y="36"/>
                </a:cubicBezTo>
                <a:cubicBezTo>
                  <a:pt x="496" y="36"/>
                  <a:pt x="496" y="36"/>
                  <a:pt x="496" y="36"/>
                </a:cubicBezTo>
                <a:cubicBezTo>
                  <a:pt x="496" y="36"/>
                  <a:pt x="497" y="35"/>
                  <a:pt x="497" y="35"/>
                </a:cubicBezTo>
                <a:cubicBezTo>
                  <a:pt x="497" y="35"/>
                  <a:pt x="497" y="35"/>
                  <a:pt x="497" y="35"/>
                </a:cubicBezTo>
                <a:cubicBezTo>
                  <a:pt x="497" y="35"/>
                  <a:pt x="497" y="35"/>
                  <a:pt x="498" y="35"/>
                </a:cubicBezTo>
                <a:cubicBezTo>
                  <a:pt x="498" y="35"/>
                  <a:pt x="498" y="35"/>
                  <a:pt x="498" y="35"/>
                </a:cubicBezTo>
                <a:cubicBezTo>
                  <a:pt x="498" y="34"/>
                  <a:pt x="498" y="34"/>
                  <a:pt x="498" y="34"/>
                </a:cubicBezTo>
                <a:cubicBezTo>
                  <a:pt x="499" y="34"/>
                  <a:pt x="499" y="34"/>
                  <a:pt x="499" y="34"/>
                </a:cubicBezTo>
                <a:cubicBezTo>
                  <a:pt x="499" y="34"/>
                  <a:pt x="499" y="34"/>
                  <a:pt x="499" y="34"/>
                </a:cubicBezTo>
                <a:cubicBezTo>
                  <a:pt x="499" y="34"/>
                  <a:pt x="499" y="33"/>
                  <a:pt x="500" y="33"/>
                </a:cubicBezTo>
                <a:cubicBezTo>
                  <a:pt x="500" y="33"/>
                  <a:pt x="500" y="33"/>
                  <a:pt x="500" y="33"/>
                </a:cubicBezTo>
                <a:cubicBezTo>
                  <a:pt x="500" y="33"/>
                  <a:pt x="500" y="33"/>
                  <a:pt x="500" y="33"/>
                </a:cubicBezTo>
                <a:cubicBezTo>
                  <a:pt x="501" y="33"/>
                  <a:pt x="501" y="33"/>
                  <a:pt x="501" y="32"/>
                </a:cubicBezTo>
                <a:cubicBezTo>
                  <a:pt x="501" y="32"/>
                  <a:pt x="501" y="32"/>
                  <a:pt x="501" y="32"/>
                </a:cubicBezTo>
                <a:cubicBezTo>
                  <a:pt x="501" y="32"/>
                  <a:pt x="502" y="32"/>
                  <a:pt x="502" y="32"/>
                </a:cubicBezTo>
                <a:cubicBezTo>
                  <a:pt x="502" y="32"/>
                  <a:pt x="502" y="32"/>
                  <a:pt x="502" y="32"/>
                </a:cubicBezTo>
                <a:cubicBezTo>
                  <a:pt x="502" y="32"/>
                  <a:pt x="503" y="31"/>
                  <a:pt x="503" y="31"/>
                </a:cubicBezTo>
                <a:cubicBezTo>
                  <a:pt x="503" y="31"/>
                  <a:pt x="503" y="31"/>
                  <a:pt x="503" y="31"/>
                </a:cubicBezTo>
                <a:cubicBezTo>
                  <a:pt x="503" y="31"/>
                  <a:pt x="503" y="31"/>
                  <a:pt x="504" y="31"/>
                </a:cubicBezTo>
                <a:cubicBezTo>
                  <a:pt x="504" y="31"/>
                  <a:pt x="504" y="31"/>
                  <a:pt x="504" y="31"/>
                </a:cubicBezTo>
                <a:cubicBezTo>
                  <a:pt x="504" y="31"/>
                  <a:pt x="504" y="30"/>
                  <a:pt x="504" y="30"/>
                </a:cubicBezTo>
                <a:cubicBezTo>
                  <a:pt x="504" y="30"/>
                  <a:pt x="505" y="30"/>
                  <a:pt x="505" y="30"/>
                </a:cubicBezTo>
                <a:cubicBezTo>
                  <a:pt x="505" y="30"/>
                  <a:pt x="505" y="30"/>
                  <a:pt x="505" y="30"/>
                </a:cubicBezTo>
                <a:cubicBezTo>
                  <a:pt x="505" y="30"/>
                  <a:pt x="505" y="30"/>
                  <a:pt x="505" y="30"/>
                </a:cubicBezTo>
                <a:cubicBezTo>
                  <a:pt x="506" y="29"/>
                  <a:pt x="506" y="29"/>
                  <a:pt x="506" y="29"/>
                </a:cubicBezTo>
                <a:cubicBezTo>
                  <a:pt x="506" y="29"/>
                  <a:pt x="506" y="29"/>
                  <a:pt x="506" y="29"/>
                </a:cubicBezTo>
                <a:cubicBezTo>
                  <a:pt x="507" y="29"/>
                  <a:pt x="507" y="29"/>
                  <a:pt x="507" y="29"/>
                </a:cubicBezTo>
                <a:cubicBezTo>
                  <a:pt x="507" y="29"/>
                  <a:pt x="507" y="29"/>
                  <a:pt x="507" y="28"/>
                </a:cubicBezTo>
                <a:cubicBezTo>
                  <a:pt x="507" y="28"/>
                  <a:pt x="508" y="28"/>
                  <a:pt x="508" y="28"/>
                </a:cubicBezTo>
                <a:cubicBezTo>
                  <a:pt x="508" y="28"/>
                  <a:pt x="508" y="28"/>
                  <a:pt x="508" y="28"/>
                </a:cubicBezTo>
                <a:cubicBezTo>
                  <a:pt x="508" y="28"/>
                  <a:pt x="509" y="28"/>
                  <a:pt x="509" y="27"/>
                </a:cubicBezTo>
                <a:cubicBezTo>
                  <a:pt x="509" y="27"/>
                  <a:pt x="509" y="27"/>
                  <a:pt x="509" y="27"/>
                </a:cubicBezTo>
                <a:cubicBezTo>
                  <a:pt x="509" y="27"/>
                  <a:pt x="509" y="27"/>
                  <a:pt x="510" y="27"/>
                </a:cubicBezTo>
                <a:cubicBezTo>
                  <a:pt x="510" y="27"/>
                  <a:pt x="510" y="27"/>
                  <a:pt x="510" y="27"/>
                </a:cubicBezTo>
                <a:cubicBezTo>
                  <a:pt x="510" y="27"/>
                  <a:pt x="510" y="26"/>
                  <a:pt x="511" y="26"/>
                </a:cubicBezTo>
                <a:cubicBezTo>
                  <a:pt x="511" y="26"/>
                  <a:pt x="511" y="26"/>
                  <a:pt x="511" y="26"/>
                </a:cubicBezTo>
                <a:cubicBezTo>
                  <a:pt x="511" y="26"/>
                  <a:pt x="511" y="26"/>
                  <a:pt x="511" y="26"/>
                </a:cubicBezTo>
                <a:cubicBezTo>
                  <a:pt x="511" y="26"/>
                  <a:pt x="512" y="26"/>
                  <a:pt x="512" y="26"/>
                </a:cubicBezTo>
                <a:cubicBezTo>
                  <a:pt x="512" y="26"/>
                  <a:pt x="512" y="25"/>
                  <a:pt x="512" y="25"/>
                </a:cubicBezTo>
                <a:cubicBezTo>
                  <a:pt x="512" y="25"/>
                  <a:pt x="512" y="25"/>
                  <a:pt x="512" y="25"/>
                </a:cubicBezTo>
                <a:cubicBezTo>
                  <a:pt x="513" y="25"/>
                  <a:pt x="513" y="24"/>
                  <a:pt x="514" y="24"/>
                </a:cubicBezTo>
                <a:cubicBezTo>
                  <a:pt x="514" y="24"/>
                  <a:pt x="514" y="24"/>
                  <a:pt x="514" y="24"/>
                </a:cubicBezTo>
                <a:cubicBezTo>
                  <a:pt x="514" y="24"/>
                  <a:pt x="515" y="24"/>
                  <a:pt x="515" y="24"/>
                </a:cubicBezTo>
                <a:cubicBezTo>
                  <a:pt x="515" y="24"/>
                  <a:pt x="515" y="24"/>
                  <a:pt x="515" y="24"/>
                </a:cubicBezTo>
                <a:cubicBezTo>
                  <a:pt x="515" y="23"/>
                  <a:pt x="515" y="23"/>
                  <a:pt x="516" y="23"/>
                </a:cubicBezTo>
                <a:cubicBezTo>
                  <a:pt x="516" y="23"/>
                  <a:pt x="516" y="23"/>
                  <a:pt x="516" y="23"/>
                </a:cubicBezTo>
                <a:cubicBezTo>
                  <a:pt x="516" y="23"/>
                  <a:pt x="516" y="23"/>
                  <a:pt x="516" y="23"/>
                </a:cubicBezTo>
                <a:cubicBezTo>
                  <a:pt x="517" y="22"/>
                  <a:pt x="517" y="22"/>
                  <a:pt x="517" y="22"/>
                </a:cubicBezTo>
                <a:cubicBezTo>
                  <a:pt x="517" y="22"/>
                  <a:pt x="517" y="22"/>
                  <a:pt x="517" y="22"/>
                </a:cubicBezTo>
                <a:cubicBezTo>
                  <a:pt x="517" y="22"/>
                  <a:pt x="517" y="22"/>
                  <a:pt x="518" y="22"/>
                </a:cubicBezTo>
                <a:cubicBezTo>
                  <a:pt x="518" y="22"/>
                  <a:pt x="518" y="22"/>
                  <a:pt x="518" y="21"/>
                </a:cubicBezTo>
                <a:cubicBezTo>
                  <a:pt x="518" y="21"/>
                  <a:pt x="518" y="21"/>
                  <a:pt x="518" y="21"/>
                </a:cubicBezTo>
                <a:cubicBezTo>
                  <a:pt x="519" y="21"/>
                  <a:pt x="519" y="21"/>
                  <a:pt x="519" y="21"/>
                </a:cubicBezTo>
                <a:cubicBezTo>
                  <a:pt x="519" y="21"/>
                  <a:pt x="519" y="21"/>
                  <a:pt x="519" y="21"/>
                </a:cubicBezTo>
                <a:cubicBezTo>
                  <a:pt x="519" y="21"/>
                  <a:pt x="520" y="21"/>
                  <a:pt x="520" y="20"/>
                </a:cubicBezTo>
                <a:cubicBezTo>
                  <a:pt x="520" y="20"/>
                  <a:pt x="520" y="20"/>
                  <a:pt x="520" y="20"/>
                </a:cubicBezTo>
                <a:cubicBezTo>
                  <a:pt x="520" y="20"/>
                  <a:pt x="521" y="20"/>
                  <a:pt x="521" y="20"/>
                </a:cubicBezTo>
                <a:cubicBezTo>
                  <a:pt x="521" y="20"/>
                  <a:pt x="521" y="20"/>
                  <a:pt x="521" y="20"/>
                </a:cubicBezTo>
                <a:cubicBezTo>
                  <a:pt x="521" y="20"/>
                  <a:pt x="521" y="19"/>
                  <a:pt x="522" y="19"/>
                </a:cubicBezTo>
                <a:cubicBezTo>
                  <a:pt x="522" y="19"/>
                  <a:pt x="522" y="19"/>
                  <a:pt x="522" y="19"/>
                </a:cubicBezTo>
                <a:cubicBezTo>
                  <a:pt x="522" y="19"/>
                  <a:pt x="522" y="19"/>
                  <a:pt x="522" y="19"/>
                </a:cubicBezTo>
                <a:cubicBezTo>
                  <a:pt x="523" y="19"/>
                  <a:pt x="523" y="19"/>
                  <a:pt x="523" y="19"/>
                </a:cubicBezTo>
                <a:cubicBezTo>
                  <a:pt x="523" y="18"/>
                  <a:pt x="524" y="18"/>
                  <a:pt x="524" y="18"/>
                </a:cubicBezTo>
                <a:cubicBezTo>
                  <a:pt x="524" y="18"/>
                  <a:pt x="524" y="18"/>
                  <a:pt x="524" y="18"/>
                </a:cubicBezTo>
                <a:cubicBezTo>
                  <a:pt x="525" y="17"/>
                  <a:pt x="525" y="17"/>
                  <a:pt x="525" y="17"/>
                </a:cubicBezTo>
                <a:cubicBezTo>
                  <a:pt x="525" y="17"/>
                  <a:pt x="525" y="17"/>
                  <a:pt x="525" y="17"/>
                </a:cubicBezTo>
                <a:cubicBezTo>
                  <a:pt x="526" y="17"/>
                  <a:pt x="526" y="16"/>
                  <a:pt x="527" y="16"/>
                </a:cubicBezTo>
                <a:cubicBezTo>
                  <a:pt x="527" y="16"/>
                  <a:pt x="527" y="16"/>
                  <a:pt x="527" y="16"/>
                </a:cubicBezTo>
                <a:cubicBezTo>
                  <a:pt x="527" y="16"/>
                  <a:pt x="527" y="16"/>
                  <a:pt x="528" y="16"/>
                </a:cubicBezTo>
                <a:cubicBezTo>
                  <a:pt x="528" y="15"/>
                  <a:pt x="528" y="15"/>
                  <a:pt x="528" y="15"/>
                </a:cubicBezTo>
                <a:cubicBezTo>
                  <a:pt x="528" y="15"/>
                  <a:pt x="529" y="15"/>
                  <a:pt x="529" y="14"/>
                </a:cubicBezTo>
                <a:cubicBezTo>
                  <a:pt x="529" y="14"/>
                  <a:pt x="530" y="14"/>
                  <a:pt x="530" y="14"/>
                </a:cubicBezTo>
                <a:cubicBezTo>
                  <a:pt x="530" y="14"/>
                  <a:pt x="530" y="14"/>
                  <a:pt x="530" y="14"/>
                </a:cubicBezTo>
                <a:cubicBezTo>
                  <a:pt x="530" y="14"/>
                  <a:pt x="530" y="14"/>
                  <a:pt x="530" y="14"/>
                </a:cubicBezTo>
                <a:cubicBezTo>
                  <a:pt x="531" y="13"/>
                  <a:pt x="531" y="13"/>
                  <a:pt x="532" y="13"/>
                </a:cubicBezTo>
                <a:cubicBezTo>
                  <a:pt x="532" y="13"/>
                  <a:pt x="532" y="13"/>
                  <a:pt x="532" y="13"/>
                </a:cubicBezTo>
                <a:cubicBezTo>
                  <a:pt x="532" y="13"/>
                  <a:pt x="533" y="12"/>
                  <a:pt x="533" y="12"/>
                </a:cubicBezTo>
                <a:cubicBezTo>
                  <a:pt x="533" y="12"/>
                  <a:pt x="533" y="12"/>
                  <a:pt x="533" y="12"/>
                </a:cubicBezTo>
                <a:cubicBezTo>
                  <a:pt x="533" y="12"/>
                  <a:pt x="534" y="12"/>
                  <a:pt x="535" y="11"/>
                </a:cubicBezTo>
                <a:cubicBezTo>
                  <a:pt x="535" y="11"/>
                  <a:pt x="535" y="11"/>
                  <a:pt x="535" y="11"/>
                </a:cubicBezTo>
                <a:cubicBezTo>
                  <a:pt x="535" y="11"/>
                  <a:pt x="535" y="11"/>
                  <a:pt x="535" y="11"/>
                </a:cubicBezTo>
                <a:cubicBezTo>
                  <a:pt x="535" y="11"/>
                  <a:pt x="535" y="11"/>
                  <a:pt x="536" y="11"/>
                </a:cubicBezTo>
                <a:cubicBezTo>
                  <a:pt x="536" y="10"/>
                  <a:pt x="536" y="10"/>
                  <a:pt x="536" y="10"/>
                </a:cubicBezTo>
                <a:cubicBezTo>
                  <a:pt x="536" y="10"/>
                  <a:pt x="536" y="10"/>
                  <a:pt x="536" y="10"/>
                </a:cubicBezTo>
                <a:cubicBezTo>
                  <a:pt x="536" y="7"/>
                  <a:pt x="536" y="3"/>
                  <a:pt x="536"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85" name="Freeform 319"/>
          <p:cNvSpPr>
            <a:spLocks/>
          </p:cNvSpPr>
          <p:nvPr/>
        </p:nvSpPr>
        <p:spPr bwMode="auto">
          <a:xfrm>
            <a:off x="2565400" y="3281362"/>
            <a:ext cx="461963" cy="449263"/>
          </a:xfrm>
          <a:custGeom>
            <a:avLst/>
            <a:gdLst>
              <a:gd name="T0" fmla="*/ 225 w 225"/>
              <a:gd name="T1" fmla="*/ 0 h 219"/>
              <a:gd name="T2" fmla="*/ 0 w 225"/>
              <a:gd name="T3" fmla="*/ 207 h 219"/>
              <a:gd name="T4" fmla="*/ 0 w 225"/>
              <a:gd name="T5" fmla="*/ 219 h 219"/>
              <a:gd name="T6" fmla="*/ 102 w 225"/>
              <a:gd name="T7" fmla="*/ 126 h 219"/>
              <a:gd name="T8" fmla="*/ 102 w 225"/>
              <a:gd name="T9" fmla="*/ 113 h 219"/>
              <a:gd name="T10" fmla="*/ 225 w 225"/>
              <a:gd name="T11" fmla="*/ 0 h 219"/>
              <a:gd name="T12" fmla="*/ 225 w 225"/>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225" h="219">
                <a:moveTo>
                  <a:pt x="225" y="0"/>
                </a:moveTo>
                <a:cubicBezTo>
                  <a:pt x="150" y="68"/>
                  <a:pt x="75" y="138"/>
                  <a:pt x="0" y="207"/>
                </a:cubicBezTo>
                <a:cubicBezTo>
                  <a:pt x="0" y="211"/>
                  <a:pt x="0" y="215"/>
                  <a:pt x="0" y="219"/>
                </a:cubicBezTo>
                <a:cubicBezTo>
                  <a:pt x="34" y="188"/>
                  <a:pt x="68" y="157"/>
                  <a:pt x="102" y="126"/>
                </a:cubicBezTo>
                <a:cubicBezTo>
                  <a:pt x="102" y="122"/>
                  <a:pt x="102" y="117"/>
                  <a:pt x="102" y="113"/>
                </a:cubicBezTo>
                <a:cubicBezTo>
                  <a:pt x="143" y="75"/>
                  <a:pt x="184" y="37"/>
                  <a:pt x="225" y="0"/>
                </a:cubicBezTo>
                <a:cubicBezTo>
                  <a:pt x="225" y="0"/>
                  <a:pt x="225" y="0"/>
                  <a:pt x="225"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86" name="Freeform 320"/>
          <p:cNvSpPr>
            <a:spLocks noEditPoints="1"/>
          </p:cNvSpPr>
          <p:nvPr/>
        </p:nvSpPr>
        <p:spPr bwMode="auto">
          <a:xfrm>
            <a:off x="3027362" y="2406650"/>
            <a:ext cx="1098550" cy="874713"/>
          </a:xfrm>
          <a:custGeom>
            <a:avLst/>
            <a:gdLst>
              <a:gd name="T0" fmla="*/ 414 w 536"/>
              <a:gd name="T1" fmla="*/ 81 h 427"/>
              <a:gd name="T2" fmla="*/ 417 w 536"/>
              <a:gd name="T3" fmla="*/ 79 h 427"/>
              <a:gd name="T4" fmla="*/ 422 w 536"/>
              <a:gd name="T5" fmla="*/ 75 h 427"/>
              <a:gd name="T6" fmla="*/ 424 w 536"/>
              <a:gd name="T7" fmla="*/ 74 h 427"/>
              <a:gd name="T8" fmla="*/ 428 w 536"/>
              <a:gd name="T9" fmla="*/ 71 h 427"/>
              <a:gd name="T10" fmla="*/ 430 w 536"/>
              <a:gd name="T11" fmla="*/ 69 h 427"/>
              <a:gd name="T12" fmla="*/ 433 w 536"/>
              <a:gd name="T13" fmla="*/ 68 h 427"/>
              <a:gd name="T14" fmla="*/ 435 w 536"/>
              <a:gd name="T15" fmla="*/ 66 h 427"/>
              <a:gd name="T16" fmla="*/ 438 w 536"/>
              <a:gd name="T17" fmla="*/ 64 h 427"/>
              <a:gd name="T18" fmla="*/ 440 w 536"/>
              <a:gd name="T19" fmla="*/ 63 h 427"/>
              <a:gd name="T20" fmla="*/ 442 w 536"/>
              <a:gd name="T21" fmla="*/ 61 h 427"/>
              <a:gd name="T22" fmla="*/ 443 w 536"/>
              <a:gd name="T23" fmla="*/ 60 h 427"/>
              <a:gd name="T24" fmla="*/ 445 w 536"/>
              <a:gd name="T25" fmla="*/ 59 h 427"/>
              <a:gd name="T26" fmla="*/ 447 w 536"/>
              <a:gd name="T27" fmla="*/ 58 h 427"/>
              <a:gd name="T28" fmla="*/ 448 w 536"/>
              <a:gd name="T29" fmla="*/ 57 h 427"/>
              <a:gd name="T30" fmla="*/ 450 w 536"/>
              <a:gd name="T31" fmla="*/ 56 h 427"/>
              <a:gd name="T32" fmla="*/ 452 w 536"/>
              <a:gd name="T33" fmla="*/ 54 h 427"/>
              <a:gd name="T34" fmla="*/ 454 w 536"/>
              <a:gd name="T35" fmla="*/ 53 h 427"/>
              <a:gd name="T36" fmla="*/ 455 w 536"/>
              <a:gd name="T37" fmla="*/ 52 h 427"/>
              <a:gd name="T38" fmla="*/ 457 w 536"/>
              <a:gd name="T39" fmla="*/ 51 h 427"/>
              <a:gd name="T40" fmla="*/ 459 w 536"/>
              <a:gd name="T41" fmla="*/ 50 h 427"/>
              <a:gd name="T42" fmla="*/ 461 w 536"/>
              <a:gd name="T43" fmla="*/ 48 h 427"/>
              <a:gd name="T44" fmla="*/ 462 w 536"/>
              <a:gd name="T45" fmla="*/ 47 h 427"/>
              <a:gd name="T46" fmla="*/ 464 w 536"/>
              <a:gd name="T47" fmla="*/ 46 h 427"/>
              <a:gd name="T48" fmla="*/ 466 w 536"/>
              <a:gd name="T49" fmla="*/ 45 h 427"/>
              <a:gd name="T50" fmla="*/ 468 w 536"/>
              <a:gd name="T51" fmla="*/ 44 h 427"/>
              <a:gd name="T52" fmla="*/ 469 w 536"/>
              <a:gd name="T53" fmla="*/ 43 h 427"/>
              <a:gd name="T54" fmla="*/ 471 w 536"/>
              <a:gd name="T55" fmla="*/ 41 h 427"/>
              <a:gd name="T56" fmla="*/ 473 w 536"/>
              <a:gd name="T57" fmla="*/ 40 h 427"/>
              <a:gd name="T58" fmla="*/ 474 w 536"/>
              <a:gd name="T59" fmla="*/ 39 h 427"/>
              <a:gd name="T60" fmla="*/ 476 w 536"/>
              <a:gd name="T61" fmla="*/ 38 h 427"/>
              <a:gd name="T62" fmla="*/ 478 w 536"/>
              <a:gd name="T63" fmla="*/ 37 h 427"/>
              <a:gd name="T64" fmla="*/ 479 w 536"/>
              <a:gd name="T65" fmla="*/ 36 h 427"/>
              <a:gd name="T66" fmla="*/ 481 w 536"/>
              <a:gd name="T67" fmla="*/ 35 h 427"/>
              <a:gd name="T68" fmla="*/ 483 w 536"/>
              <a:gd name="T69" fmla="*/ 33 h 427"/>
              <a:gd name="T70" fmla="*/ 485 w 536"/>
              <a:gd name="T71" fmla="*/ 32 h 427"/>
              <a:gd name="T72" fmla="*/ 486 w 536"/>
              <a:gd name="T73" fmla="*/ 31 h 427"/>
              <a:gd name="T74" fmla="*/ 488 w 536"/>
              <a:gd name="T75" fmla="*/ 30 h 427"/>
              <a:gd name="T76" fmla="*/ 490 w 536"/>
              <a:gd name="T77" fmla="*/ 29 h 427"/>
              <a:gd name="T78" fmla="*/ 491 w 536"/>
              <a:gd name="T79" fmla="*/ 28 h 427"/>
              <a:gd name="T80" fmla="*/ 493 w 536"/>
              <a:gd name="T81" fmla="*/ 27 h 427"/>
              <a:gd name="T82" fmla="*/ 495 w 536"/>
              <a:gd name="T83" fmla="*/ 25 h 427"/>
              <a:gd name="T84" fmla="*/ 497 w 536"/>
              <a:gd name="T85" fmla="*/ 24 h 427"/>
              <a:gd name="T86" fmla="*/ 498 w 536"/>
              <a:gd name="T87" fmla="*/ 23 h 427"/>
              <a:gd name="T88" fmla="*/ 500 w 536"/>
              <a:gd name="T89" fmla="*/ 22 h 427"/>
              <a:gd name="T90" fmla="*/ 502 w 536"/>
              <a:gd name="T91" fmla="*/ 21 h 427"/>
              <a:gd name="T92" fmla="*/ 504 w 536"/>
              <a:gd name="T93" fmla="*/ 20 h 427"/>
              <a:gd name="T94" fmla="*/ 505 w 536"/>
              <a:gd name="T95" fmla="*/ 19 h 427"/>
              <a:gd name="T96" fmla="*/ 507 w 536"/>
              <a:gd name="T97" fmla="*/ 18 h 427"/>
              <a:gd name="T98" fmla="*/ 509 w 536"/>
              <a:gd name="T99" fmla="*/ 16 h 427"/>
              <a:gd name="T100" fmla="*/ 511 w 536"/>
              <a:gd name="T101" fmla="*/ 15 h 427"/>
              <a:gd name="T102" fmla="*/ 512 w 536"/>
              <a:gd name="T103" fmla="*/ 14 h 427"/>
              <a:gd name="T104" fmla="*/ 515 w 536"/>
              <a:gd name="T105" fmla="*/ 13 h 427"/>
              <a:gd name="T106" fmla="*/ 516 w 536"/>
              <a:gd name="T107" fmla="*/ 12 h 427"/>
              <a:gd name="T108" fmla="*/ 518 w 536"/>
              <a:gd name="T109" fmla="*/ 10 h 427"/>
              <a:gd name="T110" fmla="*/ 520 w 536"/>
              <a:gd name="T111" fmla="*/ 9 h 427"/>
              <a:gd name="T112" fmla="*/ 522 w 536"/>
              <a:gd name="T113" fmla="*/ 8 h 427"/>
              <a:gd name="T114" fmla="*/ 524 w 536"/>
              <a:gd name="T115" fmla="*/ 7 h 427"/>
              <a:gd name="T116" fmla="*/ 527 w 536"/>
              <a:gd name="T117" fmla="*/ 5 h 427"/>
              <a:gd name="T118" fmla="*/ 529 w 536"/>
              <a:gd name="T119" fmla="*/ 3 h 427"/>
              <a:gd name="T120" fmla="*/ 532 w 536"/>
              <a:gd name="T121" fmla="*/ 2 h 427"/>
              <a:gd name="T122" fmla="*/ 535 w 536"/>
              <a:gd name="T12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6" h="427">
                <a:moveTo>
                  <a:pt x="414" y="81"/>
                </a:moveTo>
                <a:cubicBezTo>
                  <a:pt x="276" y="180"/>
                  <a:pt x="138" y="301"/>
                  <a:pt x="0" y="427"/>
                </a:cubicBezTo>
                <a:cubicBezTo>
                  <a:pt x="0" y="427"/>
                  <a:pt x="0" y="427"/>
                  <a:pt x="0" y="427"/>
                </a:cubicBezTo>
                <a:cubicBezTo>
                  <a:pt x="138" y="301"/>
                  <a:pt x="276" y="180"/>
                  <a:pt x="414" y="81"/>
                </a:cubicBezTo>
                <a:moveTo>
                  <a:pt x="417" y="79"/>
                </a:moveTo>
                <a:cubicBezTo>
                  <a:pt x="416" y="80"/>
                  <a:pt x="415" y="80"/>
                  <a:pt x="414" y="81"/>
                </a:cubicBezTo>
                <a:cubicBezTo>
                  <a:pt x="415" y="80"/>
                  <a:pt x="416" y="80"/>
                  <a:pt x="417" y="79"/>
                </a:cubicBezTo>
                <a:moveTo>
                  <a:pt x="417" y="79"/>
                </a:moveTo>
                <a:cubicBezTo>
                  <a:pt x="417" y="79"/>
                  <a:pt x="417" y="79"/>
                  <a:pt x="417" y="79"/>
                </a:cubicBezTo>
                <a:cubicBezTo>
                  <a:pt x="417" y="79"/>
                  <a:pt x="417" y="79"/>
                  <a:pt x="417" y="79"/>
                </a:cubicBezTo>
                <a:moveTo>
                  <a:pt x="419" y="77"/>
                </a:moveTo>
                <a:cubicBezTo>
                  <a:pt x="419" y="78"/>
                  <a:pt x="418" y="78"/>
                  <a:pt x="417" y="79"/>
                </a:cubicBezTo>
                <a:cubicBezTo>
                  <a:pt x="418" y="78"/>
                  <a:pt x="419" y="78"/>
                  <a:pt x="419" y="77"/>
                </a:cubicBezTo>
                <a:moveTo>
                  <a:pt x="422" y="76"/>
                </a:moveTo>
                <a:cubicBezTo>
                  <a:pt x="421" y="76"/>
                  <a:pt x="420" y="77"/>
                  <a:pt x="419" y="77"/>
                </a:cubicBezTo>
                <a:cubicBezTo>
                  <a:pt x="420" y="77"/>
                  <a:pt x="421" y="76"/>
                  <a:pt x="422" y="76"/>
                </a:cubicBezTo>
                <a:moveTo>
                  <a:pt x="422" y="75"/>
                </a:moveTo>
                <a:cubicBezTo>
                  <a:pt x="422" y="75"/>
                  <a:pt x="422" y="75"/>
                  <a:pt x="422" y="75"/>
                </a:cubicBezTo>
                <a:cubicBezTo>
                  <a:pt x="422" y="75"/>
                  <a:pt x="422" y="75"/>
                  <a:pt x="422" y="75"/>
                </a:cubicBezTo>
                <a:moveTo>
                  <a:pt x="424" y="74"/>
                </a:moveTo>
                <a:cubicBezTo>
                  <a:pt x="424" y="74"/>
                  <a:pt x="423" y="75"/>
                  <a:pt x="422" y="75"/>
                </a:cubicBezTo>
                <a:cubicBezTo>
                  <a:pt x="423" y="75"/>
                  <a:pt x="424" y="74"/>
                  <a:pt x="424" y="74"/>
                </a:cubicBezTo>
                <a:moveTo>
                  <a:pt x="427" y="72"/>
                </a:moveTo>
                <a:cubicBezTo>
                  <a:pt x="426" y="72"/>
                  <a:pt x="425" y="73"/>
                  <a:pt x="424" y="74"/>
                </a:cubicBezTo>
                <a:cubicBezTo>
                  <a:pt x="425" y="73"/>
                  <a:pt x="426" y="72"/>
                  <a:pt x="427" y="72"/>
                </a:cubicBezTo>
                <a:moveTo>
                  <a:pt x="428" y="71"/>
                </a:moveTo>
                <a:cubicBezTo>
                  <a:pt x="427" y="72"/>
                  <a:pt x="427" y="72"/>
                  <a:pt x="427" y="72"/>
                </a:cubicBezTo>
                <a:cubicBezTo>
                  <a:pt x="427" y="72"/>
                  <a:pt x="427" y="72"/>
                  <a:pt x="428" y="71"/>
                </a:cubicBezTo>
                <a:moveTo>
                  <a:pt x="429" y="70"/>
                </a:moveTo>
                <a:cubicBezTo>
                  <a:pt x="429" y="70"/>
                  <a:pt x="428" y="71"/>
                  <a:pt x="428" y="71"/>
                </a:cubicBezTo>
                <a:cubicBezTo>
                  <a:pt x="428" y="71"/>
                  <a:pt x="429" y="70"/>
                  <a:pt x="429" y="70"/>
                </a:cubicBezTo>
                <a:moveTo>
                  <a:pt x="430" y="70"/>
                </a:moveTo>
                <a:cubicBezTo>
                  <a:pt x="430" y="70"/>
                  <a:pt x="430" y="70"/>
                  <a:pt x="430" y="70"/>
                </a:cubicBezTo>
                <a:cubicBezTo>
                  <a:pt x="430" y="70"/>
                  <a:pt x="430" y="70"/>
                  <a:pt x="430" y="70"/>
                </a:cubicBezTo>
                <a:moveTo>
                  <a:pt x="432" y="68"/>
                </a:moveTo>
                <a:cubicBezTo>
                  <a:pt x="431" y="69"/>
                  <a:pt x="431" y="69"/>
                  <a:pt x="430" y="69"/>
                </a:cubicBezTo>
                <a:cubicBezTo>
                  <a:pt x="431" y="69"/>
                  <a:pt x="431" y="69"/>
                  <a:pt x="432" y="68"/>
                </a:cubicBezTo>
                <a:moveTo>
                  <a:pt x="433" y="68"/>
                </a:moveTo>
                <a:cubicBezTo>
                  <a:pt x="432" y="68"/>
                  <a:pt x="432" y="68"/>
                  <a:pt x="432" y="68"/>
                </a:cubicBezTo>
                <a:cubicBezTo>
                  <a:pt x="432" y="68"/>
                  <a:pt x="432" y="68"/>
                  <a:pt x="433" y="68"/>
                </a:cubicBezTo>
                <a:moveTo>
                  <a:pt x="435" y="66"/>
                </a:moveTo>
                <a:cubicBezTo>
                  <a:pt x="434" y="67"/>
                  <a:pt x="433" y="67"/>
                  <a:pt x="433" y="68"/>
                </a:cubicBezTo>
                <a:cubicBezTo>
                  <a:pt x="433" y="67"/>
                  <a:pt x="434" y="67"/>
                  <a:pt x="435" y="66"/>
                </a:cubicBezTo>
                <a:moveTo>
                  <a:pt x="435" y="66"/>
                </a:moveTo>
                <a:cubicBezTo>
                  <a:pt x="435" y="66"/>
                  <a:pt x="435" y="66"/>
                  <a:pt x="435" y="66"/>
                </a:cubicBezTo>
                <a:cubicBezTo>
                  <a:pt x="435" y="66"/>
                  <a:pt x="435" y="66"/>
                  <a:pt x="435" y="66"/>
                </a:cubicBezTo>
                <a:moveTo>
                  <a:pt x="437" y="65"/>
                </a:moveTo>
                <a:cubicBezTo>
                  <a:pt x="437" y="65"/>
                  <a:pt x="436" y="65"/>
                  <a:pt x="435" y="66"/>
                </a:cubicBezTo>
                <a:cubicBezTo>
                  <a:pt x="436" y="65"/>
                  <a:pt x="437" y="65"/>
                  <a:pt x="437" y="65"/>
                </a:cubicBezTo>
                <a:moveTo>
                  <a:pt x="438" y="64"/>
                </a:moveTo>
                <a:cubicBezTo>
                  <a:pt x="438" y="64"/>
                  <a:pt x="437" y="64"/>
                  <a:pt x="437" y="65"/>
                </a:cubicBezTo>
                <a:cubicBezTo>
                  <a:pt x="437" y="64"/>
                  <a:pt x="438" y="64"/>
                  <a:pt x="438" y="64"/>
                </a:cubicBezTo>
                <a:moveTo>
                  <a:pt x="439" y="63"/>
                </a:moveTo>
                <a:cubicBezTo>
                  <a:pt x="439" y="63"/>
                  <a:pt x="438" y="64"/>
                  <a:pt x="438" y="64"/>
                </a:cubicBezTo>
                <a:cubicBezTo>
                  <a:pt x="438" y="64"/>
                  <a:pt x="439" y="63"/>
                  <a:pt x="439" y="63"/>
                </a:cubicBezTo>
                <a:moveTo>
                  <a:pt x="440" y="63"/>
                </a:moveTo>
                <a:cubicBezTo>
                  <a:pt x="439" y="63"/>
                  <a:pt x="439" y="63"/>
                  <a:pt x="439" y="63"/>
                </a:cubicBezTo>
                <a:cubicBezTo>
                  <a:pt x="439" y="63"/>
                  <a:pt x="439" y="63"/>
                  <a:pt x="440" y="63"/>
                </a:cubicBezTo>
                <a:moveTo>
                  <a:pt x="440" y="62"/>
                </a:moveTo>
                <a:cubicBezTo>
                  <a:pt x="440" y="62"/>
                  <a:pt x="440" y="63"/>
                  <a:pt x="440" y="63"/>
                </a:cubicBezTo>
                <a:cubicBezTo>
                  <a:pt x="440" y="63"/>
                  <a:pt x="440" y="62"/>
                  <a:pt x="440" y="62"/>
                </a:cubicBezTo>
                <a:moveTo>
                  <a:pt x="442" y="62"/>
                </a:moveTo>
                <a:cubicBezTo>
                  <a:pt x="441" y="62"/>
                  <a:pt x="441" y="62"/>
                  <a:pt x="441" y="62"/>
                </a:cubicBezTo>
                <a:cubicBezTo>
                  <a:pt x="441" y="62"/>
                  <a:pt x="441" y="62"/>
                  <a:pt x="442" y="62"/>
                </a:cubicBezTo>
                <a:moveTo>
                  <a:pt x="442" y="61"/>
                </a:moveTo>
                <a:cubicBezTo>
                  <a:pt x="442" y="61"/>
                  <a:pt x="442" y="61"/>
                  <a:pt x="442" y="61"/>
                </a:cubicBezTo>
                <a:cubicBezTo>
                  <a:pt x="442" y="61"/>
                  <a:pt x="442" y="61"/>
                  <a:pt x="442" y="61"/>
                </a:cubicBezTo>
                <a:moveTo>
                  <a:pt x="443" y="61"/>
                </a:moveTo>
                <a:cubicBezTo>
                  <a:pt x="443" y="61"/>
                  <a:pt x="443" y="61"/>
                  <a:pt x="442" y="61"/>
                </a:cubicBezTo>
                <a:cubicBezTo>
                  <a:pt x="443" y="61"/>
                  <a:pt x="443" y="61"/>
                  <a:pt x="443" y="61"/>
                </a:cubicBezTo>
                <a:moveTo>
                  <a:pt x="444" y="60"/>
                </a:moveTo>
                <a:cubicBezTo>
                  <a:pt x="444" y="60"/>
                  <a:pt x="444" y="60"/>
                  <a:pt x="443" y="60"/>
                </a:cubicBezTo>
                <a:cubicBezTo>
                  <a:pt x="443" y="60"/>
                  <a:pt x="444" y="60"/>
                  <a:pt x="444" y="60"/>
                </a:cubicBezTo>
                <a:moveTo>
                  <a:pt x="445" y="59"/>
                </a:moveTo>
                <a:cubicBezTo>
                  <a:pt x="445" y="59"/>
                  <a:pt x="444" y="59"/>
                  <a:pt x="444" y="60"/>
                </a:cubicBezTo>
                <a:cubicBezTo>
                  <a:pt x="444" y="60"/>
                  <a:pt x="445" y="59"/>
                  <a:pt x="445" y="59"/>
                </a:cubicBezTo>
                <a:moveTo>
                  <a:pt x="446" y="59"/>
                </a:moveTo>
                <a:cubicBezTo>
                  <a:pt x="445" y="59"/>
                  <a:pt x="445" y="59"/>
                  <a:pt x="445" y="59"/>
                </a:cubicBezTo>
                <a:cubicBezTo>
                  <a:pt x="445" y="59"/>
                  <a:pt x="445" y="59"/>
                  <a:pt x="446" y="59"/>
                </a:cubicBezTo>
                <a:moveTo>
                  <a:pt x="447" y="58"/>
                </a:moveTo>
                <a:cubicBezTo>
                  <a:pt x="446" y="58"/>
                  <a:pt x="446" y="58"/>
                  <a:pt x="446" y="59"/>
                </a:cubicBezTo>
                <a:cubicBezTo>
                  <a:pt x="446" y="58"/>
                  <a:pt x="446" y="58"/>
                  <a:pt x="447" y="58"/>
                </a:cubicBezTo>
                <a:moveTo>
                  <a:pt x="447" y="58"/>
                </a:moveTo>
                <a:cubicBezTo>
                  <a:pt x="447" y="58"/>
                  <a:pt x="447" y="58"/>
                  <a:pt x="447" y="58"/>
                </a:cubicBezTo>
                <a:cubicBezTo>
                  <a:pt x="447" y="58"/>
                  <a:pt x="447" y="58"/>
                  <a:pt x="447" y="58"/>
                </a:cubicBezTo>
                <a:moveTo>
                  <a:pt x="448" y="57"/>
                </a:moveTo>
                <a:cubicBezTo>
                  <a:pt x="448" y="57"/>
                  <a:pt x="448" y="57"/>
                  <a:pt x="448" y="57"/>
                </a:cubicBezTo>
                <a:cubicBezTo>
                  <a:pt x="448" y="57"/>
                  <a:pt x="448" y="57"/>
                  <a:pt x="448" y="57"/>
                </a:cubicBezTo>
                <a:moveTo>
                  <a:pt x="449" y="56"/>
                </a:moveTo>
                <a:cubicBezTo>
                  <a:pt x="449" y="56"/>
                  <a:pt x="449" y="57"/>
                  <a:pt x="448" y="57"/>
                </a:cubicBezTo>
                <a:cubicBezTo>
                  <a:pt x="449" y="57"/>
                  <a:pt x="449" y="56"/>
                  <a:pt x="449" y="56"/>
                </a:cubicBezTo>
                <a:moveTo>
                  <a:pt x="450" y="56"/>
                </a:moveTo>
                <a:cubicBezTo>
                  <a:pt x="450" y="56"/>
                  <a:pt x="450" y="56"/>
                  <a:pt x="449" y="56"/>
                </a:cubicBezTo>
                <a:cubicBezTo>
                  <a:pt x="450" y="56"/>
                  <a:pt x="450" y="56"/>
                  <a:pt x="450" y="56"/>
                </a:cubicBezTo>
                <a:moveTo>
                  <a:pt x="451" y="55"/>
                </a:moveTo>
                <a:cubicBezTo>
                  <a:pt x="451" y="55"/>
                  <a:pt x="450" y="55"/>
                  <a:pt x="450" y="56"/>
                </a:cubicBezTo>
                <a:cubicBezTo>
                  <a:pt x="450" y="55"/>
                  <a:pt x="451" y="55"/>
                  <a:pt x="451" y="55"/>
                </a:cubicBezTo>
                <a:moveTo>
                  <a:pt x="452" y="54"/>
                </a:moveTo>
                <a:cubicBezTo>
                  <a:pt x="451" y="55"/>
                  <a:pt x="451" y="55"/>
                  <a:pt x="451" y="55"/>
                </a:cubicBezTo>
                <a:cubicBezTo>
                  <a:pt x="451" y="55"/>
                  <a:pt x="451" y="55"/>
                  <a:pt x="452" y="54"/>
                </a:cubicBezTo>
                <a:moveTo>
                  <a:pt x="452" y="54"/>
                </a:moveTo>
                <a:cubicBezTo>
                  <a:pt x="452" y="54"/>
                  <a:pt x="452" y="54"/>
                  <a:pt x="452" y="54"/>
                </a:cubicBezTo>
                <a:cubicBezTo>
                  <a:pt x="452" y="54"/>
                  <a:pt x="452" y="54"/>
                  <a:pt x="452" y="54"/>
                </a:cubicBezTo>
                <a:moveTo>
                  <a:pt x="453" y="53"/>
                </a:moveTo>
                <a:cubicBezTo>
                  <a:pt x="453" y="54"/>
                  <a:pt x="453" y="54"/>
                  <a:pt x="453" y="54"/>
                </a:cubicBezTo>
                <a:cubicBezTo>
                  <a:pt x="453" y="54"/>
                  <a:pt x="453" y="54"/>
                  <a:pt x="453" y="53"/>
                </a:cubicBezTo>
                <a:moveTo>
                  <a:pt x="454" y="53"/>
                </a:moveTo>
                <a:cubicBezTo>
                  <a:pt x="454" y="53"/>
                  <a:pt x="454" y="53"/>
                  <a:pt x="454" y="53"/>
                </a:cubicBezTo>
                <a:cubicBezTo>
                  <a:pt x="454" y="53"/>
                  <a:pt x="454" y="53"/>
                  <a:pt x="454" y="53"/>
                </a:cubicBezTo>
                <a:moveTo>
                  <a:pt x="455" y="52"/>
                </a:moveTo>
                <a:cubicBezTo>
                  <a:pt x="455" y="52"/>
                  <a:pt x="455" y="52"/>
                  <a:pt x="455" y="52"/>
                </a:cubicBezTo>
                <a:cubicBezTo>
                  <a:pt x="455" y="52"/>
                  <a:pt x="455" y="52"/>
                  <a:pt x="455" y="52"/>
                </a:cubicBezTo>
                <a:moveTo>
                  <a:pt x="456" y="52"/>
                </a:moveTo>
                <a:cubicBezTo>
                  <a:pt x="456" y="52"/>
                  <a:pt x="456" y="52"/>
                  <a:pt x="455" y="52"/>
                </a:cubicBezTo>
                <a:cubicBezTo>
                  <a:pt x="456" y="52"/>
                  <a:pt x="456" y="52"/>
                  <a:pt x="456" y="52"/>
                </a:cubicBezTo>
                <a:moveTo>
                  <a:pt x="457" y="51"/>
                </a:moveTo>
                <a:cubicBezTo>
                  <a:pt x="457" y="51"/>
                  <a:pt x="456" y="51"/>
                  <a:pt x="456" y="51"/>
                </a:cubicBezTo>
                <a:cubicBezTo>
                  <a:pt x="456" y="51"/>
                  <a:pt x="457" y="51"/>
                  <a:pt x="457" y="51"/>
                </a:cubicBezTo>
                <a:moveTo>
                  <a:pt x="458" y="50"/>
                </a:moveTo>
                <a:cubicBezTo>
                  <a:pt x="457" y="51"/>
                  <a:pt x="457" y="51"/>
                  <a:pt x="457" y="51"/>
                </a:cubicBezTo>
                <a:cubicBezTo>
                  <a:pt x="457" y="51"/>
                  <a:pt x="457" y="51"/>
                  <a:pt x="458" y="50"/>
                </a:cubicBezTo>
                <a:moveTo>
                  <a:pt x="458" y="50"/>
                </a:moveTo>
                <a:cubicBezTo>
                  <a:pt x="458" y="50"/>
                  <a:pt x="458" y="50"/>
                  <a:pt x="458" y="50"/>
                </a:cubicBezTo>
                <a:cubicBezTo>
                  <a:pt x="458" y="50"/>
                  <a:pt x="458" y="50"/>
                  <a:pt x="458" y="50"/>
                </a:cubicBezTo>
                <a:moveTo>
                  <a:pt x="459" y="49"/>
                </a:moveTo>
                <a:cubicBezTo>
                  <a:pt x="459" y="49"/>
                  <a:pt x="459" y="50"/>
                  <a:pt x="459" y="50"/>
                </a:cubicBezTo>
                <a:cubicBezTo>
                  <a:pt x="459" y="50"/>
                  <a:pt x="459" y="49"/>
                  <a:pt x="459" y="49"/>
                </a:cubicBezTo>
                <a:moveTo>
                  <a:pt x="460" y="49"/>
                </a:moveTo>
                <a:cubicBezTo>
                  <a:pt x="460" y="49"/>
                  <a:pt x="460" y="49"/>
                  <a:pt x="460" y="49"/>
                </a:cubicBezTo>
                <a:cubicBezTo>
                  <a:pt x="460" y="49"/>
                  <a:pt x="460" y="49"/>
                  <a:pt x="460" y="49"/>
                </a:cubicBezTo>
                <a:moveTo>
                  <a:pt x="461" y="48"/>
                </a:moveTo>
                <a:cubicBezTo>
                  <a:pt x="461" y="48"/>
                  <a:pt x="461" y="48"/>
                  <a:pt x="461" y="48"/>
                </a:cubicBezTo>
                <a:cubicBezTo>
                  <a:pt x="461" y="48"/>
                  <a:pt x="461" y="48"/>
                  <a:pt x="461" y="48"/>
                </a:cubicBezTo>
                <a:moveTo>
                  <a:pt x="462" y="47"/>
                </a:moveTo>
                <a:cubicBezTo>
                  <a:pt x="462" y="48"/>
                  <a:pt x="462" y="48"/>
                  <a:pt x="461" y="48"/>
                </a:cubicBezTo>
                <a:cubicBezTo>
                  <a:pt x="462" y="48"/>
                  <a:pt x="462" y="48"/>
                  <a:pt x="462" y="47"/>
                </a:cubicBezTo>
                <a:moveTo>
                  <a:pt x="463" y="47"/>
                </a:moveTo>
                <a:cubicBezTo>
                  <a:pt x="463" y="47"/>
                  <a:pt x="462" y="47"/>
                  <a:pt x="462" y="47"/>
                </a:cubicBezTo>
                <a:cubicBezTo>
                  <a:pt x="462" y="47"/>
                  <a:pt x="463" y="47"/>
                  <a:pt x="463" y="47"/>
                </a:cubicBezTo>
                <a:moveTo>
                  <a:pt x="464" y="46"/>
                </a:moveTo>
                <a:cubicBezTo>
                  <a:pt x="463" y="46"/>
                  <a:pt x="463" y="47"/>
                  <a:pt x="463" y="47"/>
                </a:cubicBezTo>
                <a:cubicBezTo>
                  <a:pt x="463" y="47"/>
                  <a:pt x="463" y="46"/>
                  <a:pt x="464" y="46"/>
                </a:cubicBezTo>
                <a:moveTo>
                  <a:pt x="464" y="46"/>
                </a:moveTo>
                <a:cubicBezTo>
                  <a:pt x="464" y="46"/>
                  <a:pt x="464" y="46"/>
                  <a:pt x="464" y="46"/>
                </a:cubicBezTo>
                <a:cubicBezTo>
                  <a:pt x="464" y="46"/>
                  <a:pt x="464" y="46"/>
                  <a:pt x="464" y="46"/>
                </a:cubicBezTo>
                <a:moveTo>
                  <a:pt x="465" y="45"/>
                </a:moveTo>
                <a:cubicBezTo>
                  <a:pt x="465" y="45"/>
                  <a:pt x="465" y="45"/>
                  <a:pt x="465" y="45"/>
                </a:cubicBezTo>
                <a:cubicBezTo>
                  <a:pt x="465" y="45"/>
                  <a:pt x="465" y="45"/>
                  <a:pt x="465" y="45"/>
                </a:cubicBezTo>
                <a:moveTo>
                  <a:pt x="466" y="45"/>
                </a:moveTo>
                <a:cubicBezTo>
                  <a:pt x="466" y="45"/>
                  <a:pt x="466" y="45"/>
                  <a:pt x="466" y="45"/>
                </a:cubicBezTo>
                <a:cubicBezTo>
                  <a:pt x="466" y="45"/>
                  <a:pt x="466" y="45"/>
                  <a:pt x="466" y="45"/>
                </a:cubicBezTo>
                <a:moveTo>
                  <a:pt x="467" y="44"/>
                </a:moveTo>
                <a:cubicBezTo>
                  <a:pt x="467" y="44"/>
                  <a:pt x="467" y="44"/>
                  <a:pt x="466" y="44"/>
                </a:cubicBezTo>
                <a:cubicBezTo>
                  <a:pt x="467" y="44"/>
                  <a:pt x="467" y="44"/>
                  <a:pt x="467" y="44"/>
                </a:cubicBezTo>
                <a:moveTo>
                  <a:pt x="468" y="43"/>
                </a:moveTo>
                <a:cubicBezTo>
                  <a:pt x="468" y="44"/>
                  <a:pt x="468" y="44"/>
                  <a:pt x="468" y="44"/>
                </a:cubicBezTo>
                <a:cubicBezTo>
                  <a:pt x="468" y="44"/>
                  <a:pt x="468" y="44"/>
                  <a:pt x="468" y="43"/>
                </a:cubicBezTo>
                <a:moveTo>
                  <a:pt x="469" y="43"/>
                </a:moveTo>
                <a:cubicBezTo>
                  <a:pt x="469" y="43"/>
                  <a:pt x="468" y="43"/>
                  <a:pt x="468" y="43"/>
                </a:cubicBezTo>
                <a:cubicBezTo>
                  <a:pt x="468" y="43"/>
                  <a:pt x="469" y="43"/>
                  <a:pt x="469" y="43"/>
                </a:cubicBezTo>
                <a:moveTo>
                  <a:pt x="470" y="42"/>
                </a:moveTo>
                <a:cubicBezTo>
                  <a:pt x="469" y="42"/>
                  <a:pt x="469" y="43"/>
                  <a:pt x="469" y="43"/>
                </a:cubicBezTo>
                <a:cubicBezTo>
                  <a:pt x="469" y="43"/>
                  <a:pt x="469" y="42"/>
                  <a:pt x="470" y="42"/>
                </a:cubicBezTo>
                <a:moveTo>
                  <a:pt x="470" y="42"/>
                </a:moveTo>
                <a:cubicBezTo>
                  <a:pt x="470" y="42"/>
                  <a:pt x="470" y="42"/>
                  <a:pt x="470" y="42"/>
                </a:cubicBezTo>
                <a:cubicBezTo>
                  <a:pt x="470" y="42"/>
                  <a:pt x="470" y="42"/>
                  <a:pt x="470" y="42"/>
                </a:cubicBezTo>
                <a:moveTo>
                  <a:pt x="471" y="41"/>
                </a:moveTo>
                <a:cubicBezTo>
                  <a:pt x="471" y="41"/>
                  <a:pt x="471" y="41"/>
                  <a:pt x="471" y="41"/>
                </a:cubicBezTo>
                <a:cubicBezTo>
                  <a:pt x="471" y="41"/>
                  <a:pt x="471" y="41"/>
                  <a:pt x="471" y="41"/>
                </a:cubicBezTo>
                <a:moveTo>
                  <a:pt x="472" y="41"/>
                </a:moveTo>
                <a:cubicBezTo>
                  <a:pt x="472" y="41"/>
                  <a:pt x="472" y="41"/>
                  <a:pt x="472" y="41"/>
                </a:cubicBezTo>
                <a:cubicBezTo>
                  <a:pt x="472" y="41"/>
                  <a:pt x="472" y="41"/>
                  <a:pt x="472" y="41"/>
                </a:cubicBezTo>
                <a:moveTo>
                  <a:pt x="473" y="40"/>
                </a:moveTo>
                <a:cubicBezTo>
                  <a:pt x="473" y="40"/>
                  <a:pt x="473" y="40"/>
                  <a:pt x="473" y="40"/>
                </a:cubicBezTo>
                <a:cubicBezTo>
                  <a:pt x="473" y="40"/>
                  <a:pt x="473" y="40"/>
                  <a:pt x="473" y="40"/>
                </a:cubicBezTo>
                <a:moveTo>
                  <a:pt x="474" y="39"/>
                </a:moveTo>
                <a:cubicBezTo>
                  <a:pt x="474" y="40"/>
                  <a:pt x="474" y="40"/>
                  <a:pt x="473" y="40"/>
                </a:cubicBezTo>
                <a:cubicBezTo>
                  <a:pt x="474" y="40"/>
                  <a:pt x="474" y="40"/>
                  <a:pt x="474" y="39"/>
                </a:cubicBezTo>
                <a:moveTo>
                  <a:pt x="475" y="39"/>
                </a:moveTo>
                <a:cubicBezTo>
                  <a:pt x="475" y="39"/>
                  <a:pt x="474" y="39"/>
                  <a:pt x="474" y="39"/>
                </a:cubicBezTo>
                <a:cubicBezTo>
                  <a:pt x="474" y="39"/>
                  <a:pt x="475" y="39"/>
                  <a:pt x="475" y="39"/>
                </a:cubicBezTo>
                <a:moveTo>
                  <a:pt x="476" y="38"/>
                </a:moveTo>
                <a:cubicBezTo>
                  <a:pt x="475" y="38"/>
                  <a:pt x="475" y="38"/>
                  <a:pt x="475" y="38"/>
                </a:cubicBezTo>
                <a:cubicBezTo>
                  <a:pt x="475" y="38"/>
                  <a:pt x="475" y="38"/>
                  <a:pt x="476" y="38"/>
                </a:cubicBezTo>
                <a:moveTo>
                  <a:pt x="476" y="38"/>
                </a:moveTo>
                <a:cubicBezTo>
                  <a:pt x="476" y="38"/>
                  <a:pt x="476" y="38"/>
                  <a:pt x="476" y="38"/>
                </a:cubicBezTo>
                <a:cubicBezTo>
                  <a:pt x="476" y="38"/>
                  <a:pt x="476" y="38"/>
                  <a:pt x="476" y="38"/>
                </a:cubicBezTo>
                <a:moveTo>
                  <a:pt x="477" y="37"/>
                </a:moveTo>
                <a:cubicBezTo>
                  <a:pt x="477" y="37"/>
                  <a:pt x="477" y="37"/>
                  <a:pt x="477" y="37"/>
                </a:cubicBezTo>
                <a:cubicBezTo>
                  <a:pt x="477" y="37"/>
                  <a:pt x="477" y="37"/>
                  <a:pt x="477" y="37"/>
                </a:cubicBezTo>
                <a:moveTo>
                  <a:pt x="478" y="37"/>
                </a:moveTo>
                <a:cubicBezTo>
                  <a:pt x="478" y="37"/>
                  <a:pt x="478" y="37"/>
                  <a:pt x="478" y="37"/>
                </a:cubicBezTo>
                <a:cubicBezTo>
                  <a:pt x="478" y="37"/>
                  <a:pt x="478" y="37"/>
                  <a:pt x="478" y="37"/>
                </a:cubicBezTo>
                <a:moveTo>
                  <a:pt x="479" y="36"/>
                </a:moveTo>
                <a:cubicBezTo>
                  <a:pt x="479" y="36"/>
                  <a:pt x="479" y="36"/>
                  <a:pt x="479" y="36"/>
                </a:cubicBezTo>
                <a:cubicBezTo>
                  <a:pt x="479" y="36"/>
                  <a:pt x="479" y="36"/>
                  <a:pt x="479" y="36"/>
                </a:cubicBezTo>
                <a:moveTo>
                  <a:pt x="480" y="35"/>
                </a:moveTo>
                <a:cubicBezTo>
                  <a:pt x="480" y="36"/>
                  <a:pt x="480" y="36"/>
                  <a:pt x="479" y="36"/>
                </a:cubicBezTo>
                <a:cubicBezTo>
                  <a:pt x="480" y="36"/>
                  <a:pt x="480" y="36"/>
                  <a:pt x="480" y="35"/>
                </a:cubicBezTo>
                <a:moveTo>
                  <a:pt x="481" y="35"/>
                </a:moveTo>
                <a:cubicBezTo>
                  <a:pt x="481" y="35"/>
                  <a:pt x="481" y="35"/>
                  <a:pt x="480" y="35"/>
                </a:cubicBezTo>
                <a:cubicBezTo>
                  <a:pt x="481" y="35"/>
                  <a:pt x="481" y="35"/>
                  <a:pt x="481" y="35"/>
                </a:cubicBezTo>
                <a:moveTo>
                  <a:pt x="482" y="34"/>
                </a:moveTo>
                <a:cubicBezTo>
                  <a:pt x="481" y="34"/>
                  <a:pt x="481" y="34"/>
                  <a:pt x="481" y="35"/>
                </a:cubicBezTo>
                <a:cubicBezTo>
                  <a:pt x="481" y="34"/>
                  <a:pt x="481" y="34"/>
                  <a:pt x="482" y="34"/>
                </a:cubicBezTo>
                <a:moveTo>
                  <a:pt x="482" y="34"/>
                </a:moveTo>
                <a:cubicBezTo>
                  <a:pt x="482" y="34"/>
                  <a:pt x="482" y="34"/>
                  <a:pt x="482" y="34"/>
                </a:cubicBezTo>
                <a:cubicBezTo>
                  <a:pt x="482" y="34"/>
                  <a:pt x="482" y="34"/>
                  <a:pt x="482" y="34"/>
                </a:cubicBezTo>
                <a:moveTo>
                  <a:pt x="483" y="33"/>
                </a:moveTo>
                <a:cubicBezTo>
                  <a:pt x="483" y="33"/>
                  <a:pt x="483" y="33"/>
                  <a:pt x="483" y="33"/>
                </a:cubicBezTo>
                <a:cubicBezTo>
                  <a:pt x="483" y="33"/>
                  <a:pt x="483" y="33"/>
                  <a:pt x="483" y="33"/>
                </a:cubicBezTo>
                <a:moveTo>
                  <a:pt x="484" y="33"/>
                </a:moveTo>
                <a:cubicBezTo>
                  <a:pt x="484" y="33"/>
                  <a:pt x="484" y="33"/>
                  <a:pt x="484" y="33"/>
                </a:cubicBezTo>
                <a:cubicBezTo>
                  <a:pt x="484" y="33"/>
                  <a:pt x="484" y="33"/>
                  <a:pt x="484" y="33"/>
                </a:cubicBezTo>
                <a:moveTo>
                  <a:pt x="485" y="32"/>
                </a:moveTo>
                <a:cubicBezTo>
                  <a:pt x="485" y="32"/>
                  <a:pt x="485" y="32"/>
                  <a:pt x="485" y="32"/>
                </a:cubicBezTo>
                <a:cubicBezTo>
                  <a:pt x="485" y="32"/>
                  <a:pt x="485" y="32"/>
                  <a:pt x="485" y="32"/>
                </a:cubicBezTo>
                <a:moveTo>
                  <a:pt x="486" y="31"/>
                </a:moveTo>
                <a:cubicBezTo>
                  <a:pt x="486" y="31"/>
                  <a:pt x="486" y="32"/>
                  <a:pt x="486" y="32"/>
                </a:cubicBezTo>
                <a:cubicBezTo>
                  <a:pt x="486" y="32"/>
                  <a:pt x="486" y="31"/>
                  <a:pt x="486" y="31"/>
                </a:cubicBezTo>
                <a:moveTo>
                  <a:pt x="487" y="31"/>
                </a:moveTo>
                <a:cubicBezTo>
                  <a:pt x="487" y="31"/>
                  <a:pt x="486" y="31"/>
                  <a:pt x="486" y="31"/>
                </a:cubicBezTo>
                <a:cubicBezTo>
                  <a:pt x="486" y="31"/>
                  <a:pt x="487" y="31"/>
                  <a:pt x="487" y="31"/>
                </a:cubicBezTo>
                <a:moveTo>
                  <a:pt x="487" y="30"/>
                </a:moveTo>
                <a:cubicBezTo>
                  <a:pt x="487" y="30"/>
                  <a:pt x="487" y="30"/>
                  <a:pt x="487" y="31"/>
                </a:cubicBezTo>
                <a:cubicBezTo>
                  <a:pt x="487" y="30"/>
                  <a:pt x="487" y="30"/>
                  <a:pt x="487" y="30"/>
                </a:cubicBezTo>
                <a:moveTo>
                  <a:pt x="488" y="30"/>
                </a:moveTo>
                <a:cubicBezTo>
                  <a:pt x="488" y="30"/>
                  <a:pt x="488" y="30"/>
                  <a:pt x="488" y="30"/>
                </a:cubicBezTo>
                <a:cubicBezTo>
                  <a:pt x="488" y="30"/>
                  <a:pt x="488" y="30"/>
                  <a:pt x="488" y="30"/>
                </a:cubicBezTo>
                <a:moveTo>
                  <a:pt x="489" y="29"/>
                </a:moveTo>
                <a:cubicBezTo>
                  <a:pt x="489" y="29"/>
                  <a:pt x="489" y="29"/>
                  <a:pt x="489" y="29"/>
                </a:cubicBezTo>
                <a:cubicBezTo>
                  <a:pt x="489" y="29"/>
                  <a:pt x="489" y="29"/>
                  <a:pt x="489" y="29"/>
                </a:cubicBezTo>
                <a:moveTo>
                  <a:pt x="490" y="29"/>
                </a:moveTo>
                <a:cubicBezTo>
                  <a:pt x="490" y="29"/>
                  <a:pt x="490" y="29"/>
                  <a:pt x="490" y="29"/>
                </a:cubicBezTo>
                <a:cubicBezTo>
                  <a:pt x="490" y="29"/>
                  <a:pt x="490" y="29"/>
                  <a:pt x="490" y="29"/>
                </a:cubicBezTo>
                <a:moveTo>
                  <a:pt x="491" y="28"/>
                </a:moveTo>
                <a:cubicBezTo>
                  <a:pt x="491" y="28"/>
                  <a:pt x="491" y="28"/>
                  <a:pt x="491" y="28"/>
                </a:cubicBezTo>
                <a:cubicBezTo>
                  <a:pt x="491" y="28"/>
                  <a:pt x="491" y="28"/>
                  <a:pt x="491" y="28"/>
                </a:cubicBezTo>
                <a:moveTo>
                  <a:pt x="492" y="27"/>
                </a:moveTo>
                <a:cubicBezTo>
                  <a:pt x="492" y="28"/>
                  <a:pt x="492" y="28"/>
                  <a:pt x="491" y="28"/>
                </a:cubicBezTo>
                <a:cubicBezTo>
                  <a:pt x="492" y="28"/>
                  <a:pt x="492" y="28"/>
                  <a:pt x="492" y="27"/>
                </a:cubicBezTo>
                <a:moveTo>
                  <a:pt x="493" y="27"/>
                </a:moveTo>
                <a:cubicBezTo>
                  <a:pt x="493" y="27"/>
                  <a:pt x="492" y="27"/>
                  <a:pt x="492" y="27"/>
                </a:cubicBezTo>
                <a:cubicBezTo>
                  <a:pt x="492" y="27"/>
                  <a:pt x="493" y="27"/>
                  <a:pt x="493" y="27"/>
                </a:cubicBezTo>
                <a:moveTo>
                  <a:pt x="494" y="26"/>
                </a:moveTo>
                <a:cubicBezTo>
                  <a:pt x="493" y="26"/>
                  <a:pt x="493" y="26"/>
                  <a:pt x="493" y="27"/>
                </a:cubicBezTo>
                <a:cubicBezTo>
                  <a:pt x="493" y="26"/>
                  <a:pt x="493" y="26"/>
                  <a:pt x="494" y="26"/>
                </a:cubicBezTo>
                <a:moveTo>
                  <a:pt x="494" y="26"/>
                </a:moveTo>
                <a:cubicBezTo>
                  <a:pt x="494" y="26"/>
                  <a:pt x="494" y="26"/>
                  <a:pt x="494" y="26"/>
                </a:cubicBezTo>
                <a:cubicBezTo>
                  <a:pt x="494" y="26"/>
                  <a:pt x="494" y="26"/>
                  <a:pt x="494" y="26"/>
                </a:cubicBezTo>
                <a:moveTo>
                  <a:pt x="495" y="25"/>
                </a:moveTo>
                <a:cubicBezTo>
                  <a:pt x="495" y="25"/>
                  <a:pt x="495" y="25"/>
                  <a:pt x="495" y="25"/>
                </a:cubicBezTo>
                <a:cubicBezTo>
                  <a:pt x="495" y="25"/>
                  <a:pt x="495" y="25"/>
                  <a:pt x="495" y="25"/>
                </a:cubicBezTo>
                <a:moveTo>
                  <a:pt x="496" y="25"/>
                </a:moveTo>
                <a:cubicBezTo>
                  <a:pt x="496" y="25"/>
                  <a:pt x="496" y="25"/>
                  <a:pt x="496" y="25"/>
                </a:cubicBezTo>
                <a:cubicBezTo>
                  <a:pt x="496" y="25"/>
                  <a:pt x="496" y="25"/>
                  <a:pt x="496" y="25"/>
                </a:cubicBezTo>
                <a:moveTo>
                  <a:pt x="497" y="24"/>
                </a:moveTo>
                <a:cubicBezTo>
                  <a:pt x="497" y="24"/>
                  <a:pt x="497" y="24"/>
                  <a:pt x="497" y="24"/>
                </a:cubicBezTo>
                <a:cubicBezTo>
                  <a:pt x="497" y="24"/>
                  <a:pt x="497" y="24"/>
                  <a:pt x="497" y="24"/>
                </a:cubicBezTo>
                <a:moveTo>
                  <a:pt x="498" y="24"/>
                </a:moveTo>
                <a:cubicBezTo>
                  <a:pt x="498" y="24"/>
                  <a:pt x="498" y="24"/>
                  <a:pt x="498" y="24"/>
                </a:cubicBezTo>
                <a:cubicBezTo>
                  <a:pt x="498" y="24"/>
                  <a:pt x="498" y="24"/>
                  <a:pt x="498" y="24"/>
                </a:cubicBezTo>
                <a:moveTo>
                  <a:pt x="499" y="23"/>
                </a:moveTo>
                <a:cubicBezTo>
                  <a:pt x="499" y="23"/>
                  <a:pt x="499" y="23"/>
                  <a:pt x="498" y="23"/>
                </a:cubicBezTo>
                <a:cubicBezTo>
                  <a:pt x="499" y="23"/>
                  <a:pt x="499" y="23"/>
                  <a:pt x="499" y="23"/>
                </a:cubicBezTo>
                <a:moveTo>
                  <a:pt x="500" y="22"/>
                </a:moveTo>
                <a:cubicBezTo>
                  <a:pt x="499" y="22"/>
                  <a:pt x="499" y="23"/>
                  <a:pt x="499" y="23"/>
                </a:cubicBezTo>
                <a:cubicBezTo>
                  <a:pt x="499" y="23"/>
                  <a:pt x="499" y="23"/>
                  <a:pt x="500" y="22"/>
                </a:cubicBezTo>
                <a:moveTo>
                  <a:pt x="500" y="22"/>
                </a:moveTo>
                <a:cubicBezTo>
                  <a:pt x="500" y="22"/>
                  <a:pt x="500" y="22"/>
                  <a:pt x="500" y="22"/>
                </a:cubicBezTo>
                <a:cubicBezTo>
                  <a:pt x="500" y="22"/>
                  <a:pt x="500" y="22"/>
                  <a:pt x="500" y="22"/>
                </a:cubicBezTo>
                <a:moveTo>
                  <a:pt x="501" y="21"/>
                </a:moveTo>
                <a:cubicBezTo>
                  <a:pt x="501" y="21"/>
                  <a:pt x="501" y="21"/>
                  <a:pt x="501" y="21"/>
                </a:cubicBezTo>
                <a:cubicBezTo>
                  <a:pt x="501" y="21"/>
                  <a:pt x="501" y="21"/>
                  <a:pt x="501" y="21"/>
                </a:cubicBezTo>
                <a:moveTo>
                  <a:pt x="502" y="21"/>
                </a:moveTo>
                <a:cubicBezTo>
                  <a:pt x="502" y="21"/>
                  <a:pt x="502" y="21"/>
                  <a:pt x="502" y="21"/>
                </a:cubicBezTo>
                <a:cubicBezTo>
                  <a:pt x="502" y="21"/>
                  <a:pt x="502" y="21"/>
                  <a:pt x="502" y="21"/>
                </a:cubicBezTo>
                <a:moveTo>
                  <a:pt x="503" y="20"/>
                </a:moveTo>
                <a:cubicBezTo>
                  <a:pt x="503" y="20"/>
                  <a:pt x="503" y="20"/>
                  <a:pt x="503" y="20"/>
                </a:cubicBezTo>
                <a:cubicBezTo>
                  <a:pt x="503" y="20"/>
                  <a:pt x="503" y="20"/>
                  <a:pt x="503" y="20"/>
                </a:cubicBezTo>
                <a:moveTo>
                  <a:pt x="504" y="20"/>
                </a:moveTo>
                <a:cubicBezTo>
                  <a:pt x="504" y="20"/>
                  <a:pt x="504" y="20"/>
                  <a:pt x="504" y="20"/>
                </a:cubicBezTo>
                <a:cubicBezTo>
                  <a:pt x="504" y="20"/>
                  <a:pt x="504" y="20"/>
                  <a:pt x="504" y="20"/>
                </a:cubicBezTo>
                <a:moveTo>
                  <a:pt x="505" y="19"/>
                </a:moveTo>
                <a:cubicBezTo>
                  <a:pt x="505" y="19"/>
                  <a:pt x="504" y="19"/>
                  <a:pt x="504" y="19"/>
                </a:cubicBezTo>
                <a:cubicBezTo>
                  <a:pt x="504" y="19"/>
                  <a:pt x="505" y="19"/>
                  <a:pt x="505" y="19"/>
                </a:cubicBezTo>
                <a:moveTo>
                  <a:pt x="505" y="19"/>
                </a:moveTo>
                <a:cubicBezTo>
                  <a:pt x="505" y="19"/>
                  <a:pt x="505" y="19"/>
                  <a:pt x="505" y="19"/>
                </a:cubicBezTo>
                <a:cubicBezTo>
                  <a:pt x="505" y="19"/>
                  <a:pt x="505" y="19"/>
                  <a:pt x="505" y="19"/>
                </a:cubicBezTo>
                <a:moveTo>
                  <a:pt x="506" y="18"/>
                </a:moveTo>
                <a:cubicBezTo>
                  <a:pt x="506" y="18"/>
                  <a:pt x="506" y="18"/>
                  <a:pt x="506" y="18"/>
                </a:cubicBezTo>
                <a:cubicBezTo>
                  <a:pt x="506" y="18"/>
                  <a:pt x="506" y="18"/>
                  <a:pt x="506" y="18"/>
                </a:cubicBezTo>
                <a:moveTo>
                  <a:pt x="507" y="17"/>
                </a:moveTo>
                <a:cubicBezTo>
                  <a:pt x="507" y="18"/>
                  <a:pt x="507" y="18"/>
                  <a:pt x="507" y="18"/>
                </a:cubicBezTo>
                <a:cubicBezTo>
                  <a:pt x="507" y="18"/>
                  <a:pt x="507" y="17"/>
                  <a:pt x="507" y="17"/>
                </a:cubicBezTo>
                <a:moveTo>
                  <a:pt x="508" y="17"/>
                </a:moveTo>
                <a:cubicBezTo>
                  <a:pt x="508" y="17"/>
                  <a:pt x="508" y="17"/>
                  <a:pt x="508" y="17"/>
                </a:cubicBezTo>
                <a:cubicBezTo>
                  <a:pt x="508" y="17"/>
                  <a:pt x="508" y="17"/>
                  <a:pt x="508" y="17"/>
                </a:cubicBezTo>
                <a:moveTo>
                  <a:pt x="509" y="16"/>
                </a:moveTo>
                <a:cubicBezTo>
                  <a:pt x="509" y="16"/>
                  <a:pt x="509" y="16"/>
                  <a:pt x="509" y="16"/>
                </a:cubicBezTo>
                <a:cubicBezTo>
                  <a:pt x="509" y="16"/>
                  <a:pt x="509" y="16"/>
                  <a:pt x="509" y="16"/>
                </a:cubicBezTo>
                <a:moveTo>
                  <a:pt x="510" y="16"/>
                </a:moveTo>
                <a:cubicBezTo>
                  <a:pt x="510" y="16"/>
                  <a:pt x="510" y="16"/>
                  <a:pt x="510" y="16"/>
                </a:cubicBezTo>
                <a:cubicBezTo>
                  <a:pt x="510" y="16"/>
                  <a:pt x="510" y="16"/>
                  <a:pt x="510" y="16"/>
                </a:cubicBezTo>
                <a:moveTo>
                  <a:pt x="511" y="15"/>
                </a:moveTo>
                <a:cubicBezTo>
                  <a:pt x="511" y="15"/>
                  <a:pt x="511" y="15"/>
                  <a:pt x="511" y="15"/>
                </a:cubicBezTo>
                <a:cubicBezTo>
                  <a:pt x="511" y="15"/>
                  <a:pt x="511" y="15"/>
                  <a:pt x="511" y="15"/>
                </a:cubicBezTo>
                <a:moveTo>
                  <a:pt x="512" y="15"/>
                </a:moveTo>
                <a:cubicBezTo>
                  <a:pt x="512" y="15"/>
                  <a:pt x="511" y="15"/>
                  <a:pt x="511" y="15"/>
                </a:cubicBezTo>
                <a:cubicBezTo>
                  <a:pt x="511" y="15"/>
                  <a:pt x="511" y="15"/>
                  <a:pt x="512" y="15"/>
                </a:cubicBezTo>
                <a:moveTo>
                  <a:pt x="512" y="14"/>
                </a:moveTo>
                <a:cubicBezTo>
                  <a:pt x="512" y="14"/>
                  <a:pt x="512" y="14"/>
                  <a:pt x="512" y="14"/>
                </a:cubicBezTo>
                <a:cubicBezTo>
                  <a:pt x="512" y="14"/>
                  <a:pt x="512" y="14"/>
                  <a:pt x="512" y="14"/>
                </a:cubicBezTo>
                <a:moveTo>
                  <a:pt x="514" y="13"/>
                </a:moveTo>
                <a:cubicBezTo>
                  <a:pt x="514" y="13"/>
                  <a:pt x="514" y="13"/>
                  <a:pt x="514" y="13"/>
                </a:cubicBezTo>
                <a:cubicBezTo>
                  <a:pt x="514" y="13"/>
                  <a:pt x="514" y="13"/>
                  <a:pt x="514" y="13"/>
                </a:cubicBezTo>
                <a:moveTo>
                  <a:pt x="515" y="13"/>
                </a:moveTo>
                <a:cubicBezTo>
                  <a:pt x="515" y="13"/>
                  <a:pt x="515" y="13"/>
                  <a:pt x="515" y="13"/>
                </a:cubicBezTo>
                <a:cubicBezTo>
                  <a:pt x="515" y="13"/>
                  <a:pt x="515" y="13"/>
                  <a:pt x="515" y="13"/>
                </a:cubicBezTo>
                <a:moveTo>
                  <a:pt x="516" y="12"/>
                </a:moveTo>
                <a:cubicBezTo>
                  <a:pt x="516" y="12"/>
                  <a:pt x="516" y="12"/>
                  <a:pt x="516" y="12"/>
                </a:cubicBezTo>
                <a:cubicBezTo>
                  <a:pt x="516" y="12"/>
                  <a:pt x="516" y="12"/>
                  <a:pt x="516" y="12"/>
                </a:cubicBezTo>
                <a:moveTo>
                  <a:pt x="517" y="11"/>
                </a:moveTo>
                <a:cubicBezTo>
                  <a:pt x="517" y="11"/>
                  <a:pt x="517" y="11"/>
                  <a:pt x="516" y="12"/>
                </a:cubicBezTo>
                <a:cubicBezTo>
                  <a:pt x="517" y="11"/>
                  <a:pt x="517" y="11"/>
                  <a:pt x="517" y="11"/>
                </a:cubicBezTo>
                <a:moveTo>
                  <a:pt x="518" y="11"/>
                </a:moveTo>
                <a:cubicBezTo>
                  <a:pt x="517" y="11"/>
                  <a:pt x="517" y="11"/>
                  <a:pt x="517" y="11"/>
                </a:cubicBezTo>
                <a:cubicBezTo>
                  <a:pt x="517" y="11"/>
                  <a:pt x="517" y="11"/>
                  <a:pt x="518" y="11"/>
                </a:cubicBezTo>
                <a:moveTo>
                  <a:pt x="518" y="10"/>
                </a:moveTo>
                <a:cubicBezTo>
                  <a:pt x="518" y="10"/>
                  <a:pt x="518" y="10"/>
                  <a:pt x="518" y="10"/>
                </a:cubicBezTo>
                <a:cubicBezTo>
                  <a:pt x="518" y="10"/>
                  <a:pt x="518" y="10"/>
                  <a:pt x="518" y="10"/>
                </a:cubicBezTo>
                <a:moveTo>
                  <a:pt x="519" y="10"/>
                </a:moveTo>
                <a:cubicBezTo>
                  <a:pt x="519" y="10"/>
                  <a:pt x="519" y="10"/>
                  <a:pt x="519" y="10"/>
                </a:cubicBezTo>
                <a:cubicBezTo>
                  <a:pt x="519" y="10"/>
                  <a:pt x="519" y="10"/>
                  <a:pt x="519" y="10"/>
                </a:cubicBezTo>
                <a:moveTo>
                  <a:pt x="520" y="9"/>
                </a:moveTo>
                <a:cubicBezTo>
                  <a:pt x="520" y="9"/>
                  <a:pt x="520" y="9"/>
                  <a:pt x="520" y="9"/>
                </a:cubicBezTo>
                <a:cubicBezTo>
                  <a:pt x="520" y="9"/>
                  <a:pt x="520" y="9"/>
                  <a:pt x="520" y="9"/>
                </a:cubicBezTo>
                <a:moveTo>
                  <a:pt x="521" y="9"/>
                </a:moveTo>
                <a:cubicBezTo>
                  <a:pt x="521" y="9"/>
                  <a:pt x="521" y="9"/>
                  <a:pt x="521" y="9"/>
                </a:cubicBezTo>
                <a:cubicBezTo>
                  <a:pt x="521" y="9"/>
                  <a:pt x="521" y="9"/>
                  <a:pt x="521" y="9"/>
                </a:cubicBezTo>
                <a:moveTo>
                  <a:pt x="522" y="8"/>
                </a:moveTo>
                <a:cubicBezTo>
                  <a:pt x="522" y="8"/>
                  <a:pt x="522" y="8"/>
                  <a:pt x="522" y="8"/>
                </a:cubicBezTo>
                <a:cubicBezTo>
                  <a:pt x="522" y="8"/>
                  <a:pt x="522" y="8"/>
                  <a:pt x="522" y="8"/>
                </a:cubicBezTo>
                <a:moveTo>
                  <a:pt x="523" y="8"/>
                </a:moveTo>
                <a:cubicBezTo>
                  <a:pt x="523" y="8"/>
                  <a:pt x="523" y="8"/>
                  <a:pt x="522" y="8"/>
                </a:cubicBezTo>
                <a:cubicBezTo>
                  <a:pt x="523" y="8"/>
                  <a:pt x="523" y="8"/>
                  <a:pt x="523" y="8"/>
                </a:cubicBezTo>
                <a:moveTo>
                  <a:pt x="524" y="7"/>
                </a:moveTo>
                <a:cubicBezTo>
                  <a:pt x="524" y="7"/>
                  <a:pt x="524" y="7"/>
                  <a:pt x="524" y="7"/>
                </a:cubicBezTo>
                <a:cubicBezTo>
                  <a:pt x="524" y="7"/>
                  <a:pt x="524" y="7"/>
                  <a:pt x="524" y="7"/>
                </a:cubicBezTo>
                <a:moveTo>
                  <a:pt x="525" y="6"/>
                </a:moveTo>
                <a:cubicBezTo>
                  <a:pt x="525" y="6"/>
                  <a:pt x="525" y="6"/>
                  <a:pt x="525" y="6"/>
                </a:cubicBezTo>
                <a:cubicBezTo>
                  <a:pt x="525" y="6"/>
                  <a:pt x="525" y="6"/>
                  <a:pt x="525" y="6"/>
                </a:cubicBezTo>
                <a:moveTo>
                  <a:pt x="527" y="5"/>
                </a:moveTo>
                <a:cubicBezTo>
                  <a:pt x="527" y="5"/>
                  <a:pt x="527" y="5"/>
                  <a:pt x="527" y="5"/>
                </a:cubicBezTo>
                <a:cubicBezTo>
                  <a:pt x="527" y="5"/>
                  <a:pt x="527" y="5"/>
                  <a:pt x="527" y="5"/>
                </a:cubicBezTo>
                <a:moveTo>
                  <a:pt x="528" y="4"/>
                </a:moveTo>
                <a:cubicBezTo>
                  <a:pt x="528" y="4"/>
                  <a:pt x="528" y="4"/>
                  <a:pt x="528" y="5"/>
                </a:cubicBezTo>
                <a:cubicBezTo>
                  <a:pt x="528" y="4"/>
                  <a:pt x="528" y="4"/>
                  <a:pt x="528" y="4"/>
                </a:cubicBezTo>
                <a:moveTo>
                  <a:pt x="530" y="3"/>
                </a:moveTo>
                <a:cubicBezTo>
                  <a:pt x="530" y="3"/>
                  <a:pt x="529" y="3"/>
                  <a:pt x="529" y="3"/>
                </a:cubicBezTo>
                <a:cubicBezTo>
                  <a:pt x="529" y="3"/>
                  <a:pt x="530" y="3"/>
                  <a:pt x="530" y="3"/>
                </a:cubicBezTo>
                <a:moveTo>
                  <a:pt x="530" y="3"/>
                </a:moveTo>
                <a:cubicBezTo>
                  <a:pt x="530" y="3"/>
                  <a:pt x="530" y="3"/>
                  <a:pt x="530" y="3"/>
                </a:cubicBezTo>
                <a:cubicBezTo>
                  <a:pt x="530" y="3"/>
                  <a:pt x="530" y="3"/>
                  <a:pt x="530" y="3"/>
                </a:cubicBezTo>
                <a:moveTo>
                  <a:pt x="532" y="2"/>
                </a:moveTo>
                <a:cubicBezTo>
                  <a:pt x="532" y="2"/>
                  <a:pt x="532" y="2"/>
                  <a:pt x="532" y="2"/>
                </a:cubicBezTo>
                <a:cubicBezTo>
                  <a:pt x="532" y="2"/>
                  <a:pt x="532" y="2"/>
                  <a:pt x="532" y="2"/>
                </a:cubicBezTo>
                <a:moveTo>
                  <a:pt x="533" y="1"/>
                </a:moveTo>
                <a:cubicBezTo>
                  <a:pt x="533" y="1"/>
                  <a:pt x="533" y="1"/>
                  <a:pt x="533" y="1"/>
                </a:cubicBezTo>
                <a:cubicBezTo>
                  <a:pt x="533" y="1"/>
                  <a:pt x="533" y="1"/>
                  <a:pt x="533" y="1"/>
                </a:cubicBezTo>
                <a:moveTo>
                  <a:pt x="535" y="0"/>
                </a:moveTo>
                <a:cubicBezTo>
                  <a:pt x="535" y="0"/>
                  <a:pt x="535" y="0"/>
                  <a:pt x="535" y="0"/>
                </a:cubicBezTo>
                <a:cubicBezTo>
                  <a:pt x="535" y="0"/>
                  <a:pt x="535" y="0"/>
                  <a:pt x="535" y="0"/>
                </a:cubicBezTo>
                <a:moveTo>
                  <a:pt x="536" y="0"/>
                </a:moveTo>
                <a:cubicBezTo>
                  <a:pt x="535" y="0"/>
                  <a:pt x="535" y="0"/>
                  <a:pt x="535" y="0"/>
                </a:cubicBezTo>
                <a:cubicBezTo>
                  <a:pt x="535" y="0"/>
                  <a:pt x="535" y="0"/>
                  <a:pt x="536"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87" name="Freeform 321"/>
          <p:cNvSpPr>
            <a:spLocks/>
          </p:cNvSpPr>
          <p:nvPr/>
        </p:nvSpPr>
        <p:spPr bwMode="auto">
          <a:xfrm>
            <a:off x="2774950" y="3281362"/>
            <a:ext cx="252413" cy="258763"/>
          </a:xfrm>
          <a:custGeom>
            <a:avLst/>
            <a:gdLst>
              <a:gd name="T0" fmla="*/ 123 w 123"/>
              <a:gd name="T1" fmla="*/ 0 h 126"/>
              <a:gd name="T2" fmla="*/ 0 w 123"/>
              <a:gd name="T3" fmla="*/ 113 h 126"/>
              <a:gd name="T4" fmla="*/ 0 w 123"/>
              <a:gd name="T5" fmla="*/ 126 h 126"/>
              <a:gd name="T6" fmla="*/ 123 w 123"/>
              <a:gd name="T7" fmla="*/ 14 h 126"/>
              <a:gd name="T8" fmla="*/ 123 w 123"/>
              <a:gd name="T9" fmla="*/ 0 h 126"/>
            </a:gdLst>
            <a:ahLst/>
            <a:cxnLst>
              <a:cxn ang="0">
                <a:pos x="T0" y="T1"/>
              </a:cxn>
              <a:cxn ang="0">
                <a:pos x="T2" y="T3"/>
              </a:cxn>
              <a:cxn ang="0">
                <a:pos x="T4" y="T5"/>
              </a:cxn>
              <a:cxn ang="0">
                <a:pos x="T6" y="T7"/>
              </a:cxn>
              <a:cxn ang="0">
                <a:pos x="T8" y="T9"/>
              </a:cxn>
            </a:cxnLst>
            <a:rect l="0" t="0" r="r" b="b"/>
            <a:pathLst>
              <a:path w="123" h="126">
                <a:moveTo>
                  <a:pt x="123" y="0"/>
                </a:moveTo>
                <a:cubicBezTo>
                  <a:pt x="82" y="37"/>
                  <a:pt x="41" y="75"/>
                  <a:pt x="0" y="113"/>
                </a:cubicBezTo>
                <a:cubicBezTo>
                  <a:pt x="0" y="117"/>
                  <a:pt x="0" y="122"/>
                  <a:pt x="0" y="126"/>
                </a:cubicBezTo>
                <a:cubicBezTo>
                  <a:pt x="41" y="88"/>
                  <a:pt x="82" y="51"/>
                  <a:pt x="123" y="14"/>
                </a:cubicBezTo>
                <a:cubicBezTo>
                  <a:pt x="123" y="9"/>
                  <a:pt x="123" y="4"/>
                  <a:pt x="123"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88" name="Freeform 322"/>
          <p:cNvSpPr>
            <a:spLocks/>
          </p:cNvSpPr>
          <p:nvPr/>
        </p:nvSpPr>
        <p:spPr bwMode="auto">
          <a:xfrm>
            <a:off x="3027362" y="2405062"/>
            <a:ext cx="1098550" cy="904875"/>
          </a:xfrm>
          <a:custGeom>
            <a:avLst/>
            <a:gdLst>
              <a:gd name="T0" fmla="*/ 535 w 536"/>
              <a:gd name="T1" fmla="*/ 1 h 442"/>
              <a:gd name="T2" fmla="*/ 533 w 536"/>
              <a:gd name="T3" fmla="*/ 2 h 442"/>
              <a:gd name="T4" fmla="*/ 530 w 536"/>
              <a:gd name="T5" fmla="*/ 4 h 442"/>
              <a:gd name="T6" fmla="*/ 528 w 536"/>
              <a:gd name="T7" fmla="*/ 6 h 442"/>
              <a:gd name="T8" fmla="*/ 525 w 536"/>
              <a:gd name="T9" fmla="*/ 7 h 442"/>
              <a:gd name="T10" fmla="*/ 522 w 536"/>
              <a:gd name="T11" fmla="*/ 9 h 442"/>
              <a:gd name="T12" fmla="*/ 521 w 536"/>
              <a:gd name="T13" fmla="*/ 10 h 442"/>
              <a:gd name="T14" fmla="*/ 519 w 536"/>
              <a:gd name="T15" fmla="*/ 11 h 442"/>
              <a:gd name="T16" fmla="*/ 517 w 536"/>
              <a:gd name="T17" fmla="*/ 12 h 442"/>
              <a:gd name="T18" fmla="*/ 516 w 536"/>
              <a:gd name="T19" fmla="*/ 13 h 442"/>
              <a:gd name="T20" fmla="*/ 514 w 536"/>
              <a:gd name="T21" fmla="*/ 14 h 442"/>
              <a:gd name="T22" fmla="*/ 511 w 536"/>
              <a:gd name="T23" fmla="*/ 16 h 442"/>
              <a:gd name="T24" fmla="*/ 510 w 536"/>
              <a:gd name="T25" fmla="*/ 17 h 442"/>
              <a:gd name="T26" fmla="*/ 508 w 536"/>
              <a:gd name="T27" fmla="*/ 18 h 442"/>
              <a:gd name="T28" fmla="*/ 506 w 536"/>
              <a:gd name="T29" fmla="*/ 19 h 442"/>
              <a:gd name="T30" fmla="*/ 504 w 536"/>
              <a:gd name="T31" fmla="*/ 20 h 442"/>
              <a:gd name="T32" fmla="*/ 503 w 536"/>
              <a:gd name="T33" fmla="*/ 21 h 442"/>
              <a:gd name="T34" fmla="*/ 501 w 536"/>
              <a:gd name="T35" fmla="*/ 22 h 442"/>
              <a:gd name="T36" fmla="*/ 499 w 536"/>
              <a:gd name="T37" fmla="*/ 24 h 442"/>
              <a:gd name="T38" fmla="*/ 498 w 536"/>
              <a:gd name="T39" fmla="*/ 25 h 442"/>
              <a:gd name="T40" fmla="*/ 496 w 536"/>
              <a:gd name="T41" fmla="*/ 26 h 442"/>
              <a:gd name="T42" fmla="*/ 494 w 536"/>
              <a:gd name="T43" fmla="*/ 27 h 442"/>
              <a:gd name="T44" fmla="*/ 492 w 536"/>
              <a:gd name="T45" fmla="*/ 28 h 442"/>
              <a:gd name="T46" fmla="*/ 491 w 536"/>
              <a:gd name="T47" fmla="*/ 29 h 442"/>
              <a:gd name="T48" fmla="*/ 489 w 536"/>
              <a:gd name="T49" fmla="*/ 30 h 442"/>
              <a:gd name="T50" fmla="*/ 487 w 536"/>
              <a:gd name="T51" fmla="*/ 32 h 442"/>
              <a:gd name="T52" fmla="*/ 486 w 536"/>
              <a:gd name="T53" fmla="*/ 33 h 442"/>
              <a:gd name="T54" fmla="*/ 484 w 536"/>
              <a:gd name="T55" fmla="*/ 34 h 442"/>
              <a:gd name="T56" fmla="*/ 482 w 536"/>
              <a:gd name="T57" fmla="*/ 35 h 442"/>
              <a:gd name="T58" fmla="*/ 480 w 536"/>
              <a:gd name="T59" fmla="*/ 36 h 442"/>
              <a:gd name="T60" fmla="*/ 479 w 536"/>
              <a:gd name="T61" fmla="*/ 37 h 442"/>
              <a:gd name="T62" fmla="*/ 477 w 536"/>
              <a:gd name="T63" fmla="*/ 38 h 442"/>
              <a:gd name="T64" fmla="*/ 475 w 536"/>
              <a:gd name="T65" fmla="*/ 39 h 442"/>
              <a:gd name="T66" fmla="*/ 473 w 536"/>
              <a:gd name="T67" fmla="*/ 41 h 442"/>
              <a:gd name="T68" fmla="*/ 472 w 536"/>
              <a:gd name="T69" fmla="*/ 42 h 442"/>
              <a:gd name="T70" fmla="*/ 470 w 536"/>
              <a:gd name="T71" fmla="*/ 43 h 442"/>
              <a:gd name="T72" fmla="*/ 468 w 536"/>
              <a:gd name="T73" fmla="*/ 44 h 442"/>
              <a:gd name="T74" fmla="*/ 466 w 536"/>
              <a:gd name="T75" fmla="*/ 45 h 442"/>
              <a:gd name="T76" fmla="*/ 465 w 536"/>
              <a:gd name="T77" fmla="*/ 46 h 442"/>
              <a:gd name="T78" fmla="*/ 463 w 536"/>
              <a:gd name="T79" fmla="*/ 48 h 442"/>
              <a:gd name="T80" fmla="*/ 461 w 536"/>
              <a:gd name="T81" fmla="*/ 49 h 442"/>
              <a:gd name="T82" fmla="*/ 460 w 536"/>
              <a:gd name="T83" fmla="*/ 50 h 442"/>
              <a:gd name="T84" fmla="*/ 458 w 536"/>
              <a:gd name="T85" fmla="*/ 51 h 442"/>
              <a:gd name="T86" fmla="*/ 456 w 536"/>
              <a:gd name="T87" fmla="*/ 52 h 442"/>
              <a:gd name="T88" fmla="*/ 455 w 536"/>
              <a:gd name="T89" fmla="*/ 53 h 442"/>
              <a:gd name="T90" fmla="*/ 453 w 536"/>
              <a:gd name="T91" fmla="*/ 55 h 442"/>
              <a:gd name="T92" fmla="*/ 451 w 536"/>
              <a:gd name="T93" fmla="*/ 56 h 442"/>
              <a:gd name="T94" fmla="*/ 449 w 536"/>
              <a:gd name="T95" fmla="*/ 57 h 442"/>
              <a:gd name="T96" fmla="*/ 448 w 536"/>
              <a:gd name="T97" fmla="*/ 58 h 442"/>
              <a:gd name="T98" fmla="*/ 446 w 536"/>
              <a:gd name="T99" fmla="*/ 60 h 442"/>
              <a:gd name="T100" fmla="*/ 444 w 536"/>
              <a:gd name="T101" fmla="*/ 61 h 442"/>
              <a:gd name="T102" fmla="*/ 442 w 536"/>
              <a:gd name="T103" fmla="*/ 62 h 442"/>
              <a:gd name="T104" fmla="*/ 441 w 536"/>
              <a:gd name="T105" fmla="*/ 63 h 442"/>
              <a:gd name="T106" fmla="*/ 439 w 536"/>
              <a:gd name="T107" fmla="*/ 64 h 442"/>
              <a:gd name="T108" fmla="*/ 437 w 536"/>
              <a:gd name="T109" fmla="*/ 66 h 442"/>
              <a:gd name="T110" fmla="*/ 435 w 536"/>
              <a:gd name="T111" fmla="*/ 67 h 442"/>
              <a:gd name="T112" fmla="*/ 432 w 536"/>
              <a:gd name="T113" fmla="*/ 69 h 442"/>
              <a:gd name="T114" fmla="*/ 430 w 536"/>
              <a:gd name="T115" fmla="*/ 71 h 442"/>
              <a:gd name="T116" fmla="*/ 427 w 536"/>
              <a:gd name="T117" fmla="*/ 73 h 442"/>
              <a:gd name="T118" fmla="*/ 422 w 536"/>
              <a:gd name="T119" fmla="*/ 76 h 442"/>
              <a:gd name="T120" fmla="*/ 419 w 536"/>
              <a:gd name="T121" fmla="*/ 78 h 442"/>
              <a:gd name="T122" fmla="*/ 417 w 536"/>
              <a:gd name="T123" fmla="*/ 80 h 442"/>
              <a:gd name="T124" fmla="*/ 0 w 536"/>
              <a:gd name="T125" fmla="*/ 42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6" h="442">
                <a:moveTo>
                  <a:pt x="536" y="0"/>
                </a:moveTo>
                <a:cubicBezTo>
                  <a:pt x="536" y="0"/>
                  <a:pt x="536" y="0"/>
                  <a:pt x="536" y="0"/>
                </a:cubicBezTo>
                <a:cubicBezTo>
                  <a:pt x="536" y="0"/>
                  <a:pt x="536" y="0"/>
                  <a:pt x="536" y="1"/>
                </a:cubicBezTo>
                <a:cubicBezTo>
                  <a:pt x="535" y="1"/>
                  <a:pt x="535" y="1"/>
                  <a:pt x="535" y="1"/>
                </a:cubicBezTo>
                <a:cubicBezTo>
                  <a:pt x="535" y="1"/>
                  <a:pt x="535" y="1"/>
                  <a:pt x="535" y="1"/>
                </a:cubicBezTo>
                <a:cubicBezTo>
                  <a:pt x="535" y="1"/>
                  <a:pt x="535" y="1"/>
                  <a:pt x="535" y="1"/>
                </a:cubicBezTo>
                <a:cubicBezTo>
                  <a:pt x="534" y="2"/>
                  <a:pt x="533" y="2"/>
                  <a:pt x="533" y="2"/>
                </a:cubicBezTo>
                <a:cubicBezTo>
                  <a:pt x="533" y="2"/>
                  <a:pt x="533" y="2"/>
                  <a:pt x="533" y="2"/>
                </a:cubicBezTo>
                <a:cubicBezTo>
                  <a:pt x="533" y="2"/>
                  <a:pt x="532" y="3"/>
                  <a:pt x="532" y="3"/>
                </a:cubicBezTo>
                <a:cubicBezTo>
                  <a:pt x="532" y="3"/>
                  <a:pt x="532" y="3"/>
                  <a:pt x="532" y="3"/>
                </a:cubicBezTo>
                <a:cubicBezTo>
                  <a:pt x="531" y="3"/>
                  <a:pt x="531" y="3"/>
                  <a:pt x="530" y="4"/>
                </a:cubicBezTo>
                <a:cubicBezTo>
                  <a:pt x="530" y="4"/>
                  <a:pt x="530" y="4"/>
                  <a:pt x="530" y="4"/>
                </a:cubicBezTo>
                <a:cubicBezTo>
                  <a:pt x="530" y="4"/>
                  <a:pt x="530" y="4"/>
                  <a:pt x="530" y="4"/>
                </a:cubicBezTo>
                <a:cubicBezTo>
                  <a:pt x="530" y="4"/>
                  <a:pt x="529" y="4"/>
                  <a:pt x="529" y="4"/>
                </a:cubicBezTo>
                <a:cubicBezTo>
                  <a:pt x="529" y="5"/>
                  <a:pt x="528" y="5"/>
                  <a:pt x="528" y="5"/>
                </a:cubicBezTo>
                <a:cubicBezTo>
                  <a:pt x="528" y="5"/>
                  <a:pt x="528" y="5"/>
                  <a:pt x="528" y="6"/>
                </a:cubicBezTo>
                <a:cubicBezTo>
                  <a:pt x="527" y="6"/>
                  <a:pt x="527" y="6"/>
                  <a:pt x="527" y="6"/>
                </a:cubicBezTo>
                <a:cubicBezTo>
                  <a:pt x="527" y="6"/>
                  <a:pt x="527" y="6"/>
                  <a:pt x="527" y="6"/>
                </a:cubicBezTo>
                <a:cubicBezTo>
                  <a:pt x="526" y="6"/>
                  <a:pt x="526" y="7"/>
                  <a:pt x="525" y="7"/>
                </a:cubicBezTo>
                <a:cubicBezTo>
                  <a:pt x="525" y="7"/>
                  <a:pt x="525" y="7"/>
                  <a:pt x="525" y="7"/>
                </a:cubicBezTo>
                <a:cubicBezTo>
                  <a:pt x="525" y="7"/>
                  <a:pt x="525" y="7"/>
                  <a:pt x="524" y="8"/>
                </a:cubicBezTo>
                <a:cubicBezTo>
                  <a:pt x="524" y="8"/>
                  <a:pt x="524" y="8"/>
                  <a:pt x="524" y="8"/>
                </a:cubicBezTo>
                <a:cubicBezTo>
                  <a:pt x="524" y="8"/>
                  <a:pt x="523" y="8"/>
                  <a:pt x="523" y="9"/>
                </a:cubicBezTo>
                <a:cubicBezTo>
                  <a:pt x="523" y="9"/>
                  <a:pt x="523" y="9"/>
                  <a:pt x="522" y="9"/>
                </a:cubicBezTo>
                <a:cubicBezTo>
                  <a:pt x="522" y="9"/>
                  <a:pt x="522" y="9"/>
                  <a:pt x="522" y="9"/>
                </a:cubicBezTo>
                <a:cubicBezTo>
                  <a:pt x="522" y="9"/>
                  <a:pt x="522" y="9"/>
                  <a:pt x="522" y="9"/>
                </a:cubicBezTo>
                <a:cubicBezTo>
                  <a:pt x="521" y="9"/>
                  <a:pt x="521" y="10"/>
                  <a:pt x="521" y="10"/>
                </a:cubicBezTo>
                <a:cubicBezTo>
                  <a:pt x="521" y="10"/>
                  <a:pt x="521" y="10"/>
                  <a:pt x="521" y="10"/>
                </a:cubicBezTo>
                <a:cubicBezTo>
                  <a:pt x="521" y="10"/>
                  <a:pt x="520" y="10"/>
                  <a:pt x="520" y="10"/>
                </a:cubicBezTo>
                <a:cubicBezTo>
                  <a:pt x="520" y="10"/>
                  <a:pt x="520" y="10"/>
                  <a:pt x="520" y="10"/>
                </a:cubicBezTo>
                <a:cubicBezTo>
                  <a:pt x="520" y="11"/>
                  <a:pt x="519" y="11"/>
                  <a:pt x="519" y="11"/>
                </a:cubicBezTo>
                <a:cubicBezTo>
                  <a:pt x="519" y="11"/>
                  <a:pt x="519" y="11"/>
                  <a:pt x="519" y="11"/>
                </a:cubicBezTo>
                <a:cubicBezTo>
                  <a:pt x="519" y="11"/>
                  <a:pt x="519" y="11"/>
                  <a:pt x="518" y="11"/>
                </a:cubicBezTo>
                <a:cubicBezTo>
                  <a:pt x="518" y="11"/>
                  <a:pt x="518" y="11"/>
                  <a:pt x="518" y="11"/>
                </a:cubicBezTo>
                <a:cubicBezTo>
                  <a:pt x="518" y="12"/>
                  <a:pt x="518" y="12"/>
                  <a:pt x="518" y="12"/>
                </a:cubicBezTo>
                <a:cubicBezTo>
                  <a:pt x="517" y="12"/>
                  <a:pt x="517" y="12"/>
                  <a:pt x="517" y="12"/>
                </a:cubicBezTo>
                <a:cubicBezTo>
                  <a:pt x="517" y="12"/>
                  <a:pt x="517" y="12"/>
                  <a:pt x="517" y="12"/>
                </a:cubicBezTo>
                <a:cubicBezTo>
                  <a:pt x="517" y="12"/>
                  <a:pt x="517" y="12"/>
                  <a:pt x="516" y="13"/>
                </a:cubicBezTo>
                <a:cubicBezTo>
                  <a:pt x="516" y="13"/>
                  <a:pt x="516" y="13"/>
                  <a:pt x="516" y="13"/>
                </a:cubicBezTo>
                <a:cubicBezTo>
                  <a:pt x="516" y="13"/>
                  <a:pt x="516" y="13"/>
                  <a:pt x="516" y="13"/>
                </a:cubicBezTo>
                <a:cubicBezTo>
                  <a:pt x="515" y="13"/>
                  <a:pt x="515" y="13"/>
                  <a:pt x="515" y="14"/>
                </a:cubicBezTo>
                <a:cubicBezTo>
                  <a:pt x="515" y="14"/>
                  <a:pt x="515" y="14"/>
                  <a:pt x="515" y="14"/>
                </a:cubicBezTo>
                <a:cubicBezTo>
                  <a:pt x="515" y="14"/>
                  <a:pt x="514" y="14"/>
                  <a:pt x="514" y="14"/>
                </a:cubicBezTo>
                <a:cubicBezTo>
                  <a:pt x="514" y="14"/>
                  <a:pt x="514" y="14"/>
                  <a:pt x="514" y="14"/>
                </a:cubicBezTo>
                <a:cubicBezTo>
                  <a:pt x="513" y="14"/>
                  <a:pt x="513" y="15"/>
                  <a:pt x="512" y="15"/>
                </a:cubicBezTo>
                <a:cubicBezTo>
                  <a:pt x="512" y="15"/>
                  <a:pt x="512" y="15"/>
                  <a:pt x="512" y="15"/>
                </a:cubicBezTo>
                <a:cubicBezTo>
                  <a:pt x="512" y="15"/>
                  <a:pt x="512" y="16"/>
                  <a:pt x="512" y="16"/>
                </a:cubicBezTo>
                <a:cubicBezTo>
                  <a:pt x="511" y="16"/>
                  <a:pt x="511" y="16"/>
                  <a:pt x="511" y="16"/>
                </a:cubicBezTo>
                <a:cubicBezTo>
                  <a:pt x="511" y="16"/>
                  <a:pt x="511" y="16"/>
                  <a:pt x="511" y="16"/>
                </a:cubicBezTo>
                <a:cubicBezTo>
                  <a:pt x="511" y="16"/>
                  <a:pt x="511" y="16"/>
                  <a:pt x="511" y="16"/>
                </a:cubicBezTo>
                <a:cubicBezTo>
                  <a:pt x="510" y="16"/>
                  <a:pt x="510" y="17"/>
                  <a:pt x="510" y="17"/>
                </a:cubicBezTo>
                <a:cubicBezTo>
                  <a:pt x="510" y="17"/>
                  <a:pt x="510" y="17"/>
                  <a:pt x="510" y="17"/>
                </a:cubicBezTo>
                <a:cubicBezTo>
                  <a:pt x="509" y="17"/>
                  <a:pt x="509" y="17"/>
                  <a:pt x="509" y="17"/>
                </a:cubicBezTo>
                <a:cubicBezTo>
                  <a:pt x="509" y="17"/>
                  <a:pt x="509" y="17"/>
                  <a:pt x="509" y="17"/>
                </a:cubicBezTo>
                <a:cubicBezTo>
                  <a:pt x="509" y="18"/>
                  <a:pt x="508" y="18"/>
                  <a:pt x="508" y="18"/>
                </a:cubicBezTo>
                <a:cubicBezTo>
                  <a:pt x="508" y="18"/>
                  <a:pt x="508" y="18"/>
                  <a:pt x="508" y="18"/>
                </a:cubicBezTo>
                <a:cubicBezTo>
                  <a:pt x="508" y="18"/>
                  <a:pt x="507" y="18"/>
                  <a:pt x="507" y="18"/>
                </a:cubicBezTo>
                <a:cubicBezTo>
                  <a:pt x="507" y="18"/>
                  <a:pt x="507" y="19"/>
                  <a:pt x="507" y="19"/>
                </a:cubicBezTo>
                <a:cubicBezTo>
                  <a:pt x="507" y="19"/>
                  <a:pt x="507" y="19"/>
                  <a:pt x="506" y="19"/>
                </a:cubicBezTo>
                <a:cubicBezTo>
                  <a:pt x="506" y="19"/>
                  <a:pt x="506" y="19"/>
                  <a:pt x="506" y="19"/>
                </a:cubicBezTo>
                <a:cubicBezTo>
                  <a:pt x="506" y="19"/>
                  <a:pt x="506" y="19"/>
                  <a:pt x="505" y="20"/>
                </a:cubicBezTo>
                <a:cubicBezTo>
                  <a:pt x="505" y="20"/>
                  <a:pt x="505" y="20"/>
                  <a:pt x="505" y="20"/>
                </a:cubicBezTo>
                <a:cubicBezTo>
                  <a:pt x="505" y="20"/>
                  <a:pt x="505" y="20"/>
                  <a:pt x="505" y="20"/>
                </a:cubicBezTo>
                <a:cubicBezTo>
                  <a:pt x="505" y="20"/>
                  <a:pt x="504" y="20"/>
                  <a:pt x="504" y="20"/>
                </a:cubicBezTo>
                <a:cubicBezTo>
                  <a:pt x="504" y="20"/>
                  <a:pt x="504" y="21"/>
                  <a:pt x="504" y="21"/>
                </a:cubicBezTo>
                <a:cubicBezTo>
                  <a:pt x="504" y="21"/>
                  <a:pt x="504" y="21"/>
                  <a:pt x="504" y="21"/>
                </a:cubicBezTo>
                <a:cubicBezTo>
                  <a:pt x="503" y="21"/>
                  <a:pt x="503" y="21"/>
                  <a:pt x="503" y="21"/>
                </a:cubicBezTo>
                <a:cubicBezTo>
                  <a:pt x="503" y="21"/>
                  <a:pt x="503" y="21"/>
                  <a:pt x="503" y="21"/>
                </a:cubicBezTo>
                <a:cubicBezTo>
                  <a:pt x="503" y="21"/>
                  <a:pt x="502" y="22"/>
                  <a:pt x="502" y="22"/>
                </a:cubicBezTo>
                <a:cubicBezTo>
                  <a:pt x="502" y="22"/>
                  <a:pt x="502" y="22"/>
                  <a:pt x="502" y="22"/>
                </a:cubicBezTo>
                <a:cubicBezTo>
                  <a:pt x="502" y="22"/>
                  <a:pt x="501" y="22"/>
                  <a:pt x="501" y="22"/>
                </a:cubicBezTo>
                <a:cubicBezTo>
                  <a:pt x="501" y="22"/>
                  <a:pt x="501" y="22"/>
                  <a:pt x="501" y="22"/>
                </a:cubicBezTo>
                <a:cubicBezTo>
                  <a:pt x="501" y="23"/>
                  <a:pt x="501" y="23"/>
                  <a:pt x="500" y="23"/>
                </a:cubicBezTo>
                <a:cubicBezTo>
                  <a:pt x="500" y="23"/>
                  <a:pt x="500" y="23"/>
                  <a:pt x="500" y="23"/>
                </a:cubicBezTo>
                <a:cubicBezTo>
                  <a:pt x="500" y="23"/>
                  <a:pt x="500" y="23"/>
                  <a:pt x="500" y="23"/>
                </a:cubicBezTo>
                <a:cubicBezTo>
                  <a:pt x="499" y="24"/>
                  <a:pt x="499" y="24"/>
                  <a:pt x="499" y="24"/>
                </a:cubicBezTo>
                <a:cubicBezTo>
                  <a:pt x="499" y="24"/>
                  <a:pt x="499" y="24"/>
                  <a:pt x="499" y="24"/>
                </a:cubicBezTo>
                <a:cubicBezTo>
                  <a:pt x="499" y="24"/>
                  <a:pt x="499" y="24"/>
                  <a:pt x="498" y="24"/>
                </a:cubicBezTo>
                <a:cubicBezTo>
                  <a:pt x="498" y="24"/>
                  <a:pt x="498" y="24"/>
                  <a:pt x="498" y="25"/>
                </a:cubicBezTo>
                <a:cubicBezTo>
                  <a:pt x="498" y="25"/>
                  <a:pt x="498" y="25"/>
                  <a:pt x="498" y="25"/>
                </a:cubicBezTo>
                <a:cubicBezTo>
                  <a:pt x="497" y="25"/>
                  <a:pt x="497" y="25"/>
                  <a:pt x="497" y="25"/>
                </a:cubicBezTo>
                <a:cubicBezTo>
                  <a:pt x="497" y="25"/>
                  <a:pt x="497" y="25"/>
                  <a:pt x="497" y="25"/>
                </a:cubicBezTo>
                <a:cubicBezTo>
                  <a:pt x="497" y="25"/>
                  <a:pt x="496" y="26"/>
                  <a:pt x="496" y="26"/>
                </a:cubicBezTo>
                <a:cubicBezTo>
                  <a:pt x="496" y="26"/>
                  <a:pt x="496" y="26"/>
                  <a:pt x="496" y="26"/>
                </a:cubicBezTo>
                <a:cubicBezTo>
                  <a:pt x="496" y="26"/>
                  <a:pt x="495" y="26"/>
                  <a:pt x="495" y="26"/>
                </a:cubicBezTo>
                <a:cubicBezTo>
                  <a:pt x="495" y="26"/>
                  <a:pt x="495" y="26"/>
                  <a:pt x="495" y="26"/>
                </a:cubicBezTo>
                <a:cubicBezTo>
                  <a:pt x="495" y="27"/>
                  <a:pt x="495" y="27"/>
                  <a:pt x="494" y="27"/>
                </a:cubicBezTo>
                <a:cubicBezTo>
                  <a:pt x="494" y="27"/>
                  <a:pt x="494" y="27"/>
                  <a:pt x="494" y="27"/>
                </a:cubicBezTo>
                <a:cubicBezTo>
                  <a:pt x="494" y="27"/>
                  <a:pt x="494" y="27"/>
                  <a:pt x="494" y="27"/>
                </a:cubicBezTo>
                <a:cubicBezTo>
                  <a:pt x="493" y="27"/>
                  <a:pt x="493" y="27"/>
                  <a:pt x="493" y="28"/>
                </a:cubicBezTo>
                <a:cubicBezTo>
                  <a:pt x="493" y="28"/>
                  <a:pt x="493" y="28"/>
                  <a:pt x="493" y="28"/>
                </a:cubicBezTo>
                <a:cubicBezTo>
                  <a:pt x="493" y="28"/>
                  <a:pt x="492" y="28"/>
                  <a:pt x="492" y="28"/>
                </a:cubicBezTo>
                <a:cubicBezTo>
                  <a:pt x="492" y="28"/>
                  <a:pt x="492" y="28"/>
                  <a:pt x="492" y="28"/>
                </a:cubicBezTo>
                <a:cubicBezTo>
                  <a:pt x="492" y="29"/>
                  <a:pt x="492" y="29"/>
                  <a:pt x="491" y="29"/>
                </a:cubicBezTo>
                <a:cubicBezTo>
                  <a:pt x="491" y="29"/>
                  <a:pt x="491" y="29"/>
                  <a:pt x="491" y="29"/>
                </a:cubicBezTo>
                <a:cubicBezTo>
                  <a:pt x="491" y="29"/>
                  <a:pt x="491" y="29"/>
                  <a:pt x="491" y="29"/>
                </a:cubicBezTo>
                <a:cubicBezTo>
                  <a:pt x="490" y="29"/>
                  <a:pt x="490" y="30"/>
                  <a:pt x="490" y="30"/>
                </a:cubicBezTo>
                <a:cubicBezTo>
                  <a:pt x="490" y="30"/>
                  <a:pt x="490" y="30"/>
                  <a:pt x="490" y="30"/>
                </a:cubicBezTo>
                <a:cubicBezTo>
                  <a:pt x="490" y="30"/>
                  <a:pt x="489" y="30"/>
                  <a:pt x="489" y="30"/>
                </a:cubicBezTo>
                <a:cubicBezTo>
                  <a:pt x="489" y="30"/>
                  <a:pt x="489" y="30"/>
                  <a:pt x="489" y="30"/>
                </a:cubicBezTo>
                <a:cubicBezTo>
                  <a:pt x="489" y="30"/>
                  <a:pt x="489" y="31"/>
                  <a:pt x="488" y="31"/>
                </a:cubicBezTo>
                <a:cubicBezTo>
                  <a:pt x="488" y="31"/>
                  <a:pt x="488" y="31"/>
                  <a:pt x="488" y="31"/>
                </a:cubicBezTo>
                <a:cubicBezTo>
                  <a:pt x="488" y="31"/>
                  <a:pt x="488" y="31"/>
                  <a:pt x="487" y="31"/>
                </a:cubicBezTo>
                <a:cubicBezTo>
                  <a:pt x="487" y="31"/>
                  <a:pt x="487" y="31"/>
                  <a:pt x="487" y="32"/>
                </a:cubicBezTo>
                <a:cubicBezTo>
                  <a:pt x="487" y="32"/>
                  <a:pt x="487" y="32"/>
                  <a:pt x="487" y="32"/>
                </a:cubicBezTo>
                <a:cubicBezTo>
                  <a:pt x="487" y="32"/>
                  <a:pt x="486" y="32"/>
                  <a:pt x="486" y="32"/>
                </a:cubicBezTo>
                <a:cubicBezTo>
                  <a:pt x="486" y="32"/>
                  <a:pt x="486" y="32"/>
                  <a:pt x="486" y="32"/>
                </a:cubicBezTo>
                <a:cubicBezTo>
                  <a:pt x="486" y="32"/>
                  <a:pt x="486" y="33"/>
                  <a:pt x="486" y="33"/>
                </a:cubicBezTo>
                <a:cubicBezTo>
                  <a:pt x="485" y="33"/>
                  <a:pt x="485" y="33"/>
                  <a:pt x="485" y="33"/>
                </a:cubicBezTo>
                <a:cubicBezTo>
                  <a:pt x="485" y="33"/>
                  <a:pt x="485" y="33"/>
                  <a:pt x="485" y="33"/>
                </a:cubicBezTo>
                <a:cubicBezTo>
                  <a:pt x="484" y="33"/>
                  <a:pt x="484" y="33"/>
                  <a:pt x="484" y="34"/>
                </a:cubicBezTo>
                <a:cubicBezTo>
                  <a:pt x="484" y="34"/>
                  <a:pt x="484" y="34"/>
                  <a:pt x="484" y="34"/>
                </a:cubicBezTo>
                <a:cubicBezTo>
                  <a:pt x="484" y="34"/>
                  <a:pt x="483" y="34"/>
                  <a:pt x="483" y="34"/>
                </a:cubicBezTo>
                <a:cubicBezTo>
                  <a:pt x="483" y="34"/>
                  <a:pt x="483" y="34"/>
                  <a:pt x="483" y="34"/>
                </a:cubicBezTo>
                <a:cubicBezTo>
                  <a:pt x="483" y="34"/>
                  <a:pt x="483" y="35"/>
                  <a:pt x="482" y="35"/>
                </a:cubicBezTo>
                <a:cubicBezTo>
                  <a:pt x="482" y="35"/>
                  <a:pt x="482" y="35"/>
                  <a:pt x="482" y="35"/>
                </a:cubicBezTo>
                <a:cubicBezTo>
                  <a:pt x="482" y="35"/>
                  <a:pt x="482" y="35"/>
                  <a:pt x="482" y="35"/>
                </a:cubicBezTo>
                <a:cubicBezTo>
                  <a:pt x="481" y="35"/>
                  <a:pt x="481" y="35"/>
                  <a:pt x="481" y="36"/>
                </a:cubicBezTo>
                <a:cubicBezTo>
                  <a:pt x="481" y="36"/>
                  <a:pt x="481" y="36"/>
                  <a:pt x="481" y="36"/>
                </a:cubicBezTo>
                <a:cubicBezTo>
                  <a:pt x="481" y="36"/>
                  <a:pt x="481" y="36"/>
                  <a:pt x="480" y="36"/>
                </a:cubicBezTo>
                <a:cubicBezTo>
                  <a:pt x="480" y="36"/>
                  <a:pt x="480" y="36"/>
                  <a:pt x="480" y="36"/>
                </a:cubicBezTo>
                <a:cubicBezTo>
                  <a:pt x="480" y="37"/>
                  <a:pt x="480" y="37"/>
                  <a:pt x="479" y="37"/>
                </a:cubicBezTo>
                <a:cubicBezTo>
                  <a:pt x="479" y="37"/>
                  <a:pt x="479" y="37"/>
                  <a:pt x="479" y="37"/>
                </a:cubicBezTo>
                <a:cubicBezTo>
                  <a:pt x="479" y="37"/>
                  <a:pt x="479" y="37"/>
                  <a:pt x="479" y="37"/>
                </a:cubicBezTo>
                <a:cubicBezTo>
                  <a:pt x="478" y="37"/>
                  <a:pt x="478" y="37"/>
                  <a:pt x="478" y="38"/>
                </a:cubicBezTo>
                <a:cubicBezTo>
                  <a:pt x="478" y="38"/>
                  <a:pt x="478" y="38"/>
                  <a:pt x="478" y="38"/>
                </a:cubicBezTo>
                <a:cubicBezTo>
                  <a:pt x="478" y="38"/>
                  <a:pt x="477" y="38"/>
                  <a:pt x="477" y="38"/>
                </a:cubicBezTo>
                <a:cubicBezTo>
                  <a:pt x="477" y="38"/>
                  <a:pt x="477" y="38"/>
                  <a:pt x="477" y="38"/>
                </a:cubicBezTo>
                <a:cubicBezTo>
                  <a:pt x="477" y="38"/>
                  <a:pt x="477" y="39"/>
                  <a:pt x="476" y="39"/>
                </a:cubicBezTo>
                <a:cubicBezTo>
                  <a:pt x="476" y="39"/>
                  <a:pt x="476" y="39"/>
                  <a:pt x="476" y="39"/>
                </a:cubicBezTo>
                <a:cubicBezTo>
                  <a:pt x="476" y="39"/>
                  <a:pt x="476" y="39"/>
                  <a:pt x="476" y="39"/>
                </a:cubicBezTo>
                <a:cubicBezTo>
                  <a:pt x="475" y="39"/>
                  <a:pt x="475" y="39"/>
                  <a:pt x="475" y="39"/>
                </a:cubicBezTo>
                <a:cubicBezTo>
                  <a:pt x="475" y="40"/>
                  <a:pt x="475" y="40"/>
                  <a:pt x="475" y="40"/>
                </a:cubicBezTo>
                <a:cubicBezTo>
                  <a:pt x="475" y="40"/>
                  <a:pt x="474" y="40"/>
                  <a:pt x="474" y="40"/>
                </a:cubicBezTo>
                <a:cubicBezTo>
                  <a:pt x="474" y="40"/>
                  <a:pt x="474" y="40"/>
                  <a:pt x="474" y="40"/>
                </a:cubicBezTo>
                <a:cubicBezTo>
                  <a:pt x="474" y="41"/>
                  <a:pt x="474" y="41"/>
                  <a:pt x="473" y="41"/>
                </a:cubicBezTo>
                <a:cubicBezTo>
                  <a:pt x="473" y="41"/>
                  <a:pt x="473" y="41"/>
                  <a:pt x="473" y="41"/>
                </a:cubicBezTo>
                <a:cubicBezTo>
                  <a:pt x="473" y="41"/>
                  <a:pt x="473" y="41"/>
                  <a:pt x="473" y="41"/>
                </a:cubicBezTo>
                <a:cubicBezTo>
                  <a:pt x="472" y="41"/>
                  <a:pt x="472" y="41"/>
                  <a:pt x="472" y="42"/>
                </a:cubicBezTo>
                <a:cubicBezTo>
                  <a:pt x="472" y="42"/>
                  <a:pt x="472" y="42"/>
                  <a:pt x="472" y="42"/>
                </a:cubicBezTo>
                <a:cubicBezTo>
                  <a:pt x="472" y="42"/>
                  <a:pt x="471" y="42"/>
                  <a:pt x="471" y="42"/>
                </a:cubicBezTo>
                <a:cubicBezTo>
                  <a:pt x="471" y="42"/>
                  <a:pt x="471" y="42"/>
                  <a:pt x="471" y="42"/>
                </a:cubicBezTo>
                <a:cubicBezTo>
                  <a:pt x="471" y="43"/>
                  <a:pt x="471" y="43"/>
                  <a:pt x="470" y="43"/>
                </a:cubicBezTo>
                <a:cubicBezTo>
                  <a:pt x="470" y="43"/>
                  <a:pt x="470" y="43"/>
                  <a:pt x="470" y="43"/>
                </a:cubicBezTo>
                <a:cubicBezTo>
                  <a:pt x="470" y="43"/>
                  <a:pt x="470" y="43"/>
                  <a:pt x="470" y="43"/>
                </a:cubicBezTo>
                <a:cubicBezTo>
                  <a:pt x="469" y="43"/>
                  <a:pt x="469" y="44"/>
                  <a:pt x="469" y="44"/>
                </a:cubicBezTo>
                <a:cubicBezTo>
                  <a:pt x="469" y="44"/>
                  <a:pt x="469" y="44"/>
                  <a:pt x="469" y="44"/>
                </a:cubicBezTo>
                <a:cubicBezTo>
                  <a:pt x="469" y="44"/>
                  <a:pt x="468" y="44"/>
                  <a:pt x="468" y="44"/>
                </a:cubicBezTo>
                <a:cubicBezTo>
                  <a:pt x="468" y="44"/>
                  <a:pt x="468" y="44"/>
                  <a:pt x="468" y="44"/>
                </a:cubicBezTo>
                <a:cubicBezTo>
                  <a:pt x="468" y="45"/>
                  <a:pt x="468" y="45"/>
                  <a:pt x="468" y="45"/>
                </a:cubicBezTo>
                <a:cubicBezTo>
                  <a:pt x="467" y="45"/>
                  <a:pt x="467" y="45"/>
                  <a:pt x="467" y="45"/>
                </a:cubicBezTo>
                <a:cubicBezTo>
                  <a:pt x="467" y="45"/>
                  <a:pt x="467" y="45"/>
                  <a:pt x="466" y="45"/>
                </a:cubicBezTo>
                <a:cubicBezTo>
                  <a:pt x="466" y="45"/>
                  <a:pt x="466" y="46"/>
                  <a:pt x="466" y="46"/>
                </a:cubicBezTo>
                <a:cubicBezTo>
                  <a:pt x="466" y="46"/>
                  <a:pt x="466" y="46"/>
                  <a:pt x="466" y="46"/>
                </a:cubicBezTo>
                <a:cubicBezTo>
                  <a:pt x="466" y="46"/>
                  <a:pt x="465" y="46"/>
                  <a:pt x="465" y="46"/>
                </a:cubicBezTo>
                <a:cubicBezTo>
                  <a:pt x="465" y="46"/>
                  <a:pt x="465" y="46"/>
                  <a:pt x="465" y="46"/>
                </a:cubicBezTo>
                <a:cubicBezTo>
                  <a:pt x="465" y="47"/>
                  <a:pt x="465" y="47"/>
                  <a:pt x="464" y="47"/>
                </a:cubicBezTo>
                <a:cubicBezTo>
                  <a:pt x="464" y="47"/>
                  <a:pt x="464" y="47"/>
                  <a:pt x="464" y="47"/>
                </a:cubicBezTo>
                <a:cubicBezTo>
                  <a:pt x="464" y="47"/>
                  <a:pt x="464" y="47"/>
                  <a:pt x="464" y="47"/>
                </a:cubicBezTo>
                <a:cubicBezTo>
                  <a:pt x="463" y="47"/>
                  <a:pt x="463" y="48"/>
                  <a:pt x="463" y="48"/>
                </a:cubicBezTo>
                <a:cubicBezTo>
                  <a:pt x="463" y="48"/>
                  <a:pt x="463" y="48"/>
                  <a:pt x="463" y="48"/>
                </a:cubicBezTo>
                <a:cubicBezTo>
                  <a:pt x="463" y="48"/>
                  <a:pt x="462" y="48"/>
                  <a:pt x="462" y="48"/>
                </a:cubicBezTo>
                <a:cubicBezTo>
                  <a:pt x="462" y="48"/>
                  <a:pt x="462" y="48"/>
                  <a:pt x="462" y="48"/>
                </a:cubicBezTo>
                <a:cubicBezTo>
                  <a:pt x="462" y="49"/>
                  <a:pt x="462" y="49"/>
                  <a:pt x="461" y="49"/>
                </a:cubicBezTo>
                <a:cubicBezTo>
                  <a:pt x="461" y="49"/>
                  <a:pt x="461" y="49"/>
                  <a:pt x="461" y="49"/>
                </a:cubicBezTo>
                <a:cubicBezTo>
                  <a:pt x="461" y="49"/>
                  <a:pt x="461" y="49"/>
                  <a:pt x="461" y="49"/>
                </a:cubicBezTo>
                <a:cubicBezTo>
                  <a:pt x="460" y="50"/>
                  <a:pt x="460" y="50"/>
                  <a:pt x="460" y="50"/>
                </a:cubicBezTo>
                <a:cubicBezTo>
                  <a:pt x="460" y="50"/>
                  <a:pt x="460" y="50"/>
                  <a:pt x="460" y="50"/>
                </a:cubicBezTo>
                <a:cubicBezTo>
                  <a:pt x="460" y="50"/>
                  <a:pt x="460" y="50"/>
                  <a:pt x="459" y="50"/>
                </a:cubicBezTo>
                <a:cubicBezTo>
                  <a:pt x="459" y="50"/>
                  <a:pt x="459" y="51"/>
                  <a:pt x="459" y="51"/>
                </a:cubicBezTo>
                <a:cubicBezTo>
                  <a:pt x="459" y="51"/>
                  <a:pt x="458" y="51"/>
                  <a:pt x="458" y="51"/>
                </a:cubicBezTo>
                <a:cubicBezTo>
                  <a:pt x="458" y="51"/>
                  <a:pt x="458" y="51"/>
                  <a:pt x="458" y="51"/>
                </a:cubicBezTo>
                <a:cubicBezTo>
                  <a:pt x="458" y="51"/>
                  <a:pt x="458" y="51"/>
                  <a:pt x="458" y="51"/>
                </a:cubicBezTo>
                <a:cubicBezTo>
                  <a:pt x="457" y="52"/>
                  <a:pt x="457" y="52"/>
                  <a:pt x="457" y="52"/>
                </a:cubicBezTo>
                <a:cubicBezTo>
                  <a:pt x="457" y="52"/>
                  <a:pt x="457" y="52"/>
                  <a:pt x="457" y="52"/>
                </a:cubicBezTo>
                <a:cubicBezTo>
                  <a:pt x="457" y="52"/>
                  <a:pt x="456" y="52"/>
                  <a:pt x="456" y="52"/>
                </a:cubicBezTo>
                <a:cubicBezTo>
                  <a:pt x="456" y="53"/>
                  <a:pt x="456" y="53"/>
                  <a:pt x="456" y="53"/>
                </a:cubicBezTo>
                <a:cubicBezTo>
                  <a:pt x="456" y="53"/>
                  <a:pt x="456" y="53"/>
                  <a:pt x="455" y="53"/>
                </a:cubicBezTo>
                <a:cubicBezTo>
                  <a:pt x="455" y="53"/>
                  <a:pt x="455" y="53"/>
                  <a:pt x="455" y="53"/>
                </a:cubicBezTo>
                <a:cubicBezTo>
                  <a:pt x="455" y="53"/>
                  <a:pt x="455" y="53"/>
                  <a:pt x="455" y="53"/>
                </a:cubicBezTo>
                <a:cubicBezTo>
                  <a:pt x="455" y="54"/>
                  <a:pt x="454" y="54"/>
                  <a:pt x="454" y="54"/>
                </a:cubicBezTo>
                <a:cubicBezTo>
                  <a:pt x="454" y="54"/>
                  <a:pt x="454" y="54"/>
                  <a:pt x="454" y="54"/>
                </a:cubicBezTo>
                <a:cubicBezTo>
                  <a:pt x="453" y="54"/>
                  <a:pt x="453" y="54"/>
                  <a:pt x="453" y="54"/>
                </a:cubicBezTo>
                <a:cubicBezTo>
                  <a:pt x="453" y="55"/>
                  <a:pt x="453" y="55"/>
                  <a:pt x="453" y="55"/>
                </a:cubicBezTo>
                <a:cubicBezTo>
                  <a:pt x="453" y="55"/>
                  <a:pt x="453" y="55"/>
                  <a:pt x="452" y="55"/>
                </a:cubicBezTo>
                <a:cubicBezTo>
                  <a:pt x="452" y="55"/>
                  <a:pt x="452" y="55"/>
                  <a:pt x="452" y="55"/>
                </a:cubicBezTo>
                <a:cubicBezTo>
                  <a:pt x="452" y="55"/>
                  <a:pt x="452" y="55"/>
                  <a:pt x="452" y="55"/>
                </a:cubicBezTo>
                <a:cubicBezTo>
                  <a:pt x="451" y="56"/>
                  <a:pt x="451" y="56"/>
                  <a:pt x="451" y="56"/>
                </a:cubicBezTo>
                <a:cubicBezTo>
                  <a:pt x="451" y="56"/>
                  <a:pt x="451" y="56"/>
                  <a:pt x="451" y="56"/>
                </a:cubicBezTo>
                <a:cubicBezTo>
                  <a:pt x="451" y="56"/>
                  <a:pt x="450" y="56"/>
                  <a:pt x="450" y="57"/>
                </a:cubicBezTo>
                <a:cubicBezTo>
                  <a:pt x="450" y="57"/>
                  <a:pt x="450" y="57"/>
                  <a:pt x="450" y="57"/>
                </a:cubicBezTo>
                <a:cubicBezTo>
                  <a:pt x="450" y="57"/>
                  <a:pt x="450" y="57"/>
                  <a:pt x="449" y="57"/>
                </a:cubicBezTo>
                <a:cubicBezTo>
                  <a:pt x="449" y="57"/>
                  <a:pt x="449" y="57"/>
                  <a:pt x="449" y="57"/>
                </a:cubicBezTo>
                <a:cubicBezTo>
                  <a:pt x="449" y="57"/>
                  <a:pt x="449" y="58"/>
                  <a:pt x="448" y="58"/>
                </a:cubicBezTo>
                <a:cubicBezTo>
                  <a:pt x="448" y="58"/>
                  <a:pt x="448" y="58"/>
                  <a:pt x="448" y="58"/>
                </a:cubicBezTo>
                <a:cubicBezTo>
                  <a:pt x="448" y="58"/>
                  <a:pt x="448" y="58"/>
                  <a:pt x="448" y="58"/>
                </a:cubicBezTo>
                <a:cubicBezTo>
                  <a:pt x="448" y="58"/>
                  <a:pt x="447" y="58"/>
                  <a:pt x="447" y="59"/>
                </a:cubicBezTo>
                <a:cubicBezTo>
                  <a:pt x="447" y="59"/>
                  <a:pt x="447" y="59"/>
                  <a:pt x="447" y="59"/>
                </a:cubicBezTo>
                <a:cubicBezTo>
                  <a:pt x="447" y="59"/>
                  <a:pt x="447" y="59"/>
                  <a:pt x="447" y="59"/>
                </a:cubicBezTo>
                <a:cubicBezTo>
                  <a:pt x="446" y="59"/>
                  <a:pt x="446" y="59"/>
                  <a:pt x="446" y="60"/>
                </a:cubicBezTo>
                <a:cubicBezTo>
                  <a:pt x="446" y="60"/>
                  <a:pt x="446" y="60"/>
                  <a:pt x="446" y="60"/>
                </a:cubicBezTo>
                <a:cubicBezTo>
                  <a:pt x="445" y="60"/>
                  <a:pt x="445" y="60"/>
                  <a:pt x="445" y="60"/>
                </a:cubicBezTo>
                <a:cubicBezTo>
                  <a:pt x="445" y="60"/>
                  <a:pt x="445" y="60"/>
                  <a:pt x="445" y="60"/>
                </a:cubicBezTo>
                <a:cubicBezTo>
                  <a:pt x="445" y="60"/>
                  <a:pt x="444" y="61"/>
                  <a:pt x="444" y="61"/>
                </a:cubicBezTo>
                <a:cubicBezTo>
                  <a:pt x="444" y="61"/>
                  <a:pt x="444" y="61"/>
                  <a:pt x="444" y="61"/>
                </a:cubicBezTo>
                <a:cubicBezTo>
                  <a:pt x="444" y="61"/>
                  <a:pt x="443" y="61"/>
                  <a:pt x="443" y="61"/>
                </a:cubicBezTo>
                <a:cubicBezTo>
                  <a:pt x="443" y="61"/>
                  <a:pt x="443" y="62"/>
                  <a:pt x="443" y="62"/>
                </a:cubicBezTo>
                <a:cubicBezTo>
                  <a:pt x="443" y="62"/>
                  <a:pt x="443" y="62"/>
                  <a:pt x="442" y="62"/>
                </a:cubicBezTo>
                <a:cubicBezTo>
                  <a:pt x="442" y="62"/>
                  <a:pt x="442" y="62"/>
                  <a:pt x="442" y="62"/>
                </a:cubicBezTo>
                <a:cubicBezTo>
                  <a:pt x="442" y="62"/>
                  <a:pt x="442" y="62"/>
                  <a:pt x="442" y="62"/>
                </a:cubicBezTo>
                <a:cubicBezTo>
                  <a:pt x="442" y="62"/>
                  <a:pt x="442" y="62"/>
                  <a:pt x="442" y="63"/>
                </a:cubicBezTo>
                <a:cubicBezTo>
                  <a:pt x="441" y="63"/>
                  <a:pt x="441" y="63"/>
                  <a:pt x="441" y="63"/>
                </a:cubicBezTo>
                <a:cubicBezTo>
                  <a:pt x="441" y="63"/>
                  <a:pt x="440" y="63"/>
                  <a:pt x="440" y="63"/>
                </a:cubicBezTo>
                <a:cubicBezTo>
                  <a:pt x="440" y="63"/>
                  <a:pt x="440" y="64"/>
                  <a:pt x="440" y="64"/>
                </a:cubicBezTo>
                <a:cubicBezTo>
                  <a:pt x="440" y="64"/>
                  <a:pt x="440" y="64"/>
                  <a:pt x="440" y="64"/>
                </a:cubicBezTo>
                <a:cubicBezTo>
                  <a:pt x="439" y="64"/>
                  <a:pt x="439" y="64"/>
                  <a:pt x="439" y="64"/>
                </a:cubicBezTo>
                <a:cubicBezTo>
                  <a:pt x="439" y="64"/>
                  <a:pt x="439" y="64"/>
                  <a:pt x="439" y="64"/>
                </a:cubicBezTo>
                <a:cubicBezTo>
                  <a:pt x="439" y="64"/>
                  <a:pt x="438" y="65"/>
                  <a:pt x="438" y="65"/>
                </a:cubicBezTo>
                <a:cubicBezTo>
                  <a:pt x="438" y="65"/>
                  <a:pt x="438" y="65"/>
                  <a:pt x="438" y="65"/>
                </a:cubicBezTo>
                <a:cubicBezTo>
                  <a:pt x="438" y="65"/>
                  <a:pt x="437" y="65"/>
                  <a:pt x="437" y="66"/>
                </a:cubicBezTo>
                <a:cubicBezTo>
                  <a:pt x="437" y="66"/>
                  <a:pt x="437" y="66"/>
                  <a:pt x="437" y="66"/>
                </a:cubicBezTo>
                <a:cubicBezTo>
                  <a:pt x="437" y="66"/>
                  <a:pt x="436" y="66"/>
                  <a:pt x="435" y="67"/>
                </a:cubicBezTo>
                <a:cubicBezTo>
                  <a:pt x="435" y="67"/>
                  <a:pt x="435" y="67"/>
                  <a:pt x="435" y="67"/>
                </a:cubicBezTo>
                <a:cubicBezTo>
                  <a:pt x="435" y="67"/>
                  <a:pt x="435" y="67"/>
                  <a:pt x="435" y="67"/>
                </a:cubicBezTo>
                <a:cubicBezTo>
                  <a:pt x="435" y="67"/>
                  <a:pt x="435" y="67"/>
                  <a:pt x="435" y="67"/>
                </a:cubicBezTo>
                <a:cubicBezTo>
                  <a:pt x="434" y="68"/>
                  <a:pt x="433" y="68"/>
                  <a:pt x="433" y="69"/>
                </a:cubicBezTo>
                <a:cubicBezTo>
                  <a:pt x="433" y="69"/>
                  <a:pt x="433" y="69"/>
                  <a:pt x="433" y="69"/>
                </a:cubicBezTo>
                <a:cubicBezTo>
                  <a:pt x="432" y="69"/>
                  <a:pt x="432" y="69"/>
                  <a:pt x="432" y="69"/>
                </a:cubicBezTo>
                <a:cubicBezTo>
                  <a:pt x="432" y="69"/>
                  <a:pt x="432" y="69"/>
                  <a:pt x="432" y="69"/>
                </a:cubicBezTo>
                <a:cubicBezTo>
                  <a:pt x="431" y="70"/>
                  <a:pt x="431" y="70"/>
                  <a:pt x="430" y="70"/>
                </a:cubicBezTo>
                <a:cubicBezTo>
                  <a:pt x="430" y="71"/>
                  <a:pt x="430" y="71"/>
                  <a:pt x="430" y="71"/>
                </a:cubicBezTo>
                <a:cubicBezTo>
                  <a:pt x="430" y="71"/>
                  <a:pt x="430" y="71"/>
                  <a:pt x="430" y="71"/>
                </a:cubicBezTo>
                <a:cubicBezTo>
                  <a:pt x="430" y="71"/>
                  <a:pt x="429" y="71"/>
                  <a:pt x="429" y="71"/>
                </a:cubicBezTo>
                <a:cubicBezTo>
                  <a:pt x="429" y="71"/>
                  <a:pt x="428" y="72"/>
                  <a:pt x="428" y="72"/>
                </a:cubicBezTo>
                <a:cubicBezTo>
                  <a:pt x="428" y="72"/>
                  <a:pt x="428" y="72"/>
                  <a:pt x="428" y="72"/>
                </a:cubicBezTo>
                <a:cubicBezTo>
                  <a:pt x="427" y="73"/>
                  <a:pt x="427" y="73"/>
                  <a:pt x="427" y="73"/>
                </a:cubicBezTo>
                <a:cubicBezTo>
                  <a:pt x="427" y="73"/>
                  <a:pt x="427" y="73"/>
                  <a:pt x="427" y="73"/>
                </a:cubicBezTo>
                <a:cubicBezTo>
                  <a:pt x="426" y="73"/>
                  <a:pt x="425" y="74"/>
                  <a:pt x="424" y="75"/>
                </a:cubicBezTo>
                <a:cubicBezTo>
                  <a:pt x="424" y="75"/>
                  <a:pt x="424" y="75"/>
                  <a:pt x="424" y="75"/>
                </a:cubicBezTo>
                <a:cubicBezTo>
                  <a:pt x="424" y="75"/>
                  <a:pt x="423" y="76"/>
                  <a:pt x="422" y="76"/>
                </a:cubicBezTo>
                <a:cubicBezTo>
                  <a:pt x="422" y="76"/>
                  <a:pt x="422" y="76"/>
                  <a:pt x="422" y="76"/>
                </a:cubicBezTo>
                <a:cubicBezTo>
                  <a:pt x="422" y="76"/>
                  <a:pt x="422" y="76"/>
                  <a:pt x="422" y="76"/>
                </a:cubicBezTo>
                <a:cubicBezTo>
                  <a:pt x="422" y="77"/>
                  <a:pt x="422" y="77"/>
                  <a:pt x="422" y="77"/>
                </a:cubicBezTo>
                <a:cubicBezTo>
                  <a:pt x="421" y="77"/>
                  <a:pt x="420" y="78"/>
                  <a:pt x="419" y="78"/>
                </a:cubicBezTo>
                <a:cubicBezTo>
                  <a:pt x="419" y="78"/>
                  <a:pt x="419" y="78"/>
                  <a:pt x="419" y="78"/>
                </a:cubicBezTo>
                <a:cubicBezTo>
                  <a:pt x="419" y="79"/>
                  <a:pt x="418" y="79"/>
                  <a:pt x="417" y="80"/>
                </a:cubicBezTo>
                <a:cubicBezTo>
                  <a:pt x="417" y="80"/>
                  <a:pt x="417" y="80"/>
                  <a:pt x="417" y="80"/>
                </a:cubicBezTo>
                <a:cubicBezTo>
                  <a:pt x="417" y="80"/>
                  <a:pt x="417" y="80"/>
                  <a:pt x="417" y="80"/>
                </a:cubicBezTo>
                <a:cubicBezTo>
                  <a:pt x="417" y="80"/>
                  <a:pt x="417" y="80"/>
                  <a:pt x="417" y="80"/>
                </a:cubicBezTo>
                <a:cubicBezTo>
                  <a:pt x="416" y="81"/>
                  <a:pt x="415" y="81"/>
                  <a:pt x="414" y="82"/>
                </a:cubicBezTo>
                <a:cubicBezTo>
                  <a:pt x="414" y="82"/>
                  <a:pt x="414" y="82"/>
                  <a:pt x="414" y="82"/>
                </a:cubicBezTo>
                <a:cubicBezTo>
                  <a:pt x="276" y="181"/>
                  <a:pt x="138" y="302"/>
                  <a:pt x="0" y="428"/>
                </a:cubicBezTo>
                <a:cubicBezTo>
                  <a:pt x="0" y="432"/>
                  <a:pt x="0" y="437"/>
                  <a:pt x="0" y="442"/>
                </a:cubicBezTo>
                <a:cubicBezTo>
                  <a:pt x="179" y="280"/>
                  <a:pt x="358" y="127"/>
                  <a:pt x="536" y="18"/>
                </a:cubicBezTo>
                <a:cubicBezTo>
                  <a:pt x="536" y="12"/>
                  <a:pt x="536" y="6"/>
                  <a:pt x="536" y="0"/>
                </a:cubicBezTo>
              </a:path>
            </a:pathLst>
          </a:custGeom>
          <a:solidFill>
            <a:srgbClr val="6C1A1C"/>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89" name="Freeform 323"/>
          <p:cNvSpPr>
            <a:spLocks/>
          </p:cNvSpPr>
          <p:nvPr/>
        </p:nvSpPr>
        <p:spPr bwMode="auto">
          <a:xfrm>
            <a:off x="2565400" y="3540125"/>
            <a:ext cx="209550" cy="198438"/>
          </a:xfrm>
          <a:custGeom>
            <a:avLst/>
            <a:gdLst>
              <a:gd name="T0" fmla="*/ 102 w 102"/>
              <a:gd name="T1" fmla="*/ 0 h 97"/>
              <a:gd name="T2" fmla="*/ 0 w 102"/>
              <a:gd name="T3" fmla="*/ 93 h 97"/>
              <a:gd name="T4" fmla="*/ 0 w 102"/>
              <a:gd name="T5" fmla="*/ 97 h 97"/>
              <a:gd name="T6" fmla="*/ 102 w 102"/>
              <a:gd name="T7" fmla="*/ 4 h 97"/>
              <a:gd name="T8" fmla="*/ 102 w 102"/>
              <a:gd name="T9" fmla="*/ 0 h 97"/>
            </a:gdLst>
            <a:ahLst/>
            <a:cxnLst>
              <a:cxn ang="0">
                <a:pos x="T0" y="T1"/>
              </a:cxn>
              <a:cxn ang="0">
                <a:pos x="T2" y="T3"/>
              </a:cxn>
              <a:cxn ang="0">
                <a:pos x="T4" y="T5"/>
              </a:cxn>
              <a:cxn ang="0">
                <a:pos x="T6" y="T7"/>
              </a:cxn>
              <a:cxn ang="0">
                <a:pos x="T8" y="T9"/>
              </a:cxn>
            </a:cxnLst>
            <a:rect l="0" t="0" r="r" b="b"/>
            <a:pathLst>
              <a:path w="102" h="97">
                <a:moveTo>
                  <a:pt x="102" y="0"/>
                </a:moveTo>
                <a:cubicBezTo>
                  <a:pt x="68" y="31"/>
                  <a:pt x="34" y="62"/>
                  <a:pt x="0" y="93"/>
                </a:cubicBezTo>
                <a:cubicBezTo>
                  <a:pt x="0" y="95"/>
                  <a:pt x="0" y="96"/>
                  <a:pt x="0" y="97"/>
                </a:cubicBezTo>
                <a:cubicBezTo>
                  <a:pt x="34" y="67"/>
                  <a:pt x="68" y="35"/>
                  <a:pt x="102" y="4"/>
                </a:cubicBezTo>
                <a:cubicBezTo>
                  <a:pt x="102" y="3"/>
                  <a:pt x="102" y="1"/>
                  <a:pt x="102"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90" name="Freeform 324"/>
          <p:cNvSpPr>
            <a:spLocks/>
          </p:cNvSpPr>
          <p:nvPr/>
        </p:nvSpPr>
        <p:spPr bwMode="auto">
          <a:xfrm>
            <a:off x="2774950" y="3309937"/>
            <a:ext cx="252413" cy="238125"/>
          </a:xfrm>
          <a:custGeom>
            <a:avLst/>
            <a:gdLst>
              <a:gd name="T0" fmla="*/ 123 w 123"/>
              <a:gd name="T1" fmla="*/ 0 h 116"/>
              <a:gd name="T2" fmla="*/ 0 w 123"/>
              <a:gd name="T3" fmla="*/ 112 h 116"/>
              <a:gd name="T4" fmla="*/ 0 w 123"/>
              <a:gd name="T5" fmla="*/ 116 h 116"/>
              <a:gd name="T6" fmla="*/ 123 w 123"/>
              <a:gd name="T7" fmla="*/ 4 h 116"/>
              <a:gd name="T8" fmla="*/ 123 w 123"/>
              <a:gd name="T9" fmla="*/ 0 h 116"/>
            </a:gdLst>
            <a:ahLst/>
            <a:cxnLst>
              <a:cxn ang="0">
                <a:pos x="T0" y="T1"/>
              </a:cxn>
              <a:cxn ang="0">
                <a:pos x="T2" y="T3"/>
              </a:cxn>
              <a:cxn ang="0">
                <a:pos x="T4" y="T5"/>
              </a:cxn>
              <a:cxn ang="0">
                <a:pos x="T6" y="T7"/>
              </a:cxn>
              <a:cxn ang="0">
                <a:pos x="T8" y="T9"/>
              </a:cxn>
            </a:cxnLst>
            <a:rect l="0" t="0" r="r" b="b"/>
            <a:pathLst>
              <a:path w="123" h="116">
                <a:moveTo>
                  <a:pt x="123" y="0"/>
                </a:moveTo>
                <a:cubicBezTo>
                  <a:pt x="82" y="37"/>
                  <a:pt x="41" y="74"/>
                  <a:pt x="0" y="112"/>
                </a:cubicBezTo>
                <a:cubicBezTo>
                  <a:pt x="0" y="113"/>
                  <a:pt x="0" y="115"/>
                  <a:pt x="0" y="116"/>
                </a:cubicBezTo>
                <a:cubicBezTo>
                  <a:pt x="41" y="79"/>
                  <a:pt x="82" y="41"/>
                  <a:pt x="123" y="4"/>
                </a:cubicBezTo>
                <a:cubicBezTo>
                  <a:pt x="123" y="3"/>
                  <a:pt x="123" y="1"/>
                  <a:pt x="123" y="0"/>
                </a:cubicBezTo>
              </a:path>
            </a:pathLst>
          </a:custGeom>
          <a:solidFill>
            <a:srgbClr val="AF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91" name="Freeform 325"/>
          <p:cNvSpPr>
            <a:spLocks/>
          </p:cNvSpPr>
          <p:nvPr/>
        </p:nvSpPr>
        <p:spPr bwMode="auto">
          <a:xfrm>
            <a:off x="3027362" y="2441575"/>
            <a:ext cx="1098550" cy="877888"/>
          </a:xfrm>
          <a:custGeom>
            <a:avLst/>
            <a:gdLst>
              <a:gd name="T0" fmla="*/ 536 w 536"/>
              <a:gd name="T1" fmla="*/ 0 h 428"/>
              <a:gd name="T2" fmla="*/ 0 w 536"/>
              <a:gd name="T3" fmla="*/ 424 h 428"/>
              <a:gd name="T4" fmla="*/ 0 w 536"/>
              <a:gd name="T5" fmla="*/ 428 h 428"/>
              <a:gd name="T6" fmla="*/ 536 w 536"/>
              <a:gd name="T7" fmla="*/ 6 h 428"/>
              <a:gd name="T8" fmla="*/ 536 w 536"/>
              <a:gd name="T9" fmla="*/ 0 h 428"/>
            </a:gdLst>
            <a:ahLst/>
            <a:cxnLst>
              <a:cxn ang="0">
                <a:pos x="T0" y="T1"/>
              </a:cxn>
              <a:cxn ang="0">
                <a:pos x="T2" y="T3"/>
              </a:cxn>
              <a:cxn ang="0">
                <a:pos x="T4" y="T5"/>
              </a:cxn>
              <a:cxn ang="0">
                <a:pos x="T6" y="T7"/>
              </a:cxn>
              <a:cxn ang="0">
                <a:pos x="T8" y="T9"/>
              </a:cxn>
            </a:cxnLst>
            <a:rect l="0" t="0" r="r" b="b"/>
            <a:pathLst>
              <a:path w="536" h="428">
                <a:moveTo>
                  <a:pt x="536" y="0"/>
                </a:moveTo>
                <a:cubicBezTo>
                  <a:pt x="358" y="109"/>
                  <a:pt x="179" y="262"/>
                  <a:pt x="0" y="424"/>
                </a:cubicBezTo>
                <a:cubicBezTo>
                  <a:pt x="0" y="425"/>
                  <a:pt x="0" y="427"/>
                  <a:pt x="0" y="428"/>
                </a:cubicBezTo>
                <a:cubicBezTo>
                  <a:pt x="179" y="267"/>
                  <a:pt x="358" y="114"/>
                  <a:pt x="536" y="6"/>
                </a:cubicBezTo>
                <a:cubicBezTo>
                  <a:pt x="536" y="4"/>
                  <a:pt x="536" y="2"/>
                  <a:pt x="536" y="0"/>
                </a:cubicBezTo>
              </a:path>
            </a:pathLst>
          </a:custGeom>
          <a:solidFill>
            <a:srgbClr val="A7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92" name="Freeform 326"/>
          <p:cNvSpPr>
            <a:spLocks/>
          </p:cNvSpPr>
          <p:nvPr/>
        </p:nvSpPr>
        <p:spPr bwMode="auto">
          <a:xfrm>
            <a:off x="2565400" y="3548062"/>
            <a:ext cx="209550" cy="222250"/>
          </a:xfrm>
          <a:custGeom>
            <a:avLst/>
            <a:gdLst>
              <a:gd name="T0" fmla="*/ 102 w 102"/>
              <a:gd name="T1" fmla="*/ 0 h 108"/>
              <a:gd name="T2" fmla="*/ 0 w 102"/>
              <a:gd name="T3" fmla="*/ 93 h 108"/>
              <a:gd name="T4" fmla="*/ 0 w 102"/>
              <a:gd name="T5" fmla="*/ 108 h 108"/>
              <a:gd name="T6" fmla="*/ 38 w 102"/>
              <a:gd name="T7" fmla="*/ 74 h 108"/>
              <a:gd name="T8" fmla="*/ 38 w 102"/>
              <a:gd name="T9" fmla="*/ 74 h 108"/>
              <a:gd name="T10" fmla="*/ 102 w 102"/>
              <a:gd name="T11" fmla="*/ 15 h 108"/>
              <a:gd name="T12" fmla="*/ 102 w 102"/>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02" h="108">
                <a:moveTo>
                  <a:pt x="102" y="0"/>
                </a:moveTo>
                <a:cubicBezTo>
                  <a:pt x="68" y="31"/>
                  <a:pt x="34" y="63"/>
                  <a:pt x="0" y="93"/>
                </a:cubicBezTo>
                <a:cubicBezTo>
                  <a:pt x="0" y="98"/>
                  <a:pt x="0" y="103"/>
                  <a:pt x="0" y="108"/>
                </a:cubicBezTo>
                <a:cubicBezTo>
                  <a:pt x="13" y="96"/>
                  <a:pt x="25" y="85"/>
                  <a:pt x="38" y="74"/>
                </a:cubicBezTo>
                <a:cubicBezTo>
                  <a:pt x="38" y="74"/>
                  <a:pt x="38" y="74"/>
                  <a:pt x="38" y="74"/>
                </a:cubicBezTo>
                <a:cubicBezTo>
                  <a:pt x="59" y="55"/>
                  <a:pt x="81" y="35"/>
                  <a:pt x="102" y="15"/>
                </a:cubicBezTo>
                <a:cubicBezTo>
                  <a:pt x="102" y="10"/>
                  <a:pt x="102" y="5"/>
                  <a:pt x="102" y="0"/>
                </a:cubicBezTo>
              </a:path>
            </a:pathLst>
          </a:custGeom>
          <a:solidFill>
            <a:srgbClr val="BC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93" name="Freeform 327"/>
          <p:cNvSpPr>
            <a:spLocks/>
          </p:cNvSpPr>
          <p:nvPr/>
        </p:nvSpPr>
        <p:spPr bwMode="auto">
          <a:xfrm>
            <a:off x="2774950" y="3319462"/>
            <a:ext cx="252413" cy="258763"/>
          </a:xfrm>
          <a:custGeom>
            <a:avLst/>
            <a:gdLst>
              <a:gd name="T0" fmla="*/ 123 w 123"/>
              <a:gd name="T1" fmla="*/ 0 h 127"/>
              <a:gd name="T2" fmla="*/ 0 w 123"/>
              <a:gd name="T3" fmla="*/ 112 h 127"/>
              <a:gd name="T4" fmla="*/ 0 w 123"/>
              <a:gd name="T5" fmla="*/ 127 h 127"/>
              <a:gd name="T6" fmla="*/ 39 w 123"/>
              <a:gd name="T7" fmla="*/ 92 h 127"/>
              <a:gd name="T8" fmla="*/ 39 w 123"/>
              <a:gd name="T9" fmla="*/ 80 h 127"/>
              <a:gd name="T10" fmla="*/ 123 w 123"/>
              <a:gd name="T11" fmla="*/ 4 h 127"/>
              <a:gd name="T12" fmla="*/ 123 w 123"/>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3" h="127">
                <a:moveTo>
                  <a:pt x="123" y="0"/>
                </a:moveTo>
                <a:cubicBezTo>
                  <a:pt x="82" y="37"/>
                  <a:pt x="41" y="75"/>
                  <a:pt x="0" y="112"/>
                </a:cubicBezTo>
                <a:cubicBezTo>
                  <a:pt x="0" y="117"/>
                  <a:pt x="0" y="122"/>
                  <a:pt x="0" y="127"/>
                </a:cubicBezTo>
                <a:cubicBezTo>
                  <a:pt x="13" y="116"/>
                  <a:pt x="26" y="104"/>
                  <a:pt x="39" y="92"/>
                </a:cubicBezTo>
                <a:cubicBezTo>
                  <a:pt x="39" y="88"/>
                  <a:pt x="39" y="84"/>
                  <a:pt x="39" y="80"/>
                </a:cubicBezTo>
                <a:cubicBezTo>
                  <a:pt x="67" y="55"/>
                  <a:pt x="95" y="29"/>
                  <a:pt x="123" y="4"/>
                </a:cubicBezTo>
                <a:cubicBezTo>
                  <a:pt x="123" y="3"/>
                  <a:pt x="123" y="2"/>
                  <a:pt x="123" y="0"/>
                </a:cubicBezTo>
              </a:path>
            </a:pathLst>
          </a:custGeom>
          <a:solidFill>
            <a:srgbClr val="BB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94" name="Freeform 328"/>
          <p:cNvSpPr>
            <a:spLocks/>
          </p:cNvSpPr>
          <p:nvPr/>
        </p:nvSpPr>
        <p:spPr bwMode="auto">
          <a:xfrm>
            <a:off x="3027362" y="2454275"/>
            <a:ext cx="1098550" cy="873125"/>
          </a:xfrm>
          <a:custGeom>
            <a:avLst/>
            <a:gdLst>
              <a:gd name="T0" fmla="*/ 536 w 536"/>
              <a:gd name="T1" fmla="*/ 0 h 426"/>
              <a:gd name="T2" fmla="*/ 0 w 536"/>
              <a:gd name="T3" fmla="*/ 422 h 426"/>
              <a:gd name="T4" fmla="*/ 0 w 536"/>
              <a:gd name="T5" fmla="*/ 426 h 426"/>
              <a:gd name="T6" fmla="*/ 536 w 536"/>
              <a:gd name="T7" fmla="*/ 4 h 426"/>
              <a:gd name="T8" fmla="*/ 536 w 536"/>
              <a:gd name="T9" fmla="*/ 0 h 426"/>
            </a:gdLst>
            <a:ahLst/>
            <a:cxnLst>
              <a:cxn ang="0">
                <a:pos x="T0" y="T1"/>
              </a:cxn>
              <a:cxn ang="0">
                <a:pos x="T2" y="T3"/>
              </a:cxn>
              <a:cxn ang="0">
                <a:pos x="T4" y="T5"/>
              </a:cxn>
              <a:cxn ang="0">
                <a:pos x="T6" y="T7"/>
              </a:cxn>
              <a:cxn ang="0">
                <a:pos x="T8" y="T9"/>
              </a:cxn>
            </a:cxnLst>
            <a:rect l="0" t="0" r="r" b="b"/>
            <a:pathLst>
              <a:path w="536" h="426">
                <a:moveTo>
                  <a:pt x="536" y="0"/>
                </a:moveTo>
                <a:cubicBezTo>
                  <a:pt x="358" y="108"/>
                  <a:pt x="179" y="261"/>
                  <a:pt x="0" y="422"/>
                </a:cubicBezTo>
                <a:cubicBezTo>
                  <a:pt x="0" y="424"/>
                  <a:pt x="0" y="425"/>
                  <a:pt x="0" y="426"/>
                </a:cubicBezTo>
                <a:cubicBezTo>
                  <a:pt x="179" y="265"/>
                  <a:pt x="358" y="112"/>
                  <a:pt x="536" y="4"/>
                </a:cubicBezTo>
                <a:cubicBezTo>
                  <a:pt x="536" y="2"/>
                  <a:pt x="536" y="1"/>
                  <a:pt x="536" y="0"/>
                </a:cubicBezTo>
              </a:path>
            </a:pathLst>
          </a:custGeom>
          <a:solidFill>
            <a:srgbClr val="B9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95" name="Freeform 329"/>
          <p:cNvSpPr>
            <a:spLocks/>
          </p:cNvSpPr>
          <p:nvPr/>
        </p:nvSpPr>
        <p:spPr bwMode="auto">
          <a:xfrm>
            <a:off x="2565400" y="3700462"/>
            <a:ext cx="77788" cy="88900"/>
          </a:xfrm>
          <a:custGeom>
            <a:avLst/>
            <a:gdLst>
              <a:gd name="T0" fmla="*/ 38 w 38"/>
              <a:gd name="T1" fmla="*/ 0 h 44"/>
              <a:gd name="T2" fmla="*/ 0 w 38"/>
              <a:gd name="T3" fmla="*/ 34 h 44"/>
              <a:gd name="T4" fmla="*/ 0 w 38"/>
              <a:gd name="T5" fmla="*/ 44 h 44"/>
              <a:gd name="T6" fmla="*/ 38 w 38"/>
              <a:gd name="T7" fmla="*/ 11 h 44"/>
              <a:gd name="T8" fmla="*/ 38 w 38"/>
              <a:gd name="T9" fmla="*/ 0 h 44"/>
            </a:gdLst>
            <a:ahLst/>
            <a:cxnLst>
              <a:cxn ang="0">
                <a:pos x="T0" y="T1"/>
              </a:cxn>
              <a:cxn ang="0">
                <a:pos x="T2" y="T3"/>
              </a:cxn>
              <a:cxn ang="0">
                <a:pos x="T4" y="T5"/>
              </a:cxn>
              <a:cxn ang="0">
                <a:pos x="T6" y="T7"/>
              </a:cxn>
              <a:cxn ang="0">
                <a:pos x="T8" y="T9"/>
              </a:cxn>
            </a:cxnLst>
            <a:rect l="0" t="0" r="r" b="b"/>
            <a:pathLst>
              <a:path w="38" h="44">
                <a:moveTo>
                  <a:pt x="38" y="0"/>
                </a:moveTo>
                <a:cubicBezTo>
                  <a:pt x="25" y="11"/>
                  <a:pt x="13" y="22"/>
                  <a:pt x="0" y="34"/>
                </a:cubicBezTo>
                <a:cubicBezTo>
                  <a:pt x="0" y="37"/>
                  <a:pt x="0" y="41"/>
                  <a:pt x="0" y="44"/>
                </a:cubicBezTo>
                <a:cubicBezTo>
                  <a:pt x="13" y="33"/>
                  <a:pt x="25" y="22"/>
                  <a:pt x="38" y="11"/>
                </a:cubicBezTo>
                <a:cubicBezTo>
                  <a:pt x="38" y="7"/>
                  <a:pt x="38" y="4"/>
                  <a:pt x="38" y="0"/>
                </a:cubicBezTo>
              </a:path>
            </a:pathLst>
          </a:custGeom>
          <a:solidFill>
            <a:srgbClr val="BB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96" name="Freeform 330"/>
          <p:cNvSpPr>
            <a:spLocks/>
          </p:cNvSpPr>
          <p:nvPr/>
        </p:nvSpPr>
        <p:spPr bwMode="auto">
          <a:xfrm>
            <a:off x="2854325" y="3327400"/>
            <a:ext cx="173038" cy="179388"/>
          </a:xfrm>
          <a:custGeom>
            <a:avLst/>
            <a:gdLst>
              <a:gd name="T0" fmla="*/ 84 w 84"/>
              <a:gd name="T1" fmla="*/ 0 h 88"/>
              <a:gd name="T2" fmla="*/ 0 w 84"/>
              <a:gd name="T3" fmla="*/ 76 h 88"/>
              <a:gd name="T4" fmla="*/ 0 w 84"/>
              <a:gd name="T5" fmla="*/ 88 h 88"/>
              <a:gd name="T6" fmla="*/ 84 w 84"/>
              <a:gd name="T7" fmla="*/ 12 h 88"/>
              <a:gd name="T8" fmla="*/ 84 w 84"/>
              <a:gd name="T9" fmla="*/ 0 h 88"/>
            </a:gdLst>
            <a:ahLst/>
            <a:cxnLst>
              <a:cxn ang="0">
                <a:pos x="T0" y="T1"/>
              </a:cxn>
              <a:cxn ang="0">
                <a:pos x="T2" y="T3"/>
              </a:cxn>
              <a:cxn ang="0">
                <a:pos x="T4" y="T5"/>
              </a:cxn>
              <a:cxn ang="0">
                <a:pos x="T6" y="T7"/>
              </a:cxn>
              <a:cxn ang="0">
                <a:pos x="T8" y="T9"/>
              </a:cxn>
            </a:cxnLst>
            <a:rect l="0" t="0" r="r" b="b"/>
            <a:pathLst>
              <a:path w="84" h="88">
                <a:moveTo>
                  <a:pt x="84" y="0"/>
                </a:moveTo>
                <a:cubicBezTo>
                  <a:pt x="56" y="25"/>
                  <a:pt x="28" y="51"/>
                  <a:pt x="0" y="76"/>
                </a:cubicBezTo>
                <a:cubicBezTo>
                  <a:pt x="0" y="80"/>
                  <a:pt x="0" y="84"/>
                  <a:pt x="0" y="88"/>
                </a:cubicBezTo>
                <a:cubicBezTo>
                  <a:pt x="28" y="63"/>
                  <a:pt x="56" y="37"/>
                  <a:pt x="84" y="12"/>
                </a:cubicBezTo>
                <a:cubicBezTo>
                  <a:pt x="84" y="8"/>
                  <a:pt x="84" y="4"/>
                  <a:pt x="84" y="0"/>
                </a:cubicBezTo>
              </a:path>
            </a:pathLst>
          </a:custGeom>
          <a:solidFill>
            <a:srgbClr val="B9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97" name="Freeform 331"/>
          <p:cNvSpPr>
            <a:spLocks/>
          </p:cNvSpPr>
          <p:nvPr/>
        </p:nvSpPr>
        <p:spPr bwMode="auto">
          <a:xfrm>
            <a:off x="3027362" y="2462212"/>
            <a:ext cx="1098550" cy="889000"/>
          </a:xfrm>
          <a:custGeom>
            <a:avLst/>
            <a:gdLst>
              <a:gd name="T0" fmla="*/ 536 w 536"/>
              <a:gd name="T1" fmla="*/ 0 h 434"/>
              <a:gd name="T2" fmla="*/ 0 w 536"/>
              <a:gd name="T3" fmla="*/ 422 h 434"/>
              <a:gd name="T4" fmla="*/ 0 w 536"/>
              <a:gd name="T5" fmla="*/ 434 h 434"/>
              <a:gd name="T6" fmla="*/ 239 w 536"/>
              <a:gd name="T7" fmla="*/ 229 h 434"/>
              <a:gd name="T8" fmla="*/ 239 w 536"/>
              <a:gd name="T9" fmla="*/ 229 h 434"/>
              <a:gd name="T10" fmla="*/ 240 w 536"/>
              <a:gd name="T11" fmla="*/ 228 h 434"/>
              <a:gd name="T12" fmla="*/ 240 w 536"/>
              <a:gd name="T13" fmla="*/ 228 h 434"/>
              <a:gd name="T14" fmla="*/ 240 w 536"/>
              <a:gd name="T15" fmla="*/ 228 h 434"/>
              <a:gd name="T16" fmla="*/ 241 w 536"/>
              <a:gd name="T17" fmla="*/ 228 h 434"/>
              <a:gd name="T18" fmla="*/ 241 w 536"/>
              <a:gd name="T19" fmla="*/ 227 h 434"/>
              <a:gd name="T20" fmla="*/ 242 w 536"/>
              <a:gd name="T21" fmla="*/ 227 h 434"/>
              <a:gd name="T22" fmla="*/ 242 w 536"/>
              <a:gd name="T23" fmla="*/ 227 h 434"/>
              <a:gd name="T24" fmla="*/ 242 w 536"/>
              <a:gd name="T25" fmla="*/ 226 h 434"/>
              <a:gd name="T26" fmla="*/ 243 w 536"/>
              <a:gd name="T27" fmla="*/ 226 h 434"/>
              <a:gd name="T28" fmla="*/ 243 w 536"/>
              <a:gd name="T29" fmla="*/ 226 h 434"/>
              <a:gd name="T30" fmla="*/ 243 w 536"/>
              <a:gd name="T31" fmla="*/ 226 h 434"/>
              <a:gd name="T32" fmla="*/ 244 w 536"/>
              <a:gd name="T33" fmla="*/ 225 h 434"/>
              <a:gd name="T34" fmla="*/ 244 w 536"/>
              <a:gd name="T35" fmla="*/ 225 h 434"/>
              <a:gd name="T36" fmla="*/ 244 w 536"/>
              <a:gd name="T37" fmla="*/ 224 h 434"/>
              <a:gd name="T38" fmla="*/ 244 w 536"/>
              <a:gd name="T39" fmla="*/ 224 h 434"/>
              <a:gd name="T40" fmla="*/ 245 w 536"/>
              <a:gd name="T41" fmla="*/ 224 h 434"/>
              <a:gd name="T42" fmla="*/ 245 w 536"/>
              <a:gd name="T43" fmla="*/ 224 h 434"/>
              <a:gd name="T44" fmla="*/ 246 w 536"/>
              <a:gd name="T45" fmla="*/ 223 h 434"/>
              <a:gd name="T46" fmla="*/ 246 w 536"/>
              <a:gd name="T47" fmla="*/ 223 h 434"/>
              <a:gd name="T48" fmla="*/ 247 w 536"/>
              <a:gd name="T49" fmla="*/ 223 h 434"/>
              <a:gd name="T50" fmla="*/ 247 w 536"/>
              <a:gd name="T51" fmla="*/ 223 h 434"/>
              <a:gd name="T52" fmla="*/ 249 w 536"/>
              <a:gd name="T53" fmla="*/ 221 h 434"/>
              <a:gd name="T54" fmla="*/ 249 w 536"/>
              <a:gd name="T55" fmla="*/ 221 h 434"/>
              <a:gd name="T56" fmla="*/ 249 w 536"/>
              <a:gd name="T57" fmla="*/ 221 h 434"/>
              <a:gd name="T58" fmla="*/ 249 w 536"/>
              <a:gd name="T59" fmla="*/ 220 h 434"/>
              <a:gd name="T60" fmla="*/ 251 w 536"/>
              <a:gd name="T61" fmla="*/ 219 h 434"/>
              <a:gd name="T62" fmla="*/ 252 w 536"/>
              <a:gd name="T63" fmla="*/ 219 h 434"/>
              <a:gd name="T64" fmla="*/ 252 w 536"/>
              <a:gd name="T65" fmla="*/ 218 h 434"/>
              <a:gd name="T66" fmla="*/ 252 w 536"/>
              <a:gd name="T67" fmla="*/ 218 h 434"/>
              <a:gd name="T68" fmla="*/ 526 w 536"/>
              <a:gd name="T69" fmla="*/ 22 h 434"/>
              <a:gd name="T70" fmla="*/ 526 w 536"/>
              <a:gd name="T71" fmla="*/ 22 h 434"/>
              <a:gd name="T72" fmla="*/ 528 w 536"/>
              <a:gd name="T73" fmla="*/ 21 h 434"/>
              <a:gd name="T74" fmla="*/ 528 w 536"/>
              <a:gd name="T75" fmla="*/ 21 h 434"/>
              <a:gd name="T76" fmla="*/ 529 w 536"/>
              <a:gd name="T77" fmla="*/ 20 h 434"/>
              <a:gd name="T78" fmla="*/ 529 w 536"/>
              <a:gd name="T79" fmla="*/ 20 h 434"/>
              <a:gd name="T80" fmla="*/ 529 w 536"/>
              <a:gd name="T81" fmla="*/ 20 h 434"/>
              <a:gd name="T82" fmla="*/ 529 w 536"/>
              <a:gd name="T83" fmla="*/ 20 h 434"/>
              <a:gd name="T84" fmla="*/ 531 w 536"/>
              <a:gd name="T85" fmla="*/ 19 h 434"/>
              <a:gd name="T86" fmla="*/ 531 w 536"/>
              <a:gd name="T87" fmla="*/ 19 h 434"/>
              <a:gd name="T88" fmla="*/ 531 w 536"/>
              <a:gd name="T89" fmla="*/ 19 h 434"/>
              <a:gd name="T90" fmla="*/ 531 w 536"/>
              <a:gd name="T91" fmla="*/ 19 h 434"/>
              <a:gd name="T92" fmla="*/ 532 w 536"/>
              <a:gd name="T93" fmla="*/ 18 h 434"/>
              <a:gd name="T94" fmla="*/ 532 w 536"/>
              <a:gd name="T95" fmla="*/ 18 h 434"/>
              <a:gd name="T96" fmla="*/ 533 w 536"/>
              <a:gd name="T97" fmla="*/ 18 h 434"/>
              <a:gd name="T98" fmla="*/ 533 w 536"/>
              <a:gd name="T99" fmla="*/ 18 h 434"/>
              <a:gd name="T100" fmla="*/ 533 w 536"/>
              <a:gd name="T101" fmla="*/ 17 h 434"/>
              <a:gd name="T102" fmla="*/ 534 w 536"/>
              <a:gd name="T103" fmla="*/ 17 h 434"/>
              <a:gd name="T104" fmla="*/ 534 w 536"/>
              <a:gd name="T105" fmla="*/ 17 h 434"/>
              <a:gd name="T106" fmla="*/ 534 w 536"/>
              <a:gd name="T107" fmla="*/ 17 h 434"/>
              <a:gd name="T108" fmla="*/ 535 w 536"/>
              <a:gd name="T109" fmla="*/ 17 h 434"/>
              <a:gd name="T110" fmla="*/ 535 w 536"/>
              <a:gd name="T111" fmla="*/ 17 h 434"/>
              <a:gd name="T112" fmla="*/ 535 w 536"/>
              <a:gd name="T113" fmla="*/ 16 h 434"/>
              <a:gd name="T114" fmla="*/ 536 w 536"/>
              <a:gd name="T115" fmla="*/ 16 h 434"/>
              <a:gd name="T116" fmla="*/ 536 w 536"/>
              <a:gd name="T117" fmla="*/ 16 h 434"/>
              <a:gd name="T118" fmla="*/ 536 w 536"/>
              <a:gd name="T119" fmla="*/ 16 h 434"/>
              <a:gd name="T120" fmla="*/ 536 w 536"/>
              <a:gd name="T1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6" h="434">
                <a:moveTo>
                  <a:pt x="536" y="0"/>
                </a:moveTo>
                <a:cubicBezTo>
                  <a:pt x="358" y="108"/>
                  <a:pt x="179" y="261"/>
                  <a:pt x="0" y="422"/>
                </a:cubicBezTo>
                <a:cubicBezTo>
                  <a:pt x="0" y="426"/>
                  <a:pt x="0" y="430"/>
                  <a:pt x="0" y="434"/>
                </a:cubicBezTo>
                <a:cubicBezTo>
                  <a:pt x="80" y="363"/>
                  <a:pt x="160" y="293"/>
                  <a:pt x="239" y="229"/>
                </a:cubicBezTo>
                <a:cubicBezTo>
                  <a:pt x="239" y="229"/>
                  <a:pt x="239" y="229"/>
                  <a:pt x="239" y="229"/>
                </a:cubicBezTo>
                <a:cubicBezTo>
                  <a:pt x="239" y="229"/>
                  <a:pt x="240" y="228"/>
                  <a:pt x="240" y="228"/>
                </a:cubicBezTo>
                <a:cubicBezTo>
                  <a:pt x="240" y="228"/>
                  <a:pt x="240" y="228"/>
                  <a:pt x="240" y="228"/>
                </a:cubicBezTo>
                <a:cubicBezTo>
                  <a:pt x="240" y="228"/>
                  <a:pt x="240" y="228"/>
                  <a:pt x="240" y="228"/>
                </a:cubicBezTo>
                <a:cubicBezTo>
                  <a:pt x="240" y="228"/>
                  <a:pt x="240" y="228"/>
                  <a:pt x="241" y="228"/>
                </a:cubicBezTo>
                <a:cubicBezTo>
                  <a:pt x="241" y="228"/>
                  <a:pt x="241" y="227"/>
                  <a:pt x="241" y="227"/>
                </a:cubicBezTo>
                <a:cubicBezTo>
                  <a:pt x="241" y="227"/>
                  <a:pt x="241" y="227"/>
                  <a:pt x="242" y="227"/>
                </a:cubicBezTo>
                <a:cubicBezTo>
                  <a:pt x="242" y="227"/>
                  <a:pt x="242" y="227"/>
                  <a:pt x="242" y="227"/>
                </a:cubicBezTo>
                <a:cubicBezTo>
                  <a:pt x="242" y="226"/>
                  <a:pt x="242" y="226"/>
                  <a:pt x="242" y="226"/>
                </a:cubicBezTo>
                <a:cubicBezTo>
                  <a:pt x="242" y="226"/>
                  <a:pt x="242" y="226"/>
                  <a:pt x="243" y="226"/>
                </a:cubicBezTo>
                <a:cubicBezTo>
                  <a:pt x="243" y="226"/>
                  <a:pt x="243" y="226"/>
                  <a:pt x="243" y="226"/>
                </a:cubicBezTo>
                <a:cubicBezTo>
                  <a:pt x="243" y="226"/>
                  <a:pt x="243" y="226"/>
                  <a:pt x="243" y="226"/>
                </a:cubicBezTo>
                <a:cubicBezTo>
                  <a:pt x="243" y="225"/>
                  <a:pt x="243" y="225"/>
                  <a:pt x="244" y="225"/>
                </a:cubicBezTo>
                <a:cubicBezTo>
                  <a:pt x="244" y="225"/>
                  <a:pt x="244" y="225"/>
                  <a:pt x="244" y="225"/>
                </a:cubicBezTo>
                <a:cubicBezTo>
                  <a:pt x="244" y="225"/>
                  <a:pt x="244" y="225"/>
                  <a:pt x="244" y="224"/>
                </a:cubicBezTo>
                <a:cubicBezTo>
                  <a:pt x="244" y="224"/>
                  <a:pt x="244" y="224"/>
                  <a:pt x="244" y="224"/>
                </a:cubicBezTo>
                <a:cubicBezTo>
                  <a:pt x="245" y="224"/>
                  <a:pt x="245" y="224"/>
                  <a:pt x="245" y="224"/>
                </a:cubicBezTo>
                <a:cubicBezTo>
                  <a:pt x="245" y="224"/>
                  <a:pt x="245" y="224"/>
                  <a:pt x="245" y="224"/>
                </a:cubicBezTo>
                <a:cubicBezTo>
                  <a:pt x="245" y="224"/>
                  <a:pt x="246" y="224"/>
                  <a:pt x="246" y="223"/>
                </a:cubicBezTo>
                <a:cubicBezTo>
                  <a:pt x="246" y="223"/>
                  <a:pt x="246" y="223"/>
                  <a:pt x="246" y="223"/>
                </a:cubicBezTo>
                <a:cubicBezTo>
                  <a:pt x="246" y="223"/>
                  <a:pt x="246" y="223"/>
                  <a:pt x="247" y="223"/>
                </a:cubicBezTo>
                <a:cubicBezTo>
                  <a:pt x="247" y="223"/>
                  <a:pt x="247" y="223"/>
                  <a:pt x="247" y="223"/>
                </a:cubicBezTo>
                <a:cubicBezTo>
                  <a:pt x="247" y="222"/>
                  <a:pt x="248" y="222"/>
                  <a:pt x="249" y="221"/>
                </a:cubicBezTo>
                <a:cubicBezTo>
                  <a:pt x="249" y="221"/>
                  <a:pt x="249" y="221"/>
                  <a:pt x="249" y="221"/>
                </a:cubicBezTo>
                <a:cubicBezTo>
                  <a:pt x="249" y="221"/>
                  <a:pt x="249" y="221"/>
                  <a:pt x="249" y="221"/>
                </a:cubicBezTo>
                <a:cubicBezTo>
                  <a:pt x="249" y="220"/>
                  <a:pt x="249" y="220"/>
                  <a:pt x="249" y="220"/>
                </a:cubicBezTo>
                <a:cubicBezTo>
                  <a:pt x="250" y="220"/>
                  <a:pt x="251" y="219"/>
                  <a:pt x="251" y="219"/>
                </a:cubicBezTo>
                <a:cubicBezTo>
                  <a:pt x="251" y="219"/>
                  <a:pt x="252" y="219"/>
                  <a:pt x="252" y="219"/>
                </a:cubicBezTo>
                <a:cubicBezTo>
                  <a:pt x="252" y="219"/>
                  <a:pt x="252" y="218"/>
                  <a:pt x="252" y="218"/>
                </a:cubicBezTo>
                <a:cubicBezTo>
                  <a:pt x="252" y="218"/>
                  <a:pt x="252" y="218"/>
                  <a:pt x="252" y="218"/>
                </a:cubicBezTo>
                <a:cubicBezTo>
                  <a:pt x="343" y="145"/>
                  <a:pt x="435" y="78"/>
                  <a:pt x="526" y="22"/>
                </a:cubicBezTo>
                <a:cubicBezTo>
                  <a:pt x="526" y="22"/>
                  <a:pt x="526" y="22"/>
                  <a:pt x="526" y="22"/>
                </a:cubicBezTo>
                <a:cubicBezTo>
                  <a:pt x="526" y="22"/>
                  <a:pt x="527" y="21"/>
                  <a:pt x="528" y="21"/>
                </a:cubicBezTo>
                <a:cubicBezTo>
                  <a:pt x="528" y="21"/>
                  <a:pt x="528" y="21"/>
                  <a:pt x="528" y="21"/>
                </a:cubicBezTo>
                <a:cubicBezTo>
                  <a:pt x="528" y="21"/>
                  <a:pt x="528" y="21"/>
                  <a:pt x="529" y="20"/>
                </a:cubicBezTo>
                <a:cubicBezTo>
                  <a:pt x="529" y="20"/>
                  <a:pt x="529" y="20"/>
                  <a:pt x="529" y="20"/>
                </a:cubicBezTo>
                <a:cubicBezTo>
                  <a:pt x="529" y="20"/>
                  <a:pt x="529" y="20"/>
                  <a:pt x="529" y="20"/>
                </a:cubicBezTo>
                <a:cubicBezTo>
                  <a:pt x="529" y="20"/>
                  <a:pt x="529" y="20"/>
                  <a:pt x="529" y="20"/>
                </a:cubicBezTo>
                <a:cubicBezTo>
                  <a:pt x="530" y="20"/>
                  <a:pt x="530" y="19"/>
                  <a:pt x="531" y="19"/>
                </a:cubicBezTo>
                <a:cubicBezTo>
                  <a:pt x="531" y="19"/>
                  <a:pt x="531" y="19"/>
                  <a:pt x="531" y="19"/>
                </a:cubicBezTo>
                <a:cubicBezTo>
                  <a:pt x="531" y="19"/>
                  <a:pt x="531" y="19"/>
                  <a:pt x="531" y="19"/>
                </a:cubicBezTo>
                <a:cubicBezTo>
                  <a:pt x="531" y="19"/>
                  <a:pt x="531" y="19"/>
                  <a:pt x="531" y="19"/>
                </a:cubicBezTo>
                <a:cubicBezTo>
                  <a:pt x="532" y="19"/>
                  <a:pt x="532" y="18"/>
                  <a:pt x="532" y="18"/>
                </a:cubicBezTo>
                <a:cubicBezTo>
                  <a:pt x="532" y="18"/>
                  <a:pt x="532" y="18"/>
                  <a:pt x="532" y="18"/>
                </a:cubicBezTo>
                <a:cubicBezTo>
                  <a:pt x="532" y="18"/>
                  <a:pt x="533" y="18"/>
                  <a:pt x="533" y="18"/>
                </a:cubicBezTo>
                <a:cubicBezTo>
                  <a:pt x="533" y="18"/>
                  <a:pt x="533" y="18"/>
                  <a:pt x="533" y="18"/>
                </a:cubicBezTo>
                <a:cubicBezTo>
                  <a:pt x="533" y="18"/>
                  <a:pt x="533" y="18"/>
                  <a:pt x="533" y="17"/>
                </a:cubicBezTo>
                <a:cubicBezTo>
                  <a:pt x="534" y="17"/>
                  <a:pt x="534" y="17"/>
                  <a:pt x="534" y="17"/>
                </a:cubicBezTo>
                <a:cubicBezTo>
                  <a:pt x="534" y="17"/>
                  <a:pt x="534" y="17"/>
                  <a:pt x="534" y="17"/>
                </a:cubicBezTo>
                <a:cubicBezTo>
                  <a:pt x="534" y="17"/>
                  <a:pt x="534" y="17"/>
                  <a:pt x="534" y="17"/>
                </a:cubicBezTo>
                <a:cubicBezTo>
                  <a:pt x="534" y="17"/>
                  <a:pt x="535" y="17"/>
                  <a:pt x="535" y="17"/>
                </a:cubicBezTo>
                <a:cubicBezTo>
                  <a:pt x="535" y="17"/>
                  <a:pt x="535" y="17"/>
                  <a:pt x="535" y="17"/>
                </a:cubicBezTo>
                <a:cubicBezTo>
                  <a:pt x="535" y="16"/>
                  <a:pt x="535" y="16"/>
                  <a:pt x="535" y="16"/>
                </a:cubicBezTo>
                <a:cubicBezTo>
                  <a:pt x="536" y="16"/>
                  <a:pt x="536" y="16"/>
                  <a:pt x="536" y="16"/>
                </a:cubicBezTo>
                <a:cubicBezTo>
                  <a:pt x="536" y="16"/>
                  <a:pt x="536" y="16"/>
                  <a:pt x="536" y="16"/>
                </a:cubicBezTo>
                <a:cubicBezTo>
                  <a:pt x="536" y="16"/>
                  <a:pt x="536" y="16"/>
                  <a:pt x="536" y="16"/>
                </a:cubicBezTo>
                <a:cubicBezTo>
                  <a:pt x="536" y="10"/>
                  <a:pt x="536" y="5"/>
                  <a:pt x="536" y="0"/>
                </a:cubicBezTo>
              </a:path>
            </a:pathLst>
          </a:custGeom>
          <a:solidFill>
            <a:srgbClr val="B7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98" name="Freeform 332"/>
          <p:cNvSpPr>
            <a:spLocks noEditPoints="1"/>
          </p:cNvSpPr>
          <p:nvPr/>
        </p:nvSpPr>
        <p:spPr bwMode="auto">
          <a:xfrm>
            <a:off x="3516312" y="2495550"/>
            <a:ext cx="609600" cy="436563"/>
          </a:xfrm>
          <a:custGeom>
            <a:avLst/>
            <a:gdLst>
              <a:gd name="T0" fmla="*/ 0 w 297"/>
              <a:gd name="T1" fmla="*/ 213 h 213"/>
              <a:gd name="T2" fmla="*/ 1 w 297"/>
              <a:gd name="T3" fmla="*/ 212 h 213"/>
              <a:gd name="T4" fmla="*/ 1 w 297"/>
              <a:gd name="T5" fmla="*/ 212 h 213"/>
              <a:gd name="T6" fmla="*/ 1 w 297"/>
              <a:gd name="T7" fmla="*/ 212 h 213"/>
              <a:gd name="T8" fmla="*/ 3 w 297"/>
              <a:gd name="T9" fmla="*/ 211 h 213"/>
              <a:gd name="T10" fmla="*/ 3 w 297"/>
              <a:gd name="T11" fmla="*/ 211 h 213"/>
              <a:gd name="T12" fmla="*/ 3 w 297"/>
              <a:gd name="T13" fmla="*/ 211 h 213"/>
              <a:gd name="T14" fmla="*/ 4 w 297"/>
              <a:gd name="T15" fmla="*/ 210 h 213"/>
              <a:gd name="T16" fmla="*/ 4 w 297"/>
              <a:gd name="T17" fmla="*/ 210 h 213"/>
              <a:gd name="T18" fmla="*/ 4 w 297"/>
              <a:gd name="T19" fmla="*/ 210 h 213"/>
              <a:gd name="T20" fmla="*/ 5 w 297"/>
              <a:gd name="T21" fmla="*/ 208 h 213"/>
              <a:gd name="T22" fmla="*/ 5 w 297"/>
              <a:gd name="T23" fmla="*/ 208 h 213"/>
              <a:gd name="T24" fmla="*/ 5 w 297"/>
              <a:gd name="T25" fmla="*/ 208 h 213"/>
              <a:gd name="T26" fmla="*/ 7 w 297"/>
              <a:gd name="T27" fmla="*/ 207 h 213"/>
              <a:gd name="T28" fmla="*/ 7 w 297"/>
              <a:gd name="T29" fmla="*/ 207 h 213"/>
              <a:gd name="T30" fmla="*/ 7 w 297"/>
              <a:gd name="T31" fmla="*/ 207 h 213"/>
              <a:gd name="T32" fmla="*/ 10 w 297"/>
              <a:gd name="T33" fmla="*/ 205 h 213"/>
              <a:gd name="T34" fmla="*/ 10 w 297"/>
              <a:gd name="T35" fmla="*/ 205 h 213"/>
              <a:gd name="T36" fmla="*/ 10 w 297"/>
              <a:gd name="T37" fmla="*/ 205 h 213"/>
              <a:gd name="T38" fmla="*/ 12 w 297"/>
              <a:gd name="T39" fmla="*/ 203 h 213"/>
              <a:gd name="T40" fmla="*/ 12 w 297"/>
              <a:gd name="T41" fmla="*/ 203 h 213"/>
              <a:gd name="T42" fmla="*/ 13 w 297"/>
              <a:gd name="T43" fmla="*/ 203 h 213"/>
              <a:gd name="T44" fmla="*/ 287 w 297"/>
              <a:gd name="T45" fmla="*/ 6 h 213"/>
              <a:gd name="T46" fmla="*/ 287 w 297"/>
              <a:gd name="T47" fmla="*/ 6 h 213"/>
              <a:gd name="T48" fmla="*/ 287 w 297"/>
              <a:gd name="T49" fmla="*/ 6 h 213"/>
              <a:gd name="T50" fmla="*/ 290 w 297"/>
              <a:gd name="T51" fmla="*/ 4 h 213"/>
              <a:gd name="T52" fmla="*/ 290 w 297"/>
              <a:gd name="T53" fmla="*/ 4 h 213"/>
              <a:gd name="T54" fmla="*/ 290 w 297"/>
              <a:gd name="T55" fmla="*/ 4 h 213"/>
              <a:gd name="T56" fmla="*/ 292 w 297"/>
              <a:gd name="T57" fmla="*/ 3 h 213"/>
              <a:gd name="T58" fmla="*/ 292 w 297"/>
              <a:gd name="T59" fmla="*/ 3 h 213"/>
              <a:gd name="T60" fmla="*/ 292 w 297"/>
              <a:gd name="T61" fmla="*/ 3 h 213"/>
              <a:gd name="T62" fmla="*/ 293 w 297"/>
              <a:gd name="T63" fmla="*/ 2 h 213"/>
              <a:gd name="T64" fmla="*/ 293 w 297"/>
              <a:gd name="T65" fmla="*/ 2 h 213"/>
              <a:gd name="T66" fmla="*/ 293 w 297"/>
              <a:gd name="T67" fmla="*/ 2 h 213"/>
              <a:gd name="T68" fmla="*/ 294 w 297"/>
              <a:gd name="T69" fmla="*/ 1 h 213"/>
              <a:gd name="T70" fmla="*/ 294 w 297"/>
              <a:gd name="T71" fmla="*/ 1 h 213"/>
              <a:gd name="T72" fmla="*/ 295 w 297"/>
              <a:gd name="T73" fmla="*/ 1 h 213"/>
              <a:gd name="T74" fmla="*/ 296 w 297"/>
              <a:gd name="T75" fmla="*/ 1 h 213"/>
              <a:gd name="T76" fmla="*/ 296 w 297"/>
              <a:gd name="T77" fmla="*/ 1 h 213"/>
              <a:gd name="T78" fmla="*/ 296 w 297"/>
              <a:gd name="T79" fmla="*/ 1 h 213"/>
              <a:gd name="T80" fmla="*/ 297 w 297"/>
              <a:gd name="T81" fmla="*/ 0 h 213"/>
              <a:gd name="T82" fmla="*/ 297 w 297"/>
              <a:gd name="T8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7" h="213">
                <a:moveTo>
                  <a:pt x="0" y="213"/>
                </a:moveTo>
                <a:cubicBezTo>
                  <a:pt x="0" y="213"/>
                  <a:pt x="0" y="213"/>
                  <a:pt x="0" y="213"/>
                </a:cubicBezTo>
                <a:cubicBezTo>
                  <a:pt x="0" y="213"/>
                  <a:pt x="0" y="213"/>
                  <a:pt x="0" y="213"/>
                </a:cubicBezTo>
                <a:moveTo>
                  <a:pt x="1" y="212"/>
                </a:moveTo>
                <a:cubicBezTo>
                  <a:pt x="1" y="212"/>
                  <a:pt x="1" y="212"/>
                  <a:pt x="1" y="212"/>
                </a:cubicBezTo>
                <a:cubicBezTo>
                  <a:pt x="1" y="212"/>
                  <a:pt x="1" y="212"/>
                  <a:pt x="1" y="212"/>
                </a:cubicBezTo>
                <a:moveTo>
                  <a:pt x="2" y="212"/>
                </a:moveTo>
                <a:cubicBezTo>
                  <a:pt x="1" y="212"/>
                  <a:pt x="1" y="212"/>
                  <a:pt x="1" y="212"/>
                </a:cubicBezTo>
                <a:cubicBezTo>
                  <a:pt x="1" y="212"/>
                  <a:pt x="1" y="212"/>
                  <a:pt x="2" y="212"/>
                </a:cubicBezTo>
                <a:moveTo>
                  <a:pt x="3" y="211"/>
                </a:moveTo>
                <a:cubicBezTo>
                  <a:pt x="2" y="211"/>
                  <a:pt x="2" y="211"/>
                  <a:pt x="2" y="211"/>
                </a:cubicBezTo>
                <a:cubicBezTo>
                  <a:pt x="2" y="211"/>
                  <a:pt x="2" y="211"/>
                  <a:pt x="3" y="211"/>
                </a:cubicBezTo>
                <a:moveTo>
                  <a:pt x="3" y="210"/>
                </a:moveTo>
                <a:cubicBezTo>
                  <a:pt x="3" y="210"/>
                  <a:pt x="3" y="210"/>
                  <a:pt x="3" y="211"/>
                </a:cubicBezTo>
                <a:cubicBezTo>
                  <a:pt x="3" y="210"/>
                  <a:pt x="3" y="210"/>
                  <a:pt x="3" y="210"/>
                </a:cubicBezTo>
                <a:moveTo>
                  <a:pt x="4" y="210"/>
                </a:moveTo>
                <a:cubicBezTo>
                  <a:pt x="4" y="210"/>
                  <a:pt x="4" y="210"/>
                  <a:pt x="4" y="210"/>
                </a:cubicBezTo>
                <a:cubicBezTo>
                  <a:pt x="4" y="210"/>
                  <a:pt x="4" y="210"/>
                  <a:pt x="4" y="210"/>
                </a:cubicBezTo>
                <a:moveTo>
                  <a:pt x="5" y="209"/>
                </a:moveTo>
                <a:cubicBezTo>
                  <a:pt x="4" y="209"/>
                  <a:pt x="4" y="209"/>
                  <a:pt x="4" y="210"/>
                </a:cubicBezTo>
                <a:cubicBezTo>
                  <a:pt x="4" y="209"/>
                  <a:pt x="4" y="209"/>
                  <a:pt x="5" y="209"/>
                </a:cubicBezTo>
                <a:moveTo>
                  <a:pt x="5" y="208"/>
                </a:moveTo>
                <a:cubicBezTo>
                  <a:pt x="5" y="209"/>
                  <a:pt x="5" y="209"/>
                  <a:pt x="5" y="209"/>
                </a:cubicBezTo>
                <a:cubicBezTo>
                  <a:pt x="5" y="209"/>
                  <a:pt x="5" y="209"/>
                  <a:pt x="5" y="208"/>
                </a:cubicBezTo>
                <a:moveTo>
                  <a:pt x="6" y="208"/>
                </a:moveTo>
                <a:cubicBezTo>
                  <a:pt x="6" y="208"/>
                  <a:pt x="6" y="208"/>
                  <a:pt x="5" y="208"/>
                </a:cubicBezTo>
                <a:cubicBezTo>
                  <a:pt x="6" y="208"/>
                  <a:pt x="6" y="208"/>
                  <a:pt x="6" y="208"/>
                </a:cubicBezTo>
                <a:moveTo>
                  <a:pt x="7" y="207"/>
                </a:moveTo>
                <a:cubicBezTo>
                  <a:pt x="7" y="208"/>
                  <a:pt x="6" y="208"/>
                  <a:pt x="6" y="208"/>
                </a:cubicBezTo>
                <a:cubicBezTo>
                  <a:pt x="6" y="208"/>
                  <a:pt x="7" y="208"/>
                  <a:pt x="7" y="207"/>
                </a:cubicBezTo>
                <a:moveTo>
                  <a:pt x="8" y="207"/>
                </a:moveTo>
                <a:cubicBezTo>
                  <a:pt x="7" y="207"/>
                  <a:pt x="7" y="207"/>
                  <a:pt x="7" y="207"/>
                </a:cubicBezTo>
                <a:cubicBezTo>
                  <a:pt x="7" y="207"/>
                  <a:pt x="7" y="207"/>
                  <a:pt x="8" y="207"/>
                </a:cubicBezTo>
                <a:moveTo>
                  <a:pt x="10" y="205"/>
                </a:moveTo>
                <a:cubicBezTo>
                  <a:pt x="9" y="206"/>
                  <a:pt x="8" y="206"/>
                  <a:pt x="8" y="207"/>
                </a:cubicBezTo>
                <a:cubicBezTo>
                  <a:pt x="8" y="206"/>
                  <a:pt x="9" y="206"/>
                  <a:pt x="10" y="205"/>
                </a:cubicBezTo>
                <a:moveTo>
                  <a:pt x="10" y="205"/>
                </a:moveTo>
                <a:cubicBezTo>
                  <a:pt x="10" y="205"/>
                  <a:pt x="10" y="205"/>
                  <a:pt x="10" y="205"/>
                </a:cubicBezTo>
                <a:cubicBezTo>
                  <a:pt x="10" y="205"/>
                  <a:pt x="10" y="205"/>
                  <a:pt x="10" y="205"/>
                </a:cubicBezTo>
                <a:moveTo>
                  <a:pt x="12" y="203"/>
                </a:moveTo>
                <a:cubicBezTo>
                  <a:pt x="12" y="203"/>
                  <a:pt x="11" y="204"/>
                  <a:pt x="10" y="204"/>
                </a:cubicBezTo>
                <a:cubicBezTo>
                  <a:pt x="11" y="204"/>
                  <a:pt x="12" y="203"/>
                  <a:pt x="12" y="203"/>
                </a:cubicBezTo>
                <a:moveTo>
                  <a:pt x="13" y="202"/>
                </a:moveTo>
                <a:cubicBezTo>
                  <a:pt x="13" y="202"/>
                  <a:pt x="13" y="203"/>
                  <a:pt x="13" y="203"/>
                </a:cubicBezTo>
                <a:cubicBezTo>
                  <a:pt x="13" y="203"/>
                  <a:pt x="13" y="202"/>
                  <a:pt x="13" y="202"/>
                </a:cubicBezTo>
                <a:moveTo>
                  <a:pt x="287" y="6"/>
                </a:moveTo>
                <a:cubicBezTo>
                  <a:pt x="196" y="62"/>
                  <a:pt x="104" y="129"/>
                  <a:pt x="13" y="202"/>
                </a:cubicBezTo>
                <a:cubicBezTo>
                  <a:pt x="104" y="129"/>
                  <a:pt x="196" y="62"/>
                  <a:pt x="287" y="6"/>
                </a:cubicBezTo>
                <a:moveTo>
                  <a:pt x="289" y="5"/>
                </a:moveTo>
                <a:cubicBezTo>
                  <a:pt x="288" y="5"/>
                  <a:pt x="287" y="6"/>
                  <a:pt x="287" y="6"/>
                </a:cubicBezTo>
                <a:cubicBezTo>
                  <a:pt x="287" y="6"/>
                  <a:pt x="288" y="5"/>
                  <a:pt x="289" y="5"/>
                </a:cubicBezTo>
                <a:moveTo>
                  <a:pt x="290" y="4"/>
                </a:moveTo>
                <a:cubicBezTo>
                  <a:pt x="289" y="5"/>
                  <a:pt x="289" y="5"/>
                  <a:pt x="289" y="5"/>
                </a:cubicBezTo>
                <a:cubicBezTo>
                  <a:pt x="289" y="5"/>
                  <a:pt x="289" y="5"/>
                  <a:pt x="290" y="4"/>
                </a:cubicBezTo>
                <a:moveTo>
                  <a:pt x="290" y="4"/>
                </a:moveTo>
                <a:cubicBezTo>
                  <a:pt x="290" y="4"/>
                  <a:pt x="290" y="4"/>
                  <a:pt x="290" y="4"/>
                </a:cubicBezTo>
                <a:cubicBezTo>
                  <a:pt x="290" y="4"/>
                  <a:pt x="290" y="4"/>
                  <a:pt x="290" y="4"/>
                </a:cubicBezTo>
                <a:moveTo>
                  <a:pt x="292" y="3"/>
                </a:moveTo>
                <a:cubicBezTo>
                  <a:pt x="291" y="3"/>
                  <a:pt x="291" y="4"/>
                  <a:pt x="290" y="4"/>
                </a:cubicBezTo>
                <a:cubicBezTo>
                  <a:pt x="291" y="4"/>
                  <a:pt x="291" y="3"/>
                  <a:pt x="292" y="3"/>
                </a:cubicBezTo>
                <a:moveTo>
                  <a:pt x="292" y="3"/>
                </a:moveTo>
                <a:cubicBezTo>
                  <a:pt x="292" y="3"/>
                  <a:pt x="292" y="3"/>
                  <a:pt x="292" y="3"/>
                </a:cubicBezTo>
                <a:cubicBezTo>
                  <a:pt x="292" y="3"/>
                  <a:pt x="292" y="3"/>
                  <a:pt x="292" y="3"/>
                </a:cubicBezTo>
                <a:moveTo>
                  <a:pt x="293" y="2"/>
                </a:moveTo>
                <a:cubicBezTo>
                  <a:pt x="293" y="2"/>
                  <a:pt x="293" y="3"/>
                  <a:pt x="292" y="3"/>
                </a:cubicBezTo>
                <a:cubicBezTo>
                  <a:pt x="293" y="3"/>
                  <a:pt x="293" y="2"/>
                  <a:pt x="293" y="2"/>
                </a:cubicBezTo>
                <a:moveTo>
                  <a:pt x="294" y="2"/>
                </a:moveTo>
                <a:cubicBezTo>
                  <a:pt x="294" y="2"/>
                  <a:pt x="293" y="2"/>
                  <a:pt x="293" y="2"/>
                </a:cubicBezTo>
                <a:cubicBezTo>
                  <a:pt x="293" y="2"/>
                  <a:pt x="294" y="2"/>
                  <a:pt x="294" y="2"/>
                </a:cubicBezTo>
                <a:moveTo>
                  <a:pt x="294" y="1"/>
                </a:moveTo>
                <a:cubicBezTo>
                  <a:pt x="294" y="2"/>
                  <a:pt x="294" y="2"/>
                  <a:pt x="294" y="2"/>
                </a:cubicBezTo>
                <a:cubicBezTo>
                  <a:pt x="294" y="2"/>
                  <a:pt x="294" y="2"/>
                  <a:pt x="294" y="1"/>
                </a:cubicBezTo>
                <a:moveTo>
                  <a:pt x="295" y="1"/>
                </a:moveTo>
                <a:cubicBezTo>
                  <a:pt x="295" y="1"/>
                  <a:pt x="295" y="1"/>
                  <a:pt x="295" y="1"/>
                </a:cubicBezTo>
                <a:cubicBezTo>
                  <a:pt x="295" y="1"/>
                  <a:pt x="295" y="1"/>
                  <a:pt x="295" y="1"/>
                </a:cubicBezTo>
                <a:moveTo>
                  <a:pt x="296" y="1"/>
                </a:moveTo>
                <a:cubicBezTo>
                  <a:pt x="296" y="1"/>
                  <a:pt x="295" y="1"/>
                  <a:pt x="295" y="1"/>
                </a:cubicBezTo>
                <a:cubicBezTo>
                  <a:pt x="295" y="1"/>
                  <a:pt x="296" y="1"/>
                  <a:pt x="296" y="1"/>
                </a:cubicBezTo>
                <a:moveTo>
                  <a:pt x="296" y="0"/>
                </a:moveTo>
                <a:cubicBezTo>
                  <a:pt x="296" y="0"/>
                  <a:pt x="296" y="0"/>
                  <a:pt x="296" y="1"/>
                </a:cubicBezTo>
                <a:cubicBezTo>
                  <a:pt x="296" y="0"/>
                  <a:pt x="296" y="0"/>
                  <a:pt x="296" y="0"/>
                </a:cubicBezTo>
                <a:moveTo>
                  <a:pt x="297" y="0"/>
                </a:moveTo>
                <a:cubicBezTo>
                  <a:pt x="297" y="0"/>
                  <a:pt x="297" y="0"/>
                  <a:pt x="297" y="0"/>
                </a:cubicBezTo>
                <a:cubicBezTo>
                  <a:pt x="297" y="0"/>
                  <a:pt x="297" y="0"/>
                  <a:pt x="297"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99" name="Freeform 333"/>
          <p:cNvSpPr>
            <a:spLocks/>
          </p:cNvSpPr>
          <p:nvPr/>
        </p:nvSpPr>
        <p:spPr bwMode="auto">
          <a:xfrm>
            <a:off x="2643187" y="3578225"/>
            <a:ext cx="131763" cy="122238"/>
          </a:xfrm>
          <a:custGeom>
            <a:avLst/>
            <a:gdLst>
              <a:gd name="T0" fmla="*/ 64 w 64"/>
              <a:gd name="T1" fmla="*/ 0 h 59"/>
              <a:gd name="T2" fmla="*/ 0 w 64"/>
              <a:gd name="T3" fmla="*/ 59 h 59"/>
              <a:gd name="T4" fmla="*/ 0 w 64"/>
              <a:gd name="T5" fmla="*/ 59 h 59"/>
              <a:gd name="T6" fmla="*/ 64 w 64"/>
              <a:gd name="T7" fmla="*/ 0 h 59"/>
              <a:gd name="T8" fmla="*/ 64 w 64"/>
              <a:gd name="T9" fmla="*/ 0 h 59"/>
            </a:gdLst>
            <a:ahLst/>
            <a:cxnLst>
              <a:cxn ang="0">
                <a:pos x="T0" y="T1"/>
              </a:cxn>
              <a:cxn ang="0">
                <a:pos x="T2" y="T3"/>
              </a:cxn>
              <a:cxn ang="0">
                <a:pos x="T4" y="T5"/>
              </a:cxn>
              <a:cxn ang="0">
                <a:pos x="T6" y="T7"/>
              </a:cxn>
              <a:cxn ang="0">
                <a:pos x="T8" y="T9"/>
              </a:cxn>
            </a:cxnLst>
            <a:rect l="0" t="0" r="r" b="b"/>
            <a:pathLst>
              <a:path w="64" h="59">
                <a:moveTo>
                  <a:pt x="64" y="0"/>
                </a:moveTo>
                <a:cubicBezTo>
                  <a:pt x="43" y="20"/>
                  <a:pt x="21" y="40"/>
                  <a:pt x="0" y="59"/>
                </a:cubicBezTo>
                <a:cubicBezTo>
                  <a:pt x="0" y="59"/>
                  <a:pt x="0" y="59"/>
                  <a:pt x="0" y="59"/>
                </a:cubicBezTo>
                <a:cubicBezTo>
                  <a:pt x="21" y="40"/>
                  <a:pt x="43" y="20"/>
                  <a:pt x="64" y="0"/>
                </a:cubicBezTo>
                <a:cubicBezTo>
                  <a:pt x="64" y="0"/>
                  <a:pt x="64" y="0"/>
                  <a:pt x="64" y="0"/>
                </a:cubicBezTo>
              </a:path>
            </a:pathLst>
          </a:custGeom>
          <a:solidFill>
            <a:srgbClr val="9B1F22"/>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00" name="Freeform 334"/>
          <p:cNvSpPr>
            <a:spLocks/>
          </p:cNvSpPr>
          <p:nvPr/>
        </p:nvSpPr>
        <p:spPr bwMode="auto">
          <a:xfrm>
            <a:off x="2774950" y="3506787"/>
            <a:ext cx="79375" cy="71438"/>
          </a:xfrm>
          <a:custGeom>
            <a:avLst/>
            <a:gdLst>
              <a:gd name="T0" fmla="*/ 39 w 39"/>
              <a:gd name="T1" fmla="*/ 0 h 35"/>
              <a:gd name="T2" fmla="*/ 0 w 39"/>
              <a:gd name="T3" fmla="*/ 35 h 35"/>
              <a:gd name="T4" fmla="*/ 0 w 39"/>
              <a:gd name="T5" fmla="*/ 35 h 35"/>
              <a:gd name="T6" fmla="*/ 39 w 39"/>
              <a:gd name="T7" fmla="*/ 0 h 35"/>
              <a:gd name="T8" fmla="*/ 39 w 39"/>
              <a:gd name="T9" fmla="*/ 0 h 35"/>
            </a:gdLst>
            <a:ahLst/>
            <a:cxnLst>
              <a:cxn ang="0">
                <a:pos x="T0" y="T1"/>
              </a:cxn>
              <a:cxn ang="0">
                <a:pos x="T2" y="T3"/>
              </a:cxn>
              <a:cxn ang="0">
                <a:pos x="T4" y="T5"/>
              </a:cxn>
              <a:cxn ang="0">
                <a:pos x="T6" y="T7"/>
              </a:cxn>
              <a:cxn ang="0">
                <a:pos x="T8" y="T9"/>
              </a:cxn>
            </a:cxnLst>
            <a:rect l="0" t="0" r="r" b="b"/>
            <a:pathLst>
              <a:path w="39" h="35">
                <a:moveTo>
                  <a:pt x="39" y="0"/>
                </a:moveTo>
                <a:cubicBezTo>
                  <a:pt x="26" y="12"/>
                  <a:pt x="13" y="24"/>
                  <a:pt x="0" y="35"/>
                </a:cubicBezTo>
                <a:cubicBezTo>
                  <a:pt x="0" y="35"/>
                  <a:pt x="0" y="35"/>
                  <a:pt x="0" y="35"/>
                </a:cubicBezTo>
                <a:cubicBezTo>
                  <a:pt x="13" y="24"/>
                  <a:pt x="26" y="12"/>
                  <a:pt x="39" y="0"/>
                </a:cubicBezTo>
                <a:cubicBezTo>
                  <a:pt x="39" y="0"/>
                  <a:pt x="39" y="0"/>
                  <a:pt x="39" y="0"/>
                </a:cubicBezTo>
              </a:path>
            </a:pathLst>
          </a:custGeom>
          <a:solidFill>
            <a:srgbClr val="9B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01" name="Freeform 335"/>
          <p:cNvSpPr>
            <a:spLocks/>
          </p:cNvSpPr>
          <p:nvPr/>
        </p:nvSpPr>
        <p:spPr bwMode="auto">
          <a:xfrm>
            <a:off x="2643187" y="3578225"/>
            <a:ext cx="131763" cy="144463"/>
          </a:xfrm>
          <a:custGeom>
            <a:avLst/>
            <a:gdLst>
              <a:gd name="T0" fmla="*/ 64 w 64"/>
              <a:gd name="T1" fmla="*/ 0 h 70"/>
              <a:gd name="T2" fmla="*/ 0 w 64"/>
              <a:gd name="T3" fmla="*/ 59 h 70"/>
              <a:gd name="T4" fmla="*/ 0 w 64"/>
              <a:gd name="T5" fmla="*/ 70 h 70"/>
              <a:gd name="T6" fmla="*/ 64 w 64"/>
              <a:gd name="T7" fmla="*/ 11 h 70"/>
              <a:gd name="T8" fmla="*/ 64 w 64"/>
              <a:gd name="T9" fmla="*/ 0 h 70"/>
            </a:gdLst>
            <a:ahLst/>
            <a:cxnLst>
              <a:cxn ang="0">
                <a:pos x="T0" y="T1"/>
              </a:cxn>
              <a:cxn ang="0">
                <a:pos x="T2" y="T3"/>
              </a:cxn>
              <a:cxn ang="0">
                <a:pos x="T4" y="T5"/>
              </a:cxn>
              <a:cxn ang="0">
                <a:pos x="T6" y="T7"/>
              </a:cxn>
              <a:cxn ang="0">
                <a:pos x="T8" y="T9"/>
              </a:cxn>
            </a:cxnLst>
            <a:rect l="0" t="0" r="r" b="b"/>
            <a:pathLst>
              <a:path w="64" h="70">
                <a:moveTo>
                  <a:pt x="64" y="0"/>
                </a:moveTo>
                <a:cubicBezTo>
                  <a:pt x="43" y="20"/>
                  <a:pt x="21" y="40"/>
                  <a:pt x="0" y="59"/>
                </a:cubicBezTo>
                <a:cubicBezTo>
                  <a:pt x="0" y="63"/>
                  <a:pt x="0" y="66"/>
                  <a:pt x="0" y="70"/>
                </a:cubicBezTo>
                <a:cubicBezTo>
                  <a:pt x="21" y="50"/>
                  <a:pt x="43" y="31"/>
                  <a:pt x="64" y="11"/>
                </a:cubicBezTo>
                <a:cubicBezTo>
                  <a:pt x="64" y="8"/>
                  <a:pt x="64" y="4"/>
                  <a:pt x="64" y="0"/>
                </a:cubicBezTo>
              </a:path>
            </a:pathLst>
          </a:custGeom>
          <a:solidFill>
            <a:srgbClr val="9B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02" name="Freeform 336"/>
          <p:cNvSpPr>
            <a:spLocks/>
          </p:cNvSpPr>
          <p:nvPr/>
        </p:nvSpPr>
        <p:spPr bwMode="auto">
          <a:xfrm>
            <a:off x="2774950" y="3506787"/>
            <a:ext cx="79375" cy="95250"/>
          </a:xfrm>
          <a:custGeom>
            <a:avLst/>
            <a:gdLst>
              <a:gd name="T0" fmla="*/ 39 w 39"/>
              <a:gd name="T1" fmla="*/ 0 h 46"/>
              <a:gd name="T2" fmla="*/ 0 w 39"/>
              <a:gd name="T3" fmla="*/ 35 h 46"/>
              <a:gd name="T4" fmla="*/ 0 w 39"/>
              <a:gd name="T5" fmla="*/ 46 h 46"/>
              <a:gd name="T6" fmla="*/ 39 w 39"/>
              <a:gd name="T7" fmla="*/ 12 h 46"/>
              <a:gd name="T8" fmla="*/ 39 w 39"/>
              <a:gd name="T9" fmla="*/ 0 h 46"/>
            </a:gdLst>
            <a:ahLst/>
            <a:cxnLst>
              <a:cxn ang="0">
                <a:pos x="T0" y="T1"/>
              </a:cxn>
              <a:cxn ang="0">
                <a:pos x="T2" y="T3"/>
              </a:cxn>
              <a:cxn ang="0">
                <a:pos x="T4" y="T5"/>
              </a:cxn>
              <a:cxn ang="0">
                <a:pos x="T6" y="T7"/>
              </a:cxn>
              <a:cxn ang="0">
                <a:pos x="T8" y="T9"/>
              </a:cxn>
            </a:cxnLst>
            <a:rect l="0" t="0" r="r" b="b"/>
            <a:pathLst>
              <a:path w="39" h="46">
                <a:moveTo>
                  <a:pt x="39" y="0"/>
                </a:moveTo>
                <a:cubicBezTo>
                  <a:pt x="26" y="12"/>
                  <a:pt x="13" y="24"/>
                  <a:pt x="0" y="35"/>
                </a:cubicBezTo>
                <a:cubicBezTo>
                  <a:pt x="0" y="39"/>
                  <a:pt x="0" y="43"/>
                  <a:pt x="0" y="46"/>
                </a:cubicBezTo>
                <a:cubicBezTo>
                  <a:pt x="13" y="35"/>
                  <a:pt x="26" y="23"/>
                  <a:pt x="39" y="12"/>
                </a:cubicBezTo>
                <a:cubicBezTo>
                  <a:pt x="39" y="8"/>
                  <a:pt x="39" y="4"/>
                  <a:pt x="39" y="0"/>
                </a:cubicBezTo>
              </a:path>
            </a:pathLst>
          </a:custGeom>
          <a:solidFill>
            <a:srgbClr val="99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03" name="Freeform 337"/>
          <p:cNvSpPr>
            <a:spLocks/>
          </p:cNvSpPr>
          <p:nvPr/>
        </p:nvSpPr>
        <p:spPr bwMode="auto">
          <a:xfrm>
            <a:off x="2854325" y="3351212"/>
            <a:ext cx="173038" cy="155575"/>
          </a:xfrm>
          <a:custGeom>
            <a:avLst/>
            <a:gdLst>
              <a:gd name="T0" fmla="*/ 84 w 84"/>
              <a:gd name="T1" fmla="*/ 0 h 76"/>
              <a:gd name="T2" fmla="*/ 0 w 84"/>
              <a:gd name="T3" fmla="*/ 76 h 76"/>
              <a:gd name="T4" fmla="*/ 0 w 84"/>
              <a:gd name="T5" fmla="*/ 76 h 76"/>
              <a:gd name="T6" fmla="*/ 84 w 84"/>
              <a:gd name="T7" fmla="*/ 0 h 76"/>
              <a:gd name="T8" fmla="*/ 84 w 84"/>
              <a:gd name="T9" fmla="*/ 0 h 76"/>
            </a:gdLst>
            <a:ahLst/>
            <a:cxnLst>
              <a:cxn ang="0">
                <a:pos x="T0" y="T1"/>
              </a:cxn>
              <a:cxn ang="0">
                <a:pos x="T2" y="T3"/>
              </a:cxn>
              <a:cxn ang="0">
                <a:pos x="T4" y="T5"/>
              </a:cxn>
              <a:cxn ang="0">
                <a:pos x="T6" y="T7"/>
              </a:cxn>
              <a:cxn ang="0">
                <a:pos x="T8" y="T9"/>
              </a:cxn>
            </a:cxnLst>
            <a:rect l="0" t="0" r="r" b="b"/>
            <a:pathLst>
              <a:path w="84" h="76">
                <a:moveTo>
                  <a:pt x="84" y="0"/>
                </a:moveTo>
                <a:cubicBezTo>
                  <a:pt x="56" y="25"/>
                  <a:pt x="28" y="51"/>
                  <a:pt x="0" y="76"/>
                </a:cubicBezTo>
                <a:cubicBezTo>
                  <a:pt x="0" y="76"/>
                  <a:pt x="0" y="76"/>
                  <a:pt x="0" y="76"/>
                </a:cubicBezTo>
                <a:cubicBezTo>
                  <a:pt x="28" y="51"/>
                  <a:pt x="56" y="25"/>
                  <a:pt x="84" y="0"/>
                </a:cubicBezTo>
                <a:cubicBezTo>
                  <a:pt x="84" y="0"/>
                  <a:pt x="84" y="0"/>
                  <a:pt x="84" y="0"/>
                </a:cubicBezTo>
              </a:path>
            </a:pathLst>
          </a:custGeom>
          <a:solidFill>
            <a:srgbClr val="99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04" name="Freeform 338"/>
          <p:cNvSpPr>
            <a:spLocks noEditPoints="1"/>
          </p:cNvSpPr>
          <p:nvPr/>
        </p:nvSpPr>
        <p:spPr bwMode="auto">
          <a:xfrm>
            <a:off x="3027362" y="2495550"/>
            <a:ext cx="1098550" cy="855663"/>
          </a:xfrm>
          <a:custGeom>
            <a:avLst/>
            <a:gdLst>
              <a:gd name="T0" fmla="*/ 0 w 536"/>
              <a:gd name="T1" fmla="*/ 418 h 418"/>
              <a:gd name="T2" fmla="*/ 239 w 536"/>
              <a:gd name="T3" fmla="*/ 213 h 418"/>
              <a:gd name="T4" fmla="*/ 239 w 536"/>
              <a:gd name="T5" fmla="*/ 213 h 418"/>
              <a:gd name="T6" fmla="*/ 240 w 536"/>
              <a:gd name="T7" fmla="*/ 212 h 418"/>
              <a:gd name="T8" fmla="*/ 240 w 536"/>
              <a:gd name="T9" fmla="*/ 212 h 418"/>
              <a:gd name="T10" fmla="*/ 241 w 536"/>
              <a:gd name="T11" fmla="*/ 212 h 418"/>
              <a:gd name="T12" fmla="*/ 242 w 536"/>
              <a:gd name="T13" fmla="*/ 211 h 418"/>
              <a:gd name="T14" fmla="*/ 242 w 536"/>
              <a:gd name="T15" fmla="*/ 211 h 418"/>
              <a:gd name="T16" fmla="*/ 242 w 536"/>
              <a:gd name="T17" fmla="*/ 210 h 418"/>
              <a:gd name="T18" fmla="*/ 243 w 536"/>
              <a:gd name="T19" fmla="*/ 210 h 418"/>
              <a:gd name="T20" fmla="*/ 243 w 536"/>
              <a:gd name="T21" fmla="*/ 210 h 418"/>
              <a:gd name="T22" fmla="*/ 244 w 536"/>
              <a:gd name="T23" fmla="*/ 209 h 418"/>
              <a:gd name="T24" fmla="*/ 244 w 536"/>
              <a:gd name="T25" fmla="*/ 208 h 418"/>
              <a:gd name="T26" fmla="*/ 244 w 536"/>
              <a:gd name="T27" fmla="*/ 208 h 418"/>
              <a:gd name="T28" fmla="*/ 245 w 536"/>
              <a:gd name="T29" fmla="*/ 208 h 418"/>
              <a:gd name="T30" fmla="*/ 246 w 536"/>
              <a:gd name="T31" fmla="*/ 207 h 418"/>
              <a:gd name="T32" fmla="*/ 246 w 536"/>
              <a:gd name="T33" fmla="*/ 207 h 418"/>
              <a:gd name="T34" fmla="*/ 247 w 536"/>
              <a:gd name="T35" fmla="*/ 207 h 418"/>
              <a:gd name="T36" fmla="*/ 249 w 536"/>
              <a:gd name="T37" fmla="*/ 205 h 418"/>
              <a:gd name="T38" fmla="*/ 249 w 536"/>
              <a:gd name="T39" fmla="*/ 205 h 418"/>
              <a:gd name="T40" fmla="*/ 249 w 536"/>
              <a:gd name="T41" fmla="*/ 205 h 418"/>
              <a:gd name="T42" fmla="*/ 252 w 536"/>
              <a:gd name="T43" fmla="*/ 203 h 418"/>
              <a:gd name="T44" fmla="*/ 252 w 536"/>
              <a:gd name="T45" fmla="*/ 203 h 418"/>
              <a:gd name="T46" fmla="*/ 252 w 536"/>
              <a:gd name="T47" fmla="*/ 202 h 418"/>
              <a:gd name="T48" fmla="*/ 526 w 536"/>
              <a:gd name="T49" fmla="*/ 6 h 418"/>
              <a:gd name="T50" fmla="*/ 526 w 536"/>
              <a:gd name="T51" fmla="*/ 6 h 418"/>
              <a:gd name="T52" fmla="*/ 528 w 536"/>
              <a:gd name="T53" fmla="*/ 5 h 418"/>
              <a:gd name="T54" fmla="*/ 529 w 536"/>
              <a:gd name="T55" fmla="*/ 4 h 418"/>
              <a:gd name="T56" fmla="*/ 529 w 536"/>
              <a:gd name="T57" fmla="*/ 4 h 418"/>
              <a:gd name="T58" fmla="*/ 529 w 536"/>
              <a:gd name="T59" fmla="*/ 4 h 418"/>
              <a:gd name="T60" fmla="*/ 531 w 536"/>
              <a:gd name="T61" fmla="*/ 3 h 418"/>
              <a:gd name="T62" fmla="*/ 531 w 536"/>
              <a:gd name="T63" fmla="*/ 3 h 418"/>
              <a:gd name="T64" fmla="*/ 531 w 536"/>
              <a:gd name="T65" fmla="*/ 3 h 418"/>
              <a:gd name="T66" fmla="*/ 532 w 536"/>
              <a:gd name="T67" fmla="*/ 2 h 418"/>
              <a:gd name="T68" fmla="*/ 532 w 536"/>
              <a:gd name="T69" fmla="*/ 2 h 418"/>
              <a:gd name="T70" fmla="*/ 533 w 536"/>
              <a:gd name="T71" fmla="*/ 2 h 418"/>
              <a:gd name="T72" fmla="*/ 534 w 536"/>
              <a:gd name="T73" fmla="*/ 1 h 418"/>
              <a:gd name="T74" fmla="*/ 534 w 536"/>
              <a:gd name="T75" fmla="*/ 1 h 418"/>
              <a:gd name="T76" fmla="*/ 534 w 536"/>
              <a:gd name="T77" fmla="*/ 1 h 418"/>
              <a:gd name="T78" fmla="*/ 535 w 536"/>
              <a:gd name="T79" fmla="*/ 1 h 418"/>
              <a:gd name="T80" fmla="*/ 535 w 536"/>
              <a:gd name="T81" fmla="*/ 1 h 418"/>
              <a:gd name="T82" fmla="*/ 535 w 536"/>
              <a:gd name="T8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6" h="418">
                <a:moveTo>
                  <a:pt x="239" y="213"/>
                </a:moveTo>
                <a:cubicBezTo>
                  <a:pt x="160" y="277"/>
                  <a:pt x="80" y="347"/>
                  <a:pt x="0" y="418"/>
                </a:cubicBezTo>
                <a:cubicBezTo>
                  <a:pt x="0" y="418"/>
                  <a:pt x="0" y="418"/>
                  <a:pt x="0" y="418"/>
                </a:cubicBezTo>
                <a:cubicBezTo>
                  <a:pt x="80" y="347"/>
                  <a:pt x="160" y="278"/>
                  <a:pt x="239" y="213"/>
                </a:cubicBezTo>
                <a:moveTo>
                  <a:pt x="240" y="212"/>
                </a:moveTo>
                <a:cubicBezTo>
                  <a:pt x="240" y="212"/>
                  <a:pt x="239" y="213"/>
                  <a:pt x="239" y="213"/>
                </a:cubicBezTo>
                <a:cubicBezTo>
                  <a:pt x="239" y="213"/>
                  <a:pt x="240" y="212"/>
                  <a:pt x="240" y="212"/>
                </a:cubicBezTo>
                <a:moveTo>
                  <a:pt x="240" y="212"/>
                </a:moveTo>
                <a:cubicBezTo>
                  <a:pt x="240" y="212"/>
                  <a:pt x="240" y="212"/>
                  <a:pt x="240" y="212"/>
                </a:cubicBezTo>
                <a:cubicBezTo>
                  <a:pt x="240" y="212"/>
                  <a:pt x="240" y="212"/>
                  <a:pt x="240" y="212"/>
                </a:cubicBezTo>
                <a:moveTo>
                  <a:pt x="241" y="211"/>
                </a:moveTo>
                <a:cubicBezTo>
                  <a:pt x="241" y="211"/>
                  <a:pt x="241" y="212"/>
                  <a:pt x="241" y="212"/>
                </a:cubicBezTo>
                <a:cubicBezTo>
                  <a:pt x="241" y="212"/>
                  <a:pt x="241" y="211"/>
                  <a:pt x="241" y="211"/>
                </a:cubicBezTo>
                <a:moveTo>
                  <a:pt x="242" y="211"/>
                </a:moveTo>
                <a:cubicBezTo>
                  <a:pt x="242" y="211"/>
                  <a:pt x="242" y="211"/>
                  <a:pt x="242" y="211"/>
                </a:cubicBezTo>
                <a:cubicBezTo>
                  <a:pt x="242" y="211"/>
                  <a:pt x="242" y="211"/>
                  <a:pt x="242" y="211"/>
                </a:cubicBezTo>
                <a:moveTo>
                  <a:pt x="243" y="210"/>
                </a:moveTo>
                <a:cubicBezTo>
                  <a:pt x="242" y="210"/>
                  <a:pt x="242" y="210"/>
                  <a:pt x="242" y="210"/>
                </a:cubicBezTo>
                <a:cubicBezTo>
                  <a:pt x="242" y="210"/>
                  <a:pt x="242" y="210"/>
                  <a:pt x="243" y="210"/>
                </a:cubicBezTo>
                <a:moveTo>
                  <a:pt x="243" y="210"/>
                </a:moveTo>
                <a:cubicBezTo>
                  <a:pt x="243" y="210"/>
                  <a:pt x="243" y="210"/>
                  <a:pt x="243" y="210"/>
                </a:cubicBezTo>
                <a:cubicBezTo>
                  <a:pt x="243" y="210"/>
                  <a:pt x="243" y="210"/>
                  <a:pt x="243" y="210"/>
                </a:cubicBezTo>
                <a:moveTo>
                  <a:pt x="244" y="209"/>
                </a:moveTo>
                <a:cubicBezTo>
                  <a:pt x="244" y="209"/>
                  <a:pt x="244" y="209"/>
                  <a:pt x="244" y="209"/>
                </a:cubicBezTo>
                <a:cubicBezTo>
                  <a:pt x="244" y="209"/>
                  <a:pt x="244" y="209"/>
                  <a:pt x="244" y="209"/>
                </a:cubicBezTo>
                <a:moveTo>
                  <a:pt x="244" y="208"/>
                </a:moveTo>
                <a:cubicBezTo>
                  <a:pt x="244" y="208"/>
                  <a:pt x="244" y="208"/>
                  <a:pt x="244" y="208"/>
                </a:cubicBezTo>
                <a:cubicBezTo>
                  <a:pt x="244" y="208"/>
                  <a:pt x="244" y="208"/>
                  <a:pt x="244" y="208"/>
                </a:cubicBezTo>
                <a:moveTo>
                  <a:pt x="245" y="208"/>
                </a:moveTo>
                <a:cubicBezTo>
                  <a:pt x="245" y="208"/>
                  <a:pt x="245" y="208"/>
                  <a:pt x="245" y="208"/>
                </a:cubicBezTo>
                <a:cubicBezTo>
                  <a:pt x="245" y="208"/>
                  <a:pt x="245" y="208"/>
                  <a:pt x="245" y="208"/>
                </a:cubicBezTo>
                <a:moveTo>
                  <a:pt x="246" y="207"/>
                </a:moveTo>
                <a:cubicBezTo>
                  <a:pt x="246" y="207"/>
                  <a:pt x="246" y="207"/>
                  <a:pt x="246" y="207"/>
                </a:cubicBezTo>
                <a:cubicBezTo>
                  <a:pt x="246" y="207"/>
                  <a:pt x="246" y="207"/>
                  <a:pt x="246" y="207"/>
                </a:cubicBezTo>
                <a:moveTo>
                  <a:pt x="247" y="207"/>
                </a:moveTo>
                <a:cubicBezTo>
                  <a:pt x="247" y="207"/>
                  <a:pt x="247" y="207"/>
                  <a:pt x="247" y="207"/>
                </a:cubicBezTo>
                <a:cubicBezTo>
                  <a:pt x="247" y="207"/>
                  <a:pt x="247" y="207"/>
                  <a:pt x="247" y="207"/>
                </a:cubicBezTo>
                <a:moveTo>
                  <a:pt x="249" y="205"/>
                </a:moveTo>
                <a:cubicBezTo>
                  <a:pt x="249" y="205"/>
                  <a:pt x="249" y="205"/>
                  <a:pt x="249" y="205"/>
                </a:cubicBezTo>
                <a:cubicBezTo>
                  <a:pt x="249" y="205"/>
                  <a:pt x="249" y="205"/>
                  <a:pt x="249" y="205"/>
                </a:cubicBezTo>
                <a:moveTo>
                  <a:pt x="249" y="204"/>
                </a:moveTo>
                <a:cubicBezTo>
                  <a:pt x="249" y="204"/>
                  <a:pt x="249" y="204"/>
                  <a:pt x="249" y="205"/>
                </a:cubicBezTo>
                <a:cubicBezTo>
                  <a:pt x="249" y="204"/>
                  <a:pt x="249" y="204"/>
                  <a:pt x="249" y="204"/>
                </a:cubicBezTo>
                <a:moveTo>
                  <a:pt x="252" y="203"/>
                </a:moveTo>
                <a:cubicBezTo>
                  <a:pt x="252" y="203"/>
                  <a:pt x="251" y="203"/>
                  <a:pt x="251" y="203"/>
                </a:cubicBezTo>
                <a:cubicBezTo>
                  <a:pt x="251" y="203"/>
                  <a:pt x="251" y="203"/>
                  <a:pt x="252" y="203"/>
                </a:cubicBezTo>
                <a:moveTo>
                  <a:pt x="252" y="202"/>
                </a:moveTo>
                <a:cubicBezTo>
                  <a:pt x="252" y="202"/>
                  <a:pt x="252" y="202"/>
                  <a:pt x="252" y="202"/>
                </a:cubicBezTo>
                <a:cubicBezTo>
                  <a:pt x="252" y="202"/>
                  <a:pt x="252" y="202"/>
                  <a:pt x="252" y="202"/>
                </a:cubicBezTo>
                <a:moveTo>
                  <a:pt x="526" y="6"/>
                </a:moveTo>
                <a:cubicBezTo>
                  <a:pt x="526" y="6"/>
                  <a:pt x="526" y="6"/>
                  <a:pt x="526" y="6"/>
                </a:cubicBezTo>
                <a:cubicBezTo>
                  <a:pt x="526" y="6"/>
                  <a:pt x="526" y="6"/>
                  <a:pt x="526" y="6"/>
                </a:cubicBezTo>
                <a:moveTo>
                  <a:pt x="528" y="5"/>
                </a:moveTo>
                <a:cubicBezTo>
                  <a:pt x="528" y="5"/>
                  <a:pt x="528" y="5"/>
                  <a:pt x="528" y="5"/>
                </a:cubicBezTo>
                <a:cubicBezTo>
                  <a:pt x="528" y="5"/>
                  <a:pt x="528" y="5"/>
                  <a:pt x="528" y="5"/>
                </a:cubicBezTo>
                <a:moveTo>
                  <a:pt x="529" y="4"/>
                </a:moveTo>
                <a:cubicBezTo>
                  <a:pt x="529" y="4"/>
                  <a:pt x="529" y="4"/>
                  <a:pt x="529" y="4"/>
                </a:cubicBezTo>
                <a:cubicBezTo>
                  <a:pt x="529" y="4"/>
                  <a:pt x="529" y="4"/>
                  <a:pt x="529" y="4"/>
                </a:cubicBezTo>
                <a:moveTo>
                  <a:pt x="529" y="4"/>
                </a:moveTo>
                <a:cubicBezTo>
                  <a:pt x="529" y="4"/>
                  <a:pt x="529" y="4"/>
                  <a:pt x="529" y="4"/>
                </a:cubicBezTo>
                <a:cubicBezTo>
                  <a:pt x="529" y="4"/>
                  <a:pt x="529" y="4"/>
                  <a:pt x="529" y="4"/>
                </a:cubicBezTo>
                <a:moveTo>
                  <a:pt x="531" y="3"/>
                </a:moveTo>
                <a:cubicBezTo>
                  <a:pt x="531" y="3"/>
                  <a:pt x="531" y="3"/>
                  <a:pt x="531" y="3"/>
                </a:cubicBezTo>
                <a:cubicBezTo>
                  <a:pt x="531" y="3"/>
                  <a:pt x="531" y="3"/>
                  <a:pt x="531" y="3"/>
                </a:cubicBezTo>
                <a:moveTo>
                  <a:pt x="531" y="3"/>
                </a:moveTo>
                <a:cubicBezTo>
                  <a:pt x="531" y="3"/>
                  <a:pt x="531" y="3"/>
                  <a:pt x="531" y="3"/>
                </a:cubicBezTo>
                <a:cubicBezTo>
                  <a:pt x="531" y="3"/>
                  <a:pt x="531" y="3"/>
                  <a:pt x="531" y="3"/>
                </a:cubicBezTo>
                <a:moveTo>
                  <a:pt x="532" y="2"/>
                </a:moveTo>
                <a:cubicBezTo>
                  <a:pt x="532" y="2"/>
                  <a:pt x="532" y="2"/>
                  <a:pt x="532" y="2"/>
                </a:cubicBezTo>
                <a:cubicBezTo>
                  <a:pt x="532" y="2"/>
                  <a:pt x="532" y="2"/>
                  <a:pt x="532" y="2"/>
                </a:cubicBezTo>
                <a:moveTo>
                  <a:pt x="533" y="2"/>
                </a:moveTo>
                <a:cubicBezTo>
                  <a:pt x="533" y="2"/>
                  <a:pt x="533" y="2"/>
                  <a:pt x="533" y="2"/>
                </a:cubicBezTo>
                <a:cubicBezTo>
                  <a:pt x="533" y="2"/>
                  <a:pt x="533" y="2"/>
                  <a:pt x="533" y="2"/>
                </a:cubicBezTo>
                <a:moveTo>
                  <a:pt x="534" y="1"/>
                </a:moveTo>
                <a:cubicBezTo>
                  <a:pt x="534" y="1"/>
                  <a:pt x="534" y="1"/>
                  <a:pt x="533" y="1"/>
                </a:cubicBezTo>
                <a:cubicBezTo>
                  <a:pt x="534" y="1"/>
                  <a:pt x="534" y="1"/>
                  <a:pt x="534" y="1"/>
                </a:cubicBezTo>
                <a:moveTo>
                  <a:pt x="534" y="1"/>
                </a:moveTo>
                <a:cubicBezTo>
                  <a:pt x="534" y="1"/>
                  <a:pt x="534" y="1"/>
                  <a:pt x="534" y="1"/>
                </a:cubicBezTo>
                <a:cubicBezTo>
                  <a:pt x="534" y="1"/>
                  <a:pt x="534" y="1"/>
                  <a:pt x="534" y="1"/>
                </a:cubicBezTo>
                <a:moveTo>
                  <a:pt x="535" y="1"/>
                </a:moveTo>
                <a:cubicBezTo>
                  <a:pt x="535" y="1"/>
                  <a:pt x="535" y="1"/>
                  <a:pt x="535" y="1"/>
                </a:cubicBezTo>
                <a:cubicBezTo>
                  <a:pt x="535" y="1"/>
                  <a:pt x="535" y="1"/>
                  <a:pt x="535" y="1"/>
                </a:cubicBezTo>
                <a:moveTo>
                  <a:pt x="536" y="0"/>
                </a:moveTo>
                <a:cubicBezTo>
                  <a:pt x="536" y="0"/>
                  <a:pt x="536" y="0"/>
                  <a:pt x="535" y="0"/>
                </a:cubicBezTo>
                <a:cubicBezTo>
                  <a:pt x="536" y="0"/>
                  <a:pt x="536" y="0"/>
                  <a:pt x="536" y="0"/>
                </a:cubicBezTo>
              </a:path>
            </a:pathLst>
          </a:custGeom>
          <a:solidFill>
            <a:srgbClr val="971F22"/>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05" name="Freeform 339"/>
          <p:cNvSpPr>
            <a:spLocks/>
          </p:cNvSpPr>
          <p:nvPr/>
        </p:nvSpPr>
        <p:spPr bwMode="auto">
          <a:xfrm>
            <a:off x="2854325" y="2495550"/>
            <a:ext cx="1271588" cy="1036638"/>
          </a:xfrm>
          <a:custGeom>
            <a:avLst/>
            <a:gdLst>
              <a:gd name="T0" fmla="*/ 620 w 620"/>
              <a:gd name="T1" fmla="*/ 0 h 506"/>
              <a:gd name="T2" fmla="*/ 620 w 620"/>
              <a:gd name="T3" fmla="*/ 0 h 506"/>
              <a:gd name="T4" fmla="*/ 620 w 620"/>
              <a:gd name="T5" fmla="*/ 7 h 506"/>
              <a:gd name="T6" fmla="*/ 84 w 620"/>
              <a:gd name="T7" fmla="*/ 424 h 506"/>
              <a:gd name="T8" fmla="*/ 84 w 620"/>
              <a:gd name="T9" fmla="*/ 418 h 506"/>
              <a:gd name="T10" fmla="*/ 0 w 620"/>
              <a:gd name="T11" fmla="*/ 494 h 506"/>
              <a:gd name="T12" fmla="*/ 0 w 620"/>
              <a:gd name="T13" fmla="*/ 506 h 506"/>
              <a:gd name="T14" fmla="*/ 123 w 620"/>
              <a:gd name="T15" fmla="*/ 396 h 506"/>
              <a:gd name="T16" fmla="*/ 123 w 620"/>
              <a:gd name="T17" fmla="*/ 393 h 506"/>
              <a:gd name="T18" fmla="*/ 620 w 620"/>
              <a:gd name="T19" fmla="*/ 10 h 506"/>
              <a:gd name="T20" fmla="*/ 620 w 620"/>
              <a:gd name="T21"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0" h="506">
                <a:moveTo>
                  <a:pt x="620" y="0"/>
                </a:moveTo>
                <a:cubicBezTo>
                  <a:pt x="620" y="0"/>
                  <a:pt x="620" y="0"/>
                  <a:pt x="620" y="0"/>
                </a:cubicBezTo>
                <a:cubicBezTo>
                  <a:pt x="620" y="2"/>
                  <a:pt x="620" y="5"/>
                  <a:pt x="620" y="7"/>
                </a:cubicBezTo>
                <a:cubicBezTo>
                  <a:pt x="442" y="114"/>
                  <a:pt x="263" y="264"/>
                  <a:pt x="84" y="424"/>
                </a:cubicBezTo>
                <a:cubicBezTo>
                  <a:pt x="84" y="422"/>
                  <a:pt x="84" y="420"/>
                  <a:pt x="84" y="418"/>
                </a:cubicBezTo>
                <a:cubicBezTo>
                  <a:pt x="56" y="443"/>
                  <a:pt x="28" y="469"/>
                  <a:pt x="0" y="494"/>
                </a:cubicBezTo>
                <a:cubicBezTo>
                  <a:pt x="0" y="498"/>
                  <a:pt x="0" y="502"/>
                  <a:pt x="0" y="506"/>
                </a:cubicBezTo>
                <a:cubicBezTo>
                  <a:pt x="41" y="469"/>
                  <a:pt x="82" y="432"/>
                  <a:pt x="123" y="396"/>
                </a:cubicBezTo>
                <a:cubicBezTo>
                  <a:pt x="123" y="395"/>
                  <a:pt x="123" y="394"/>
                  <a:pt x="123" y="393"/>
                </a:cubicBezTo>
                <a:cubicBezTo>
                  <a:pt x="288" y="246"/>
                  <a:pt x="454" y="109"/>
                  <a:pt x="620" y="10"/>
                </a:cubicBezTo>
                <a:cubicBezTo>
                  <a:pt x="620" y="7"/>
                  <a:pt x="620" y="3"/>
                  <a:pt x="620" y="0"/>
                </a:cubicBezTo>
              </a:path>
            </a:pathLst>
          </a:custGeom>
          <a:solidFill>
            <a:srgbClr val="971F22"/>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06" name="Freeform 340"/>
          <p:cNvSpPr>
            <a:spLocks/>
          </p:cNvSpPr>
          <p:nvPr/>
        </p:nvSpPr>
        <p:spPr bwMode="auto">
          <a:xfrm>
            <a:off x="3027362" y="2495550"/>
            <a:ext cx="1098550" cy="868363"/>
          </a:xfrm>
          <a:custGeom>
            <a:avLst/>
            <a:gdLst>
              <a:gd name="T0" fmla="*/ 536 w 536"/>
              <a:gd name="T1" fmla="*/ 0 h 424"/>
              <a:gd name="T2" fmla="*/ 536 w 536"/>
              <a:gd name="T3" fmla="*/ 0 h 424"/>
              <a:gd name="T4" fmla="*/ 536 w 536"/>
              <a:gd name="T5" fmla="*/ 0 h 424"/>
              <a:gd name="T6" fmla="*/ 535 w 536"/>
              <a:gd name="T7" fmla="*/ 0 h 424"/>
              <a:gd name="T8" fmla="*/ 535 w 536"/>
              <a:gd name="T9" fmla="*/ 1 h 424"/>
              <a:gd name="T10" fmla="*/ 535 w 536"/>
              <a:gd name="T11" fmla="*/ 1 h 424"/>
              <a:gd name="T12" fmla="*/ 534 w 536"/>
              <a:gd name="T13" fmla="*/ 1 h 424"/>
              <a:gd name="T14" fmla="*/ 534 w 536"/>
              <a:gd name="T15" fmla="*/ 1 h 424"/>
              <a:gd name="T16" fmla="*/ 534 w 536"/>
              <a:gd name="T17" fmla="*/ 1 h 424"/>
              <a:gd name="T18" fmla="*/ 533 w 536"/>
              <a:gd name="T19" fmla="*/ 1 h 424"/>
              <a:gd name="T20" fmla="*/ 533 w 536"/>
              <a:gd name="T21" fmla="*/ 2 h 424"/>
              <a:gd name="T22" fmla="*/ 533 w 536"/>
              <a:gd name="T23" fmla="*/ 2 h 424"/>
              <a:gd name="T24" fmla="*/ 532 w 536"/>
              <a:gd name="T25" fmla="*/ 2 h 424"/>
              <a:gd name="T26" fmla="*/ 532 w 536"/>
              <a:gd name="T27" fmla="*/ 2 h 424"/>
              <a:gd name="T28" fmla="*/ 531 w 536"/>
              <a:gd name="T29" fmla="*/ 3 h 424"/>
              <a:gd name="T30" fmla="*/ 531 w 536"/>
              <a:gd name="T31" fmla="*/ 3 h 424"/>
              <a:gd name="T32" fmla="*/ 531 w 536"/>
              <a:gd name="T33" fmla="*/ 3 h 424"/>
              <a:gd name="T34" fmla="*/ 531 w 536"/>
              <a:gd name="T35" fmla="*/ 3 h 424"/>
              <a:gd name="T36" fmla="*/ 529 w 536"/>
              <a:gd name="T37" fmla="*/ 4 h 424"/>
              <a:gd name="T38" fmla="*/ 529 w 536"/>
              <a:gd name="T39" fmla="*/ 4 h 424"/>
              <a:gd name="T40" fmla="*/ 529 w 536"/>
              <a:gd name="T41" fmla="*/ 4 h 424"/>
              <a:gd name="T42" fmla="*/ 529 w 536"/>
              <a:gd name="T43" fmla="*/ 4 h 424"/>
              <a:gd name="T44" fmla="*/ 528 w 536"/>
              <a:gd name="T45" fmla="*/ 5 h 424"/>
              <a:gd name="T46" fmla="*/ 528 w 536"/>
              <a:gd name="T47" fmla="*/ 5 h 424"/>
              <a:gd name="T48" fmla="*/ 526 w 536"/>
              <a:gd name="T49" fmla="*/ 6 h 424"/>
              <a:gd name="T50" fmla="*/ 526 w 536"/>
              <a:gd name="T51" fmla="*/ 6 h 424"/>
              <a:gd name="T52" fmla="*/ 252 w 536"/>
              <a:gd name="T53" fmla="*/ 202 h 424"/>
              <a:gd name="T54" fmla="*/ 252 w 536"/>
              <a:gd name="T55" fmla="*/ 202 h 424"/>
              <a:gd name="T56" fmla="*/ 252 w 536"/>
              <a:gd name="T57" fmla="*/ 203 h 424"/>
              <a:gd name="T58" fmla="*/ 251 w 536"/>
              <a:gd name="T59" fmla="*/ 203 h 424"/>
              <a:gd name="T60" fmla="*/ 249 w 536"/>
              <a:gd name="T61" fmla="*/ 204 h 424"/>
              <a:gd name="T62" fmla="*/ 249 w 536"/>
              <a:gd name="T63" fmla="*/ 205 h 424"/>
              <a:gd name="T64" fmla="*/ 249 w 536"/>
              <a:gd name="T65" fmla="*/ 205 h 424"/>
              <a:gd name="T66" fmla="*/ 249 w 536"/>
              <a:gd name="T67" fmla="*/ 205 h 424"/>
              <a:gd name="T68" fmla="*/ 247 w 536"/>
              <a:gd name="T69" fmla="*/ 207 h 424"/>
              <a:gd name="T70" fmla="*/ 247 w 536"/>
              <a:gd name="T71" fmla="*/ 207 h 424"/>
              <a:gd name="T72" fmla="*/ 246 w 536"/>
              <a:gd name="T73" fmla="*/ 207 h 424"/>
              <a:gd name="T74" fmla="*/ 246 w 536"/>
              <a:gd name="T75" fmla="*/ 207 h 424"/>
              <a:gd name="T76" fmla="*/ 245 w 536"/>
              <a:gd name="T77" fmla="*/ 208 h 424"/>
              <a:gd name="T78" fmla="*/ 245 w 536"/>
              <a:gd name="T79" fmla="*/ 208 h 424"/>
              <a:gd name="T80" fmla="*/ 244 w 536"/>
              <a:gd name="T81" fmla="*/ 208 h 424"/>
              <a:gd name="T82" fmla="*/ 244 w 536"/>
              <a:gd name="T83" fmla="*/ 208 h 424"/>
              <a:gd name="T84" fmla="*/ 244 w 536"/>
              <a:gd name="T85" fmla="*/ 209 h 424"/>
              <a:gd name="T86" fmla="*/ 244 w 536"/>
              <a:gd name="T87" fmla="*/ 209 h 424"/>
              <a:gd name="T88" fmla="*/ 243 w 536"/>
              <a:gd name="T89" fmla="*/ 210 h 424"/>
              <a:gd name="T90" fmla="*/ 243 w 536"/>
              <a:gd name="T91" fmla="*/ 210 h 424"/>
              <a:gd name="T92" fmla="*/ 243 w 536"/>
              <a:gd name="T93" fmla="*/ 210 h 424"/>
              <a:gd name="T94" fmla="*/ 242 w 536"/>
              <a:gd name="T95" fmla="*/ 210 h 424"/>
              <a:gd name="T96" fmla="*/ 242 w 536"/>
              <a:gd name="T97" fmla="*/ 211 h 424"/>
              <a:gd name="T98" fmla="*/ 242 w 536"/>
              <a:gd name="T99" fmla="*/ 211 h 424"/>
              <a:gd name="T100" fmla="*/ 241 w 536"/>
              <a:gd name="T101" fmla="*/ 211 h 424"/>
              <a:gd name="T102" fmla="*/ 241 w 536"/>
              <a:gd name="T103" fmla="*/ 212 h 424"/>
              <a:gd name="T104" fmla="*/ 240 w 536"/>
              <a:gd name="T105" fmla="*/ 212 h 424"/>
              <a:gd name="T106" fmla="*/ 240 w 536"/>
              <a:gd name="T107" fmla="*/ 212 h 424"/>
              <a:gd name="T108" fmla="*/ 240 w 536"/>
              <a:gd name="T109" fmla="*/ 212 h 424"/>
              <a:gd name="T110" fmla="*/ 239 w 536"/>
              <a:gd name="T111" fmla="*/ 213 h 424"/>
              <a:gd name="T112" fmla="*/ 239 w 536"/>
              <a:gd name="T113" fmla="*/ 213 h 424"/>
              <a:gd name="T114" fmla="*/ 0 w 536"/>
              <a:gd name="T115" fmla="*/ 418 h 424"/>
              <a:gd name="T116" fmla="*/ 0 w 536"/>
              <a:gd name="T117" fmla="*/ 424 h 424"/>
              <a:gd name="T118" fmla="*/ 536 w 536"/>
              <a:gd name="T119" fmla="*/ 7 h 424"/>
              <a:gd name="T120" fmla="*/ 536 w 536"/>
              <a:gd name="T1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6" h="424">
                <a:moveTo>
                  <a:pt x="536" y="0"/>
                </a:moveTo>
                <a:cubicBezTo>
                  <a:pt x="536" y="0"/>
                  <a:pt x="536" y="0"/>
                  <a:pt x="536" y="0"/>
                </a:cubicBezTo>
                <a:cubicBezTo>
                  <a:pt x="536" y="0"/>
                  <a:pt x="536" y="0"/>
                  <a:pt x="536" y="0"/>
                </a:cubicBezTo>
                <a:cubicBezTo>
                  <a:pt x="536" y="0"/>
                  <a:pt x="536" y="0"/>
                  <a:pt x="535" y="0"/>
                </a:cubicBezTo>
                <a:cubicBezTo>
                  <a:pt x="535" y="0"/>
                  <a:pt x="535" y="0"/>
                  <a:pt x="535" y="1"/>
                </a:cubicBezTo>
                <a:cubicBezTo>
                  <a:pt x="535" y="1"/>
                  <a:pt x="535" y="1"/>
                  <a:pt x="535" y="1"/>
                </a:cubicBezTo>
                <a:cubicBezTo>
                  <a:pt x="535" y="1"/>
                  <a:pt x="534" y="1"/>
                  <a:pt x="534" y="1"/>
                </a:cubicBezTo>
                <a:cubicBezTo>
                  <a:pt x="534" y="1"/>
                  <a:pt x="534" y="1"/>
                  <a:pt x="534" y="1"/>
                </a:cubicBezTo>
                <a:cubicBezTo>
                  <a:pt x="534" y="1"/>
                  <a:pt x="534" y="1"/>
                  <a:pt x="534" y="1"/>
                </a:cubicBezTo>
                <a:cubicBezTo>
                  <a:pt x="533" y="1"/>
                  <a:pt x="533" y="1"/>
                  <a:pt x="533" y="1"/>
                </a:cubicBezTo>
                <a:cubicBezTo>
                  <a:pt x="533" y="2"/>
                  <a:pt x="533" y="2"/>
                  <a:pt x="533" y="2"/>
                </a:cubicBezTo>
                <a:cubicBezTo>
                  <a:pt x="533" y="2"/>
                  <a:pt x="533" y="2"/>
                  <a:pt x="533" y="2"/>
                </a:cubicBezTo>
                <a:cubicBezTo>
                  <a:pt x="533" y="2"/>
                  <a:pt x="532" y="2"/>
                  <a:pt x="532" y="2"/>
                </a:cubicBezTo>
                <a:cubicBezTo>
                  <a:pt x="532" y="2"/>
                  <a:pt x="532" y="2"/>
                  <a:pt x="532" y="2"/>
                </a:cubicBezTo>
                <a:cubicBezTo>
                  <a:pt x="532" y="2"/>
                  <a:pt x="532" y="3"/>
                  <a:pt x="531" y="3"/>
                </a:cubicBezTo>
                <a:cubicBezTo>
                  <a:pt x="531" y="3"/>
                  <a:pt x="531" y="3"/>
                  <a:pt x="531" y="3"/>
                </a:cubicBezTo>
                <a:cubicBezTo>
                  <a:pt x="531" y="3"/>
                  <a:pt x="531" y="3"/>
                  <a:pt x="531" y="3"/>
                </a:cubicBezTo>
                <a:cubicBezTo>
                  <a:pt x="531" y="3"/>
                  <a:pt x="531" y="3"/>
                  <a:pt x="531" y="3"/>
                </a:cubicBezTo>
                <a:cubicBezTo>
                  <a:pt x="530" y="3"/>
                  <a:pt x="530" y="4"/>
                  <a:pt x="529" y="4"/>
                </a:cubicBezTo>
                <a:cubicBezTo>
                  <a:pt x="529" y="4"/>
                  <a:pt x="529" y="4"/>
                  <a:pt x="529" y="4"/>
                </a:cubicBezTo>
                <a:cubicBezTo>
                  <a:pt x="529" y="4"/>
                  <a:pt x="529" y="4"/>
                  <a:pt x="529" y="4"/>
                </a:cubicBezTo>
                <a:cubicBezTo>
                  <a:pt x="529" y="4"/>
                  <a:pt x="529" y="4"/>
                  <a:pt x="529" y="4"/>
                </a:cubicBezTo>
                <a:cubicBezTo>
                  <a:pt x="528" y="5"/>
                  <a:pt x="528" y="5"/>
                  <a:pt x="528" y="5"/>
                </a:cubicBezTo>
                <a:cubicBezTo>
                  <a:pt x="528" y="5"/>
                  <a:pt x="528" y="5"/>
                  <a:pt x="528" y="5"/>
                </a:cubicBezTo>
                <a:cubicBezTo>
                  <a:pt x="527" y="5"/>
                  <a:pt x="526" y="6"/>
                  <a:pt x="526" y="6"/>
                </a:cubicBezTo>
                <a:cubicBezTo>
                  <a:pt x="526" y="6"/>
                  <a:pt x="526" y="6"/>
                  <a:pt x="526" y="6"/>
                </a:cubicBezTo>
                <a:cubicBezTo>
                  <a:pt x="435" y="62"/>
                  <a:pt x="343" y="129"/>
                  <a:pt x="252" y="202"/>
                </a:cubicBezTo>
                <a:cubicBezTo>
                  <a:pt x="252" y="202"/>
                  <a:pt x="252" y="202"/>
                  <a:pt x="252" y="202"/>
                </a:cubicBezTo>
                <a:cubicBezTo>
                  <a:pt x="252" y="202"/>
                  <a:pt x="252" y="203"/>
                  <a:pt x="252" y="203"/>
                </a:cubicBezTo>
                <a:cubicBezTo>
                  <a:pt x="251" y="203"/>
                  <a:pt x="251" y="203"/>
                  <a:pt x="251" y="203"/>
                </a:cubicBezTo>
                <a:cubicBezTo>
                  <a:pt x="251" y="203"/>
                  <a:pt x="250" y="204"/>
                  <a:pt x="249" y="204"/>
                </a:cubicBezTo>
                <a:cubicBezTo>
                  <a:pt x="249" y="205"/>
                  <a:pt x="249" y="205"/>
                  <a:pt x="249" y="205"/>
                </a:cubicBezTo>
                <a:cubicBezTo>
                  <a:pt x="249" y="205"/>
                  <a:pt x="249" y="205"/>
                  <a:pt x="249" y="205"/>
                </a:cubicBezTo>
                <a:cubicBezTo>
                  <a:pt x="249" y="205"/>
                  <a:pt x="249" y="205"/>
                  <a:pt x="249" y="205"/>
                </a:cubicBezTo>
                <a:cubicBezTo>
                  <a:pt x="248" y="206"/>
                  <a:pt x="247" y="206"/>
                  <a:pt x="247" y="207"/>
                </a:cubicBezTo>
                <a:cubicBezTo>
                  <a:pt x="247" y="207"/>
                  <a:pt x="247" y="207"/>
                  <a:pt x="247" y="207"/>
                </a:cubicBezTo>
                <a:cubicBezTo>
                  <a:pt x="246" y="207"/>
                  <a:pt x="246" y="207"/>
                  <a:pt x="246" y="207"/>
                </a:cubicBezTo>
                <a:cubicBezTo>
                  <a:pt x="246" y="207"/>
                  <a:pt x="246" y="207"/>
                  <a:pt x="246" y="207"/>
                </a:cubicBezTo>
                <a:cubicBezTo>
                  <a:pt x="246" y="208"/>
                  <a:pt x="245" y="208"/>
                  <a:pt x="245" y="208"/>
                </a:cubicBezTo>
                <a:cubicBezTo>
                  <a:pt x="245" y="208"/>
                  <a:pt x="245" y="208"/>
                  <a:pt x="245" y="208"/>
                </a:cubicBezTo>
                <a:cubicBezTo>
                  <a:pt x="245" y="208"/>
                  <a:pt x="245" y="208"/>
                  <a:pt x="244" y="208"/>
                </a:cubicBezTo>
                <a:cubicBezTo>
                  <a:pt x="244" y="208"/>
                  <a:pt x="244" y="208"/>
                  <a:pt x="244" y="208"/>
                </a:cubicBezTo>
                <a:cubicBezTo>
                  <a:pt x="244" y="209"/>
                  <a:pt x="244" y="209"/>
                  <a:pt x="244" y="209"/>
                </a:cubicBezTo>
                <a:cubicBezTo>
                  <a:pt x="244" y="209"/>
                  <a:pt x="244" y="209"/>
                  <a:pt x="244" y="209"/>
                </a:cubicBezTo>
                <a:cubicBezTo>
                  <a:pt x="243" y="209"/>
                  <a:pt x="243" y="209"/>
                  <a:pt x="243" y="210"/>
                </a:cubicBezTo>
                <a:cubicBezTo>
                  <a:pt x="243" y="210"/>
                  <a:pt x="243" y="210"/>
                  <a:pt x="243" y="210"/>
                </a:cubicBezTo>
                <a:cubicBezTo>
                  <a:pt x="243" y="210"/>
                  <a:pt x="243" y="210"/>
                  <a:pt x="243" y="210"/>
                </a:cubicBezTo>
                <a:cubicBezTo>
                  <a:pt x="242" y="210"/>
                  <a:pt x="242" y="210"/>
                  <a:pt x="242" y="210"/>
                </a:cubicBezTo>
                <a:cubicBezTo>
                  <a:pt x="242" y="210"/>
                  <a:pt x="242" y="210"/>
                  <a:pt x="242" y="211"/>
                </a:cubicBezTo>
                <a:cubicBezTo>
                  <a:pt x="242" y="211"/>
                  <a:pt x="242" y="211"/>
                  <a:pt x="242" y="211"/>
                </a:cubicBezTo>
                <a:cubicBezTo>
                  <a:pt x="241" y="211"/>
                  <a:pt x="241" y="211"/>
                  <a:pt x="241" y="211"/>
                </a:cubicBezTo>
                <a:cubicBezTo>
                  <a:pt x="241" y="211"/>
                  <a:pt x="241" y="212"/>
                  <a:pt x="241" y="212"/>
                </a:cubicBezTo>
                <a:cubicBezTo>
                  <a:pt x="240" y="212"/>
                  <a:pt x="240" y="212"/>
                  <a:pt x="240" y="212"/>
                </a:cubicBezTo>
                <a:cubicBezTo>
                  <a:pt x="240" y="212"/>
                  <a:pt x="240" y="212"/>
                  <a:pt x="240" y="212"/>
                </a:cubicBezTo>
                <a:cubicBezTo>
                  <a:pt x="240" y="212"/>
                  <a:pt x="240" y="212"/>
                  <a:pt x="240" y="212"/>
                </a:cubicBezTo>
                <a:cubicBezTo>
                  <a:pt x="240" y="212"/>
                  <a:pt x="239" y="213"/>
                  <a:pt x="239" y="213"/>
                </a:cubicBezTo>
                <a:cubicBezTo>
                  <a:pt x="239" y="213"/>
                  <a:pt x="239" y="213"/>
                  <a:pt x="239" y="213"/>
                </a:cubicBezTo>
                <a:cubicBezTo>
                  <a:pt x="160" y="278"/>
                  <a:pt x="80" y="347"/>
                  <a:pt x="0" y="418"/>
                </a:cubicBezTo>
                <a:cubicBezTo>
                  <a:pt x="0" y="420"/>
                  <a:pt x="0" y="422"/>
                  <a:pt x="0" y="424"/>
                </a:cubicBezTo>
                <a:cubicBezTo>
                  <a:pt x="179" y="264"/>
                  <a:pt x="358" y="114"/>
                  <a:pt x="536" y="7"/>
                </a:cubicBezTo>
                <a:cubicBezTo>
                  <a:pt x="536" y="5"/>
                  <a:pt x="536" y="2"/>
                  <a:pt x="536" y="0"/>
                </a:cubicBezTo>
              </a:path>
            </a:pathLst>
          </a:custGeom>
          <a:solidFill>
            <a:srgbClr val="961F22"/>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08" name="Freeform 342"/>
          <p:cNvSpPr>
            <a:spLocks/>
          </p:cNvSpPr>
          <p:nvPr/>
        </p:nvSpPr>
        <p:spPr bwMode="auto">
          <a:xfrm>
            <a:off x="3106737" y="2516187"/>
            <a:ext cx="1019175" cy="790575"/>
          </a:xfrm>
          <a:custGeom>
            <a:avLst/>
            <a:gdLst>
              <a:gd name="T0" fmla="*/ 497 w 497"/>
              <a:gd name="T1" fmla="*/ 0 h 386"/>
              <a:gd name="T2" fmla="*/ 0 w 497"/>
              <a:gd name="T3" fmla="*/ 383 h 386"/>
              <a:gd name="T4" fmla="*/ 0 w 497"/>
              <a:gd name="T5" fmla="*/ 386 h 386"/>
              <a:gd name="T6" fmla="*/ 497 w 497"/>
              <a:gd name="T7" fmla="*/ 5 h 386"/>
              <a:gd name="T8" fmla="*/ 497 w 497"/>
              <a:gd name="T9" fmla="*/ 0 h 386"/>
            </a:gdLst>
            <a:ahLst/>
            <a:cxnLst>
              <a:cxn ang="0">
                <a:pos x="T0" y="T1"/>
              </a:cxn>
              <a:cxn ang="0">
                <a:pos x="T2" y="T3"/>
              </a:cxn>
              <a:cxn ang="0">
                <a:pos x="T4" y="T5"/>
              </a:cxn>
              <a:cxn ang="0">
                <a:pos x="T6" y="T7"/>
              </a:cxn>
              <a:cxn ang="0">
                <a:pos x="T8" y="T9"/>
              </a:cxn>
            </a:cxnLst>
            <a:rect l="0" t="0" r="r" b="b"/>
            <a:pathLst>
              <a:path w="497" h="386">
                <a:moveTo>
                  <a:pt x="497" y="0"/>
                </a:moveTo>
                <a:cubicBezTo>
                  <a:pt x="331" y="99"/>
                  <a:pt x="165" y="236"/>
                  <a:pt x="0" y="383"/>
                </a:cubicBezTo>
                <a:cubicBezTo>
                  <a:pt x="0" y="384"/>
                  <a:pt x="0" y="385"/>
                  <a:pt x="0" y="386"/>
                </a:cubicBezTo>
                <a:cubicBezTo>
                  <a:pt x="165" y="240"/>
                  <a:pt x="331" y="103"/>
                  <a:pt x="497" y="5"/>
                </a:cubicBezTo>
                <a:cubicBezTo>
                  <a:pt x="497" y="3"/>
                  <a:pt x="497" y="2"/>
                  <a:pt x="497" y="0"/>
                </a:cubicBezTo>
              </a:path>
            </a:pathLst>
          </a:custGeom>
          <a:solidFill>
            <a:srgbClr val="7D1D1F"/>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10" name="Freeform 344"/>
          <p:cNvSpPr>
            <a:spLocks/>
          </p:cNvSpPr>
          <p:nvPr/>
        </p:nvSpPr>
        <p:spPr bwMode="auto">
          <a:xfrm>
            <a:off x="3589337" y="2625725"/>
            <a:ext cx="536575" cy="398463"/>
          </a:xfrm>
          <a:custGeom>
            <a:avLst/>
            <a:gdLst>
              <a:gd name="T0" fmla="*/ 262 w 262"/>
              <a:gd name="T1" fmla="*/ 0 h 194"/>
              <a:gd name="T2" fmla="*/ 0 w 262"/>
              <a:gd name="T3" fmla="*/ 178 h 194"/>
              <a:gd name="T4" fmla="*/ 0 w 262"/>
              <a:gd name="T5" fmla="*/ 194 h 194"/>
              <a:gd name="T6" fmla="*/ 262 w 262"/>
              <a:gd name="T7" fmla="*/ 18 h 194"/>
              <a:gd name="T8" fmla="*/ 262 w 262"/>
              <a:gd name="T9" fmla="*/ 0 h 194"/>
            </a:gdLst>
            <a:ahLst/>
            <a:cxnLst>
              <a:cxn ang="0">
                <a:pos x="T0" y="T1"/>
              </a:cxn>
              <a:cxn ang="0">
                <a:pos x="T2" y="T3"/>
              </a:cxn>
              <a:cxn ang="0">
                <a:pos x="T4" y="T5"/>
              </a:cxn>
              <a:cxn ang="0">
                <a:pos x="T6" y="T7"/>
              </a:cxn>
              <a:cxn ang="0">
                <a:pos x="T8" y="T9"/>
              </a:cxn>
            </a:cxnLst>
            <a:rect l="0" t="0" r="r" b="b"/>
            <a:pathLst>
              <a:path w="262" h="194">
                <a:moveTo>
                  <a:pt x="262" y="0"/>
                </a:moveTo>
                <a:cubicBezTo>
                  <a:pt x="175" y="50"/>
                  <a:pt x="87" y="111"/>
                  <a:pt x="0" y="178"/>
                </a:cubicBezTo>
                <a:cubicBezTo>
                  <a:pt x="0" y="184"/>
                  <a:pt x="0" y="189"/>
                  <a:pt x="0" y="194"/>
                </a:cubicBezTo>
                <a:cubicBezTo>
                  <a:pt x="87" y="128"/>
                  <a:pt x="175" y="67"/>
                  <a:pt x="262" y="18"/>
                </a:cubicBezTo>
                <a:cubicBezTo>
                  <a:pt x="262" y="12"/>
                  <a:pt x="262" y="6"/>
                  <a:pt x="262" y="0"/>
                </a:cubicBezTo>
              </a:path>
            </a:pathLst>
          </a:custGeom>
          <a:solidFill>
            <a:srgbClr val="CC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11" name="Freeform 345"/>
          <p:cNvSpPr>
            <a:spLocks/>
          </p:cNvSpPr>
          <p:nvPr/>
        </p:nvSpPr>
        <p:spPr bwMode="auto">
          <a:xfrm>
            <a:off x="3589337" y="2619375"/>
            <a:ext cx="536575" cy="371475"/>
          </a:xfrm>
          <a:custGeom>
            <a:avLst/>
            <a:gdLst>
              <a:gd name="T0" fmla="*/ 262 w 262"/>
              <a:gd name="T1" fmla="*/ 0 h 181"/>
              <a:gd name="T2" fmla="*/ 261 w 262"/>
              <a:gd name="T3" fmla="*/ 0 h 181"/>
              <a:gd name="T4" fmla="*/ 261 w 262"/>
              <a:gd name="T5" fmla="*/ 1 h 181"/>
              <a:gd name="T6" fmla="*/ 260 w 262"/>
              <a:gd name="T7" fmla="*/ 1 h 181"/>
              <a:gd name="T8" fmla="*/ 259 w 262"/>
              <a:gd name="T9" fmla="*/ 2 h 181"/>
              <a:gd name="T10" fmla="*/ 259 w 262"/>
              <a:gd name="T11" fmla="*/ 2 h 181"/>
              <a:gd name="T12" fmla="*/ 258 w 262"/>
              <a:gd name="T13" fmla="*/ 2 h 181"/>
              <a:gd name="T14" fmla="*/ 257 w 262"/>
              <a:gd name="T15" fmla="*/ 3 h 181"/>
              <a:gd name="T16" fmla="*/ 257 w 262"/>
              <a:gd name="T17" fmla="*/ 3 h 181"/>
              <a:gd name="T18" fmla="*/ 256 w 262"/>
              <a:gd name="T19" fmla="*/ 4 h 181"/>
              <a:gd name="T20" fmla="*/ 255 w 262"/>
              <a:gd name="T21" fmla="*/ 4 h 181"/>
              <a:gd name="T22" fmla="*/ 254 w 262"/>
              <a:gd name="T23" fmla="*/ 4 h 181"/>
              <a:gd name="T24" fmla="*/ 254 w 262"/>
              <a:gd name="T25" fmla="*/ 5 h 181"/>
              <a:gd name="T26" fmla="*/ 252 w 262"/>
              <a:gd name="T27" fmla="*/ 6 h 181"/>
              <a:gd name="T28" fmla="*/ 252 w 262"/>
              <a:gd name="T29" fmla="*/ 6 h 181"/>
              <a:gd name="T30" fmla="*/ 251 w 262"/>
              <a:gd name="T31" fmla="*/ 7 h 181"/>
              <a:gd name="T32" fmla="*/ 250 w 262"/>
              <a:gd name="T33" fmla="*/ 7 h 181"/>
              <a:gd name="T34" fmla="*/ 250 w 262"/>
              <a:gd name="T35" fmla="*/ 7 h 181"/>
              <a:gd name="T36" fmla="*/ 249 w 262"/>
              <a:gd name="T37" fmla="*/ 8 h 181"/>
              <a:gd name="T38" fmla="*/ 248 w 262"/>
              <a:gd name="T39" fmla="*/ 8 h 181"/>
              <a:gd name="T40" fmla="*/ 247 w 262"/>
              <a:gd name="T41" fmla="*/ 9 h 181"/>
              <a:gd name="T42" fmla="*/ 246 w 262"/>
              <a:gd name="T43" fmla="*/ 9 h 181"/>
              <a:gd name="T44" fmla="*/ 245 w 262"/>
              <a:gd name="T45" fmla="*/ 10 h 181"/>
              <a:gd name="T46" fmla="*/ 245 w 262"/>
              <a:gd name="T47" fmla="*/ 10 h 181"/>
              <a:gd name="T48" fmla="*/ 243 w 262"/>
              <a:gd name="T49" fmla="*/ 11 h 181"/>
              <a:gd name="T50" fmla="*/ 242 w 262"/>
              <a:gd name="T51" fmla="*/ 12 h 181"/>
              <a:gd name="T52" fmla="*/ 242 w 262"/>
              <a:gd name="T53" fmla="*/ 12 h 181"/>
              <a:gd name="T54" fmla="*/ 240 w 262"/>
              <a:gd name="T55" fmla="*/ 13 h 181"/>
              <a:gd name="T56" fmla="*/ 239 w 262"/>
              <a:gd name="T57" fmla="*/ 14 h 181"/>
              <a:gd name="T58" fmla="*/ 237 w 262"/>
              <a:gd name="T59" fmla="*/ 15 h 181"/>
              <a:gd name="T60" fmla="*/ 236 w 262"/>
              <a:gd name="T61" fmla="*/ 15 h 181"/>
              <a:gd name="T62" fmla="*/ 235 w 262"/>
              <a:gd name="T63" fmla="*/ 16 h 181"/>
              <a:gd name="T64" fmla="*/ 233 w 262"/>
              <a:gd name="T65" fmla="*/ 17 h 181"/>
              <a:gd name="T66" fmla="*/ 233 w 262"/>
              <a:gd name="T67" fmla="*/ 17 h 181"/>
              <a:gd name="T68" fmla="*/ 230 w 262"/>
              <a:gd name="T69" fmla="*/ 19 h 181"/>
              <a:gd name="T70" fmla="*/ 230 w 262"/>
              <a:gd name="T71" fmla="*/ 19 h 181"/>
              <a:gd name="T72" fmla="*/ 227 w 262"/>
              <a:gd name="T73" fmla="*/ 21 h 181"/>
              <a:gd name="T74" fmla="*/ 0 w 262"/>
              <a:gd name="T75" fmla="*/ 181 h 181"/>
              <a:gd name="T76" fmla="*/ 262 w 262"/>
              <a:gd name="T7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2" h="181">
                <a:moveTo>
                  <a:pt x="262" y="0"/>
                </a:moveTo>
                <a:cubicBezTo>
                  <a:pt x="262" y="0"/>
                  <a:pt x="262" y="0"/>
                  <a:pt x="262" y="0"/>
                </a:cubicBezTo>
                <a:cubicBezTo>
                  <a:pt x="262" y="0"/>
                  <a:pt x="262" y="0"/>
                  <a:pt x="262" y="0"/>
                </a:cubicBezTo>
                <a:cubicBezTo>
                  <a:pt x="262" y="0"/>
                  <a:pt x="262" y="0"/>
                  <a:pt x="261" y="0"/>
                </a:cubicBezTo>
                <a:cubicBezTo>
                  <a:pt x="261" y="0"/>
                  <a:pt x="261" y="1"/>
                  <a:pt x="261" y="1"/>
                </a:cubicBezTo>
                <a:cubicBezTo>
                  <a:pt x="261" y="1"/>
                  <a:pt x="261" y="1"/>
                  <a:pt x="261" y="1"/>
                </a:cubicBezTo>
                <a:cubicBezTo>
                  <a:pt x="261" y="1"/>
                  <a:pt x="260" y="1"/>
                  <a:pt x="260" y="1"/>
                </a:cubicBezTo>
                <a:cubicBezTo>
                  <a:pt x="260" y="1"/>
                  <a:pt x="260" y="1"/>
                  <a:pt x="260" y="1"/>
                </a:cubicBezTo>
                <a:cubicBezTo>
                  <a:pt x="260" y="1"/>
                  <a:pt x="260" y="1"/>
                  <a:pt x="260" y="1"/>
                </a:cubicBezTo>
                <a:cubicBezTo>
                  <a:pt x="260" y="1"/>
                  <a:pt x="260" y="2"/>
                  <a:pt x="259" y="2"/>
                </a:cubicBezTo>
                <a:cubicBezTo>
                  <a:pt x="259" y="2"/>
                  <a:pt x="259" y="2"/>
                  <a:pt x="259" y="2"/>
                </a:cubicBezTo>
                <a:cubicBezTo>
                  <a:pt x="259" y="2"/>
                  <a:pt x="259" y="2"/>
                  <a:pt x="259" y="2"/>
                </a:cubicBezTo>
                <a:cubicBezTo>
                  <a:pt x="258" y="2"/>
                  <a:pt x="258" y="2"/>
                  <a:pt x="258" y="2"/>
                </a:cubicBezTo>
                <a:cubicBezTo>
                  <a:pt x="258" y="2"/>
                  <a:pt x="258" y="2"/>
                  <a:pt x="258" y="2"/>
                </a:cubicBezTo>
                <a:cubicBezTo>
                  <a:pt x="258" y="3"/>
                  <a:pt x="258" y="3"/>
                  <a:pt x="257" y="3"/>
                </a:cubicBezTo>
                <a:cubicBezTo>
                  <a:pt x="257" y="3"/>
                  <a:pt x="257" y="3"/>
                  <a:pt x="257" y="3"/>
                </a:cubicBezTo>
                <a:cubicBezTo>
                  <a:pt x="257" y="3"/>
                  <a:pt x="257" y="3"/>
                  <a:pt x="257" y="3"/>
                </a:cubicBezTo>
                <a:cubicBezTo>
                  <a:pt x="257" y="3"/>
                  <a:pt x="257" y="3"/>
                  <a:pt x="257" y="3"/>
                </a:cubicBezTo>
                <a:cubicBezTo>
                  <a:pt x="256" y="3"/>
                  <a:pt x="256" y="3"/>
                  <a:pt x="256" y="4"/>
                </a:cubicBezTo>
                <a:cubicBezTo>
                  <a:pt x="256" y="4"/>
                  <a:pt x="256" y="4"/>
                  <a:pt x="256" y="4"/>
                </a:cubicBezTo>
                <a:cubicBezTo>
                  <a:pt x="256" y="4"/>
                  <a:pt x="256" y="4"/>
                  <a:pt x="255" y="4"/>
                </a:cubicBezTo>
                <a:cubicBezTo>
                  <a:pt x="255" y="4"/>
                  <a:pt x="255" y="4"/>
                  <a:pt x="255" y="4"/>
                </a:cubicBezTo>
                <a:cubicBezTo>
                  <a:pt x="255" y="4"/>
                  <a:pt x="255" y="4"/>
                  <a:pt x="255" y="4"/>
                </a:cubicBezTo>
                <a:cubicBezTo>
                  <a:pt x="255" y="4"/>
                  <a:pt x="255" y="4"/>
                  <a:pt x="254" y="4"/>
                </a:cubicBezTo>
                <a:cubicBezTo>
                  <a:pt x="254" y="5"/>
                  <a:pt x="254" y="5"/>
                  <a:pt x="254" y="5"/>
                </a:cubicBezTo>
                <a:cubicBezTo>
                  <a:pt x="254" y="5"/>
                  <a:pt x="254" y="5"/>
                  <a:pt x="254" y="5"/>
                </a:cubicBezTo>
                <a:cubicBezTo>
                  <a:pt x="253" y="5"/>
                  <a:pt x="253" y="5"/>
                  <a:pt x="252" y="6"/>
                </a:cubicBezTo>
                <a:cubicBezTo>
                  <a:pt x="252" y="6"/>
                  <a:pt x="252" y="6"/>
                  <a:pt x="252" y="6"/>
                </a:cubicBezTo>
                <a:cubicBezTo>
                  <a:pt x="252" y="6"/>
                  <a:pt x="252" y="6"/>
                  <a:pt x="252" y="6"/>
                </a:cubicBezTo>
                <a:cubicBezTo>
                  <a:pt x="252" y="6"/>
                  <a:pt x="252" y="6"/>
                  <a:pt x="252" y="6"/>
                </a:cubicBezTo>
                <a:cubicBezTo>
                  <a:pt x="251" y="6"/>
                  <a:pt x="251" y="6"/>
                  <a:pt x="251" y="6"/>
                </a:cubicBezTo>
                <a:cubicBezTo>
                  <a:pt x="251" y="6"/>
                  <a:pt x="251" y="6"/>
                  <a:pt x="251" y="7"/>
                </a:cubicBezTo>
                <a:cubicBezTo>
                  <a:pt x="251" y="7"/>
                  <a:pt x="251" y="7"/>
                  <a:pt x="250" y="7"/>
                </a:cubicBezTo>
                <a:cubicBezTo>
                  <a:pt x="250" y="7"/>
                  <a:pt x="250" y="7"/>
                  <a:pt x="250" y="7"/>
                </a:cubicBezTo>
                <a:cubicBezTo>
                  <a:pt x="250" y="7"/>
                  <a:pt x="250" y="7"/>
                  <a:pt x="250" y="7"/>
                </a:cubicBezTo>
                <a:cubicBezTo>
                  <a:pt x="250" y="7"/>
                  <a:pt x="250" y="7"/>
                  <a:pt x="250" y="7"/>
                </a:cubicBezTo>
                <a:cubicBezTo>
                  <a:pt x="249" y="7"/>
                  <a:pt x="249" y="8"/>
                  <a:pt x="249" y="8"/>
                </a:cubicBezTo>
                <a:cubicBezTo>
                  <a:pt x="249" y="8"/>
                  <a:pt x="249" y="8"/>
                  <a:pt x="249" y="8"/>
                </a:cubicBezTo>
                <a:cubicBezTo>
                  <a:pt x="249" y="8"/>
                  <a:pt x="248" y="8"/>
                  <a:pt x="248" y="8"/>
                </a:cubicBezTo>
                <a:cubicBezTo>
                  <a:pt x="248" y="8"/>
                  <a:pt x="248" y="8"/>
                  <a:pt x="248" y="8"/>
                </a:cubicBezTo>
                <a:cubicBezTo>
                  <a:pt x="248" y="8"/>
                  <a:pt x="248" y="8"/>
                  <a:pt x="248" y="9"/>
                </a:cubicBezTo>
                <a:cubicBezTo>
                  <a:pt x="247" y="9"/>
                  <a:pt x="247" y="9"/>
                  <a:pt x="247" y="9"/>
                </a:cubicBezTo>
                <a:cubicBezTo>
                  <a:pt x="247" y="9"/>
                  <a:pt x="247" y="9"/>
                  <a:pt x="246" y="9"/>
                </a:cubicBezTo>
                <a:cubicBezTo>
                  <a:pt x="246" y="9"/>
                  <a:pt x="246" y="9"/>
                  <a:pt x="246" y="9"/>
                </a:cubicBezTo>
                <a:cubicBezTo>
                  <a:pt x="246" y="10"/>
                  <a:pt x="246" y="10"/>
                  <a:pt x="245" y="10"/>
                </a:cubicBezTo>
                <a:cubicBezTo>
                  <a:pt x="245" y="10"/>
                  <a:pt x="245" y="10"/>
                  <a:pt x="245" y="10"/>
                </a:cubicBezTo>
                <a:cubicBezTo>
                  <a:pt x="245" y="10"/>
                  <a:pt x="245" y="10"/>
                  <a:pt x="245" y="10"/>
                </a:cubicBezTo>
                <a:cubicBezTo>
                  <a:pt x="245" y="10"/>
                  <a:pt x="245" y="10"/>
                  <a:pt x="245" y="10"/>
                </a:cubicBezTo>
                <a:cubicBezTo>
                  <a:pt x="244" y="11"/>
                  <a:pt x="244" y="11"/>
                  <a:pt x="243" y="11"/>
                </a:cubicBezTo>
                <a:cubicBezTo>
                  <a:pt x="243" y="11"/>
                  <a:pt x="243" y="11"/>
                  <a:pt x="243" y="11"/>
                </a:cubicBezTo>
                <a:cubicBezTo>
                  <a:pt x="243" y="11"/>
                  <a:pt x="243" y="11"/>
                  <a:pt x="243" y="11"/>
                </a:cubicBezTo>
                <a:cubicBezTo>
                  <a:pt x="243" y="11"/>
                  <a:pt x="243" y="12"/>
                  <a:pt x="242" y="12"/>
                </a:cubicBezTo>
                <a:cubicBezTo>
                  <a:pt x="242" y="12"/>
                  <a:pt x="242" y="12"/>
                  <a:pt x="242" y="12"/>
                </a:cubicBezTo>
                <a:cubicBezTo>
                  <a:pt x="242" y="12"/>
                  <a:pt x="242" y="12"/>
                  <a:pt x="242" y="12"/>
                </a:cubicBezTo>
                <a:cubicBezTo>
                  <a:pt x="241" y="12"/>
                  <a:pt x="240" y="13"/>
                  <a:pt x="240" y="13"/>
                </a:cubicBezTo>
                <a:cubicBezTo>
                  <a:pt x="240" y="13"/>
                  <a:pt x="240" y="13"/>
                  <a:pt x="240" y="13"/>
                </a:cubicBezTo>
                <a:cubicBezTo>
                  <a:pt x="239" y="13"/>
                  <a:pt x="239" y="13"/>
                  <a:pt x="239" y="14"/>
                </a:cubicBezTo>
                <a:cubicBezTo>
                  <a:pt x="239" y="14"/>
                  <a:pt x="239" y="14"/>
                  <a:pt x="239" y="14"/>
                </a:cubicBezTo>
                <a:cubicBezTo>
                  <a:pt x="238" y="14"/>
                  <a:pt x="238" y="14"/>
                  <a:pt x="237" y="15"/>
                </a:cubicBezTo>
                <a:cubicBezTo>
                  <a:pt x="237" y="15"/>
                  <a:pt x="237" y="15"/>
                  <a:pt x="237" y="15"/>
                </a:cubicBezTo>
                <a:cubicBezTo>
                  <a:pt x="237" y="15"/>
                  <a:pt x="236" y="15"/>
                  <a:pt x="236" y="15"/>
                </a:cubicBezTo>
                <a:cubicBezTo>
                  <a:pt x="236" y="15"/>
                  <a:pt x="236" y="15"/>
                  <a:pt x="236" y="15"/>
                </a:cubicBezTo>
                <a:cubicBezTo>
                  <a:pt x="236" y="15"/>
                  <a:pt x="236" y="16"/>
                  <a:pt x="236" y="16"/>
                </a:cubicBezTo>
                <a:cubicBezTo>
                  <a:pt x="235" y="16"/>
                  <a:pt x="235" y="16"/>
                  <a:pt x="235" y="16"/>
                </a:cubicBezTo>
                <a:cubicBezTo>
                  <a:pt x="235" y="16"/>
                  <a:pt x="234" y="17"/>
                  <a:pt x="233" y="17"/>
                </a:cubicBezTo>
                <a:cubicBezTo>
                  <a:pt x="233" y="17"/>
                  <a:pt x="233" y="17"/>
                  <a:pt x="233" y="17"/>
                </a:cubicBezTo>
                <a:cubicBezTo>
                  <a:pt x="233" y="17"/>
                  <a:pt x="233" y="17"/>
                  <a:pt x="233" y="17"/>
                </a:cubicBezTo>
                <a:cubicBezTo>
                  <a:pt x="233" y="17"/>
                  <a:pt x="233" y="17"/>
                  <a:pt x="233" y="17"/>
                </a:cubicBezTo>
                <a:cubicBezTo>
                  <a:pt x="232" y="18"/>
                  <a:pt x="231" y="18"/>
                  <a:pt x="231" y="19"/>
                </a:cubicBezTo>
                <a:cubicBezTo>
                  <a:pt x="231" y="19"/>
                  <a:pt x="231" y="19"/>
                  <a:pt x="230" y="19"/>
                </a:cubicBezTo>
                <a:cubicBezTo>
                  <a:pt x="230" y="19"/>
                  <a:pt x="230" y="19"/>
                  <a:pt x="230" y="19"/>
                </a:cubicBezTo>
                <a:cubicBezTo>
                  <a:pt x="230" y="19"/>
                  <a:pt x="230" y="19"/>
                  <a:pt x="230" y="19"/>
                </a:cubicBezTo>
                <a:cubicBezTo>
                  <a:pt x="229" y="20"/>
                  <a:pt x="228" y="20"/>
                  <a:pt x="227" y="21"/>
                </a:cubicBezTo>
                <a:cubicBezTo>
                  <a:pt x="227" y="21"/>
                  <a:pt x="227" y="21"/>
                  <a:pt x="227" y="21"/>
                </a:cubicBezTo>
                <a:cubicBezTo>
                  <a:pt x="151" y="67"/>
                  <a:pt x="76" y="120"/>
                  <a:pt x="0" y="179"/>
                </a:cubicBezTo>
                <a:cubicBezTo>
                  <a:pt x="0" y="180"/>
                  <a:pt x="0" y="180"/>
                  <a:pt x="0" y="181"/>
                </a:cubicBezTo>
                <a:cubicBezTo>
                  <a:pt x="87" y="114"/>
                  <a:pt x="175" y="53"/>
                  <a:pt x="262" y="3"/>
                </a:cubicBezTo>
                <a:cubicBezTo>
                  <a:pt x="262" y="2"/>
                  <a:pt x="262" y="1"/>
                  <a:pt x="262" y="0"/>
                </a:cubicBezTo>
              </a:path>
            </a:pathLst>
          </a:custGeom>
          <a:solidFill>
            <a:srgbClr val="DA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13" name="Freeform 347"/>
          <p:cNvSpPr>
            <a:spLocks noEditPoints="1"/>
          </p:cNvSpPr>
          <p:nvPr/>
        </p:nvSpPr>
        <p:spPr bwMode="auto">
          <a:xfrm>
            <a:off x="3589337" y="2619375"/>
            <a:ext cx="536575" cy="366713"/>
          </a:xfrm>
          <a:custGeom>
            <a:avLst/>
            <a:gdLst>
              <a:gd name="T0" fmla="*/ 0 w 262"/>
              <a:gd name="T1" fmla="*/ 179 h 179"/>
              <a:gd name="T2" fmla="*/ 227 w 262"/>
              <a:gd name="T3" fmla="*/ 21 h 179"/>
              <a:gd name="T4" fmla="*/ 227 w 262"/>
              <a:gd name="T5" fmla="*/ 21 h 179"/>
              <a:gd name="T6" fmla="*/ 230 w 262"/>
              <a:gd name="T7" fmla="*/ 19 h 179"/>
              <a:gd name="T8" fmla="*/ 230 w 262"/>
              <a:gd name="T9" fmla="*/ 19 h 179"/>
              <a:gd name="T10" fmla="*/ 231 w 262"/>
              <a:gd name="T11" fmla="*/ 19 h 179"/>
              <a:gd name="T12" fmla="*/ 233 w 262"/>
              <a:gd name="T13" fmla="*/ 17 h 179"/>
              <a:gd name="T14" fmla="*/ 233 w 262"/>
              <a:gd name="T15" fmla="*/ 17 h 179"/>
              <a:gd name="T16" fmla="*/ 233 w 262"/>
              <a:gd name="T17" fmla="*/ 17 h 179"/>
              <a:gd name="T18" fmla="*/ 236 w 262"/>
              <a:gd name="T19" fmla="*/ 15 h 179"/>
              <a:gd name="T20" fmla="*/ 236 w 262"/>
              <a:gd name="T21" fmla="*/ 15 h 179"/>
              <a:gd name="T22" fmla="*/ 236 w 262"/>
              <a:gd name="T23" fmla="*/ 15 h 179"/>
              <a:gd name="T24" fmla="*/ 239 w 262"/>
              <a:gd name="T25" fmla="*/ 14 h 179"/>
              <a:gd name="T26" fmla="*/ 239 w 262"/>
              <a:gd name="T27" fmla="*/ 14 h 179"/>
              <a:gd name="T28" fmla="*/ 239 w 262"/>
              <a:gd name="T29" fmla="*/ 14 h 179"/>
              <a:gd name="T30" fmla="*/ 242 w 262"/>
              <a:gd name="T31" fmla="*/ 12 h 179"/>
              <a:gd name="T32" fmla="*/ 242 w 262"/>
              <a:gd name="T33" fmla="*/ 12 h 179"/>
              <a:gd name="T34" fmla="*/ 242 w 262"/>
              <a:gd name="T35" fmla="*/ 12 h 179"/>
              <a:gd name="T36" fmla="*/ 243 w 262"/>
              <a:gd name="T37" fmla="*/ 11 h 179"/>
              <a:gd name="T38" fmla="*/ 243 w 262"/>
              <a:gd name="T39" fmla="*/ 11 h 179"/>
              <a:gd name="T40" fmla="*/ 243 w 262"/>
              <a:gd name="T41" fmla="*/ 11 h 179"/>
              <a:gd name="T42" fmla="*/ 245 w 262"/>
              <a:gd name="T43" fmla="*/ 10 h 179"/>
              <a:gd name="T44" fmla="*/ 245 w 262"/>
              <a:gd name="T45" fmla="*/ 10 h 179"/>
              <a:gd name="T46" fmla="*/ 245 w 262"/>
              <a:gd name="T47" fmla="*/ 10 h 179"/>
              <a:gd name="T48" fmla="*/ 247 w 262"/>
              <a:gd name="T49" fmla="*/ 9 h 179"/>
              <a:gd name="T50" fmla="*/ 247 w 262"/>
              <a:gd name="T51" fmla="*/ 9 h 179"/>
              <a:gd name="T52" fmla="*/ 248 w 262"/>
              <a:gd name="T53" fmla="*/ 9 h 179"/>
              <a:gd name="T54" fmla="*/ 249 w 262"/>
              <a:gd name="T55" fmla="*/ 8 h 179"/>
              <a:gd name="T56" fmla="*/ 249 w 262"/>
              <a:gd name="T57" fmla="*/ 8 h 179"/>
              <a:gd name="T58" fmla="*/ 249 w 262"/>
              <a:gd name="T59" fmla="*/ 8 h 179"/>
              <a:gd name="T60" fmla="*/ 250 w 262"/>
              <a:gd name="T61" fmla="*/ 7 h 179"/>
              <a:gd name="T62" fmla="*/ 250 w 262"/>
              <a:gd name="T63" fmla="*/ 7 h 179"/>
              <a:gd name="T64" fmla="*/ 250 w 262"/>
              <a:gd name="T65" fmla="*/ 7 h 179"/>
              <a:gd name="T66" fmla="*/ 252 w 262"/>
              <a:gd name="T67" fmla="*/ 6 h 179"/>
              <a:gd name="T68" fmla="*/ 252 w 262"/>
              <a:gd name="T69" fmla="*/ 6 h 179"/>
              <a:gd name="T70" fmla="*/ 252 w 262"/>
              <a:gd name="T71" fmla="*/ 6 h 179"/>
              <a:gd name="T72" fmla="*/ 254 w 262"/>
              <a:gd name="T73" fmla="*/ 5 h 179"/>
              <a:gd name="T74" fmla="*/ 254 w 262"/>
              <a:gd name="T75" fmla="*/ 5 h 179"/>
              <a:gd name="T76" fmla="*/ 254 w 262"/>
              <a:gd name="T77" fmla="*/ 5 h 179"/>
              <a:gd name="T78" fmla="*/ 255 w 262"/>
              <a:gd name="T79" fmla="*/ 4 h 179"/>
              <a:gd name="T80" fmla="*/ 255 w 262"/>
              <a:gd name="T81" fmla="*/ 4 h 179"/>
              <a:gd name="T82" fmla="*/ 255 w 262"/>
              <a:gd name="T83" fmla="*/ 4 h 179"/>
              <a:gd name="T84" fmla="*/ 257 w 262"/>
              <a:gd name="T85" fmla="*/ 3 h 179"/>
              <a:gd name="T86" fmla="*/ 257 w 262"/>
              <a:gd name="T87" fmla="*/ 3 h 179"/>
              <a:gd name="T88" fmla="*/ 257 w 262"/>
              <a:gd name="T89" fmla="*/ 3 h 179"/>
              <a:gd name="T90" fmla="*/ 258 w 262"/>
              <a:gd name="T91" fmla="*/ 2 h 179"/>
              <a:gd name="T92" fmla="*/ 258 w 262"/>
              <a:gd name="T93" fmla="*/ 2 h 179"/>
              <a:gd name="T94" fmla="*/ 258 w 262"/>
              <a:gd name="T95" fmla="*/ 2 h 179"/>
              <a:gd name="T96" fmla="*/ 259 w 262"/>
              <a:gd name="T97" fmla="*/ 2 h 179"/>
              <a:gd name="T98" fmla="*/ 259 w 262"/>
              <a:gd name="T99" fmla="*/ 2 h 179"/>
              <a:gd name="T100" fmla="*/ 260 w 262"/>
              <a:gd name="T101" fmla="*/ 1 h 179"/>
              <a:gd name="T102" fmla="*/ 261 w 262"/>
              <a:gd name="T103" fmla="*/ 1 h 179"/>
              <a:gd name="T104" fmla="*/ 261 w 262"/>
              <a:gd name="T105" fmla="*/ 1 h 179"/>
              <a:gd name="T106" fmla="*/ 261 w 262"/>
              <a:gd name="T107" fmla="*/ 1 h 179"/>
              <a:gd name="T108" fmla="*/ 262 w 262"/>
              <a:gd name="T109" fmla="*/ 0 h 179"/>
              <a:gd name="T110" fmla="*/ 262 w 262"/>
              <a:gd name="T111"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2" h="179">
                <a:moveTo>
                  <a:pt x="227" y="21"/>
                </a:moveTo>
                <a:cubicBezTo>
                  <a:pt x="151" y="67"/>
                  <a:pt x="76" y="120"/>
                  <a:pt x="0" y="179"/>
                </a:cubicBezTo>
                <a:cubicBezTo>
                  <a:pt x="0" y="179"/>
                  <a:pt x="0" y="179"/>
                  <a:pt x="0" y="179"/>
                </a:cubicBezTo>
                <a:cubicBezTo>
                  <a:pt x="76" y="120"/>
                  <a:pt x="151" y="67"/>
                  <a:pt x="227" y="21"/>
                </a:cubicBezTo>
                <a:moveTo>
                  <a:pt x="230" y="19"/>
                </a:moveTo>
                <a:cubicBezTo>
                  <a:pt x="229" y="20"/>
                  <a:pt x="228" y="20"/>
                  <a:pt x="227" y="21"/>
                </a:cubicBezTo>
                <a:cubicBezTo>
                  <a:pt x="228" y="20"/>
                  <a:pt x="229" y="20"/>
                  <a:pt x="230" y="19"/>
                </a:cubicBezTo>
                <a:moveTo>
                  <a:pt x="230" y="19"/>
                </a:moveTo>
                <a:cubicBezTo>
                  <a:pt x="230" y="19"/>
                  <a:pt x="230" y="19"/>
                  <a:pt x="230" y="19"/>
                </a:cubicBezTo>
                <a:cubicBezTo>
                  <a:pt x="230" y="19"/>
                  <a:pt x="230" y="19"/>
                  <a:pt x="230" y="19"/>
                </a:cubicBezTo>
                <a:moveTo>
                  <a:pt x="233" y="17"/>
                </a:moveTo>
                <a:cubicBezTo>
                  <a:pt x="232" y="18"/>
                  <a:pt x="231" y="18"/>
                  <a:pt x="231" y="19"/>
                </a:cubicBezTo>
                <a:cubicBezTo>
                  <a:pt x="231" y="18"/>
                  <a:pt x="232" y="18"/>
                  <a:pt x="233" y="17"/>
                </a:cubicBezTo>
                <a:moveTo>
                  <a:pt x="233" y="17"/>
                </a:moveTo>
                <a:cubicBezTo>
                  <a:pt x="233" y="17"/>
                  <a:pt x="233" y="17"/>
                  <a:pt x="233" y="17"/>
                </a:cubicBezTo>
                <a:cubicBezTo>
                  <a:pt x="233" y="17"/>
                  <a:pt x="233" y="17"/>
                  <a:pt x="233" y="17"/>
                </a:cubicBezTo>
                <a:moveTo>
                  <a:pt x="235" y="16"/>
                </a:moveTo>
                <a:cubicBezTo>
                  <a:pt x="235" y="16"/>
                  <a:pt x="234" y="17"/>
                  <a:pt x="233" y="17"/>
                </a:cubicBezTo>
                <a:cubicBezTo>
                  <a:pt x="234" y="17"/>
                  <a:pt x="235" y="16"/>
                  <a:pt x="235" y="16"/>
                </a:cubicBezTo>
                <a:moveTo>
                  <a:pt x="236" y="15"/>
                </a:moveTo>
                <a:cubicBezTo>
                  <a:pt x="236" y="15"/>
                  <a:pt x="236" y="16"/>
                  <a:pt x="236" y="16"/>
                </a:cubicBezTo>
                <a:cubicBezTo>
                  <a:pt x="236" y="16"/>
                  <a:pt x="236" y="15"/>
                  <a:pt x="236" y="15"/>
                </a:cubicBezTo>
                <a:moveTo>
                  <a:pt x="237" y="15"/>
                </a:moveTo>
                <a:cubicBezTo>
                  <a:pt x="237" y="15"/>
                  <a:pt x="236" y="15"/>
                  <a:pt x="236" y="15"/>
                </a:cubicBezTo>
                <a:cubicBezTo>
                  <a:pt x="236" y="15"/>
                  <a:pt x="237" y="15"/>
                  <a:pt x="237" y="15"/>
                </a:cubicBezTo>
                <a:moveTo>
                  <a:pt x="239" y="14"/>
                </a:moveTo>
                <a:cubicBezTo>
                  <a:pt x="238" y="14"/>
                  <a:pt x="238" y="14"/>
                  <a:pt x="237" y="15"/>
                </a:cubicBezTo>
                <a:cubicBezTo>
                  <a:pt x="238" y="14"/>
                  <a:pt x="238" y="14"/>
                  <a:pt x="239" y="14"/>
                </a:cubicBezTo>
                <a:moveTo>
                  <a:pt x="240" y="13"/>
                </a:moveTo>
                <a:cubicBezTo>
                  <a:pt x="239" y="13"/>
                  <a:pt x="239" y="13"/>
                  <a:pt x="239" y="14"/>
                </a:cubicBezTo>
                <a:cubicBezTo>
                  <a:pt x="239" y="13"/>
                  <a:pt x="239" y="13"/>
                  <a:pt x="240" y="13"/>
                </a:cubicBezTo>
                <a:moveTo>
                  <a:pt x="242" y="12"/>
                </a:moveTo>
                <a:cubicBezTo>
                  <a:pt x="241" y="12"/>
                  <a:pt x="240" y="13"/>
                  <a:pt x="240" y="13"/>
                </a:cubicBezTo>
                <a:cubicBezTo>
                  <a:pt x="240" y="13"/>
                  <a:pt x="241" y="12"/>
                  <a:pt x="242" y="12"/>
                </a:cubicBezTo>
                <a:moveTo>
                  <a:pt x="242" y="12"/>
                </a:moveTo>
                <a:cubicBezTo>
                  <a:pt x="242" y="12"/>
                  <a:pt x="242" y="12"/>
                  <a:pt x="242" y="12"/>
                </a:cubicBezTo>
                <a:cubicBezTo>
                  <a:pt x="242" y="12"/>
                  <a:pt x="242" y="12"/>
                  <a:pt x="242" y="12"/>
                </a:cubicBezTo>
                <a:moveTo>
                  <a:pt x="243" y="11"/>
                </a:moveTo>
                <a:cubicBezTo>
                  <a:pt x="243" y="11"/>
                  <a:pt x="243" y="11"/>
                  <a:pt x="243" y="11"/>
                </a:cubicBezTo>
                <a:cubicBezTo>
                  <a:pt x="243" y="11"/>
                  <a:pt x="243" y="11"/>
                  <a:pt x="243" y="11"/>
                </a:cubicBezTo>
                <a:moveTo>
                  <a:pt x="245" y="10"/>
                </a:moveTo>
                <a:cubicBezTo>
                  <a:pt x="244" y="11"/>
                  <a:pt x="244" y="11"/>
                  <a:pt x="243" y="11"/>
                </a:cubicBezTo>
                <a:cubicBezTo>
                  <a:pt x="244" y="11"/>
                  <a:pt x="244" y="11"/>
                  <a:pt x="245" y="10"/>
                </a:cubicBezTo>
                <a:moveTo>
                  <a:pt x="245" y="10"/>
                </a:moveTo>
                <a:cubicBezTo>
                  <a:pt x="245" y="10"/>
                  <a:pt x="245" y="10"/>
                  <a:pt x="245" y="10"/>
                </a:cubicBezTo>
                <a:cubicBezTo>
                  <a:pt x="245" y="10"/>
                  <a:pt x="245" y="10"/>
                  <a:pt x="245" y="10"/>
                </a:cubicBezTo>
                <a:moveTo>
                  <a:pt x="246" y="9"/>
                </a:moveTo>
                <a:cubicBezTo>
                  <a:pt x="246" y="10"/>
                  <a:pt x="246" y="10"/>
                  <a:pt x="245" y="10"/>
                </a:cubicBezTo>
                <a:cubicBezTo>
                  <a:pt x="246" y="10"/>
                  <a:pt x="246" y="10"/>
                  <a:pt x="246" y="9"/>
                </a:cubicBezTo>
                <a:moveTo>
                  <a:pt x="247" y="9"/>
                </a:moveTo>
                <a:cubicBezTo>
                  <a:pt x="247" y="9"/>
                  <a:pt x="247" y="9"/>
                  <a:pt x="246" y="9"/>
                </a:cubicBezTo>
                <a:cubicBezTo>
                  <a:pt x="247" y="9"/>
                  <a:pt x="247" y="9"/>
                  <a:pt x="247" y="9"/>
                </a:cubicBezTo>
                <a:moveTo>
                  <a:pt x="248" y="8"/>
                </a:moveTo>
                <a:cubicBezTo>
                  <a:pt x="248" y="8"/>
                  <a:pt x="248" y="8"/>
                  <a:pt x="248" y="9"/>
                </a:cubicBezTo>
                <a:cubicBezTo>
                  <a:pt x="248" y="8"/>
                  <a:pt x="248" y="8"/>
                  <a:pt x="248" y="8"/>
                </a:cubicBezTo>
                <a:moveTo>
                  <a:pt x="249" y="8"/>
                </a:moveTo>
                <a:cubicBezTo>
                  <a:pt x="249" y="8"/>
                  <a:pt x="248" y="8"/>
                  <a:pt x="248" y="8"/>
                </a:cubicBezTo>
                <a:cubicBezTo>
                  <a:pt x="248" y="8"/>
                  <a:pt x="249" y="8"/>
                  <a:pt x="249" y="8"/>
                </a:cubicBezTo>
                <a:moveTo>
                  <a:pt x="250" y="7"/>
                </a:moveTo>
                <a:cubicBezTo>
                  <a:pt x="249" y="7"/>
                  <a:pt x="249" y="8"/>
                  <a:pt x="249" y="8"/>
                </a:cubicBezTo>
                <a:cubicBezTo>
                  <a:pt x="249" y="8"/>
                  <a:pt x="249" y="7"/>
                  <a:pt x="250" y="7"/>
                </a:cubicBezTo>
                <a:moveTo>
                  <a:pt x="250" y="7"/>
                </a:moveTo>
                <a:cubicBezTo>
                  <a:pt x="250" y="7"/>
                  <a:pt x="250" y="7"/>
                  <a:pt x="250" y="7"/>
                </a:cubicBezTo>
                <a:cubicBezTo>
                  <a:pt x="250" y="7"/>
                  <a:pt x="250" y="7"/>
                  <a:pt x="250" y="7"/>
                </a:cubicBezTo>
                <a:moveTo>
                  <a:pt x="251" y="7"/>
                </a:moveTo>
                <a:cubicBezTo>
                  <a:pt x="251" y="7"/>
                  <a:pt x="251" y="7"/>
                  <a:pt x="250" y="7"/>
                </a:cubicBezTo>
                <a:cubicBezTo>
                  <a:pt x="251" y="7"/>
                  <a:pt x="251" y="7"/>
                  <a:pt x="251" y="7"/>
                </a:cubicBezTo>
                <a:moveTo>
                  <a:pt x="252" y="6"/>
                </a:moveTo>
                <a:cubicBezTo>
                  <a:pt x="251" y="6"/>
                  <a:pt x="251" y="6"/>
                  <a:pt x="251" y="6"/>
                </a:cubicBezTo>
                <a:cubicBezTo>
                  <a:pt x="251" y="6"/>
                  <a:pt x="251" y="6"/>
                  <a:pt x="252" y="6"/>
                </a:cubicBezTo>
                <a:moveTo>
                  <a:pt x="252" y="6"/>
                </a:moveTo>
                <a:cubicBezTo>
                  <a:pt x="252" y="6"/>
                  <a:pt x="252" y="6"/>
                  <a:pt x="252" y="6"/>
                </a:cubicBezTo>
                <a:cubicBezTo>
                  <a:pt x="252" y="6"/>
                  <a:pt x="252" y="6"/>
                  <a:pt x="252" y="6"/>
                </a:cubicBezTo>
                <a:moveTo>
                  <a:pt x="254" y="5"/>
                </a:moveTo>
                <a:cubicBezTo>
                  <a:pt x="253" y="5"/>
                  <a:pt x="253" y="5"/>
                  <a:pt x="252" y="6"/>
                </a:cubicBezTo>
                <a:cubicBezTo>
                  <a:pt x="253" y="5"/>
                  <a:pt x="253" y="5"/>
                  <a:pt x="254" y="5"/>
                </a:cubicBezTo>
                <a:moveTo>
                  <a:pt x="254" y="4"/>
                </a:moveTo>
                <a:cubicBezTo>
                  <a:pt x="254" y="5"/>
                  <a:pt x="254" y="5"/>
                  <a:pt x="254" y="5"/>
                </a:cubicBezTo>
                <a:cubicBezTo>
                  <a:pt x="254" y="5"/>
                  <a:pt x="254" y="5"/>
                  <a:pt x="254" y="4"/>
                </a:cubicBezTo>
                <a:moveTo>
                  <a:pt x="255" y="4"/>
                </a:moveTo>
                <a:cubicBezTo>
                  <a:pt x="255" y="4"/>
                  <a:pt x="255" y="4"/>
                  <a:pt x="255" y="4"/>
                </a:cubicBezTo>
                <a:cubicBezTo>
                  <a:pt x="255" y="4"/>
                  <a:pt x="255" y="4"/>
                  <a:pt x="255" y="4"/>
                </a:cubicBezTo>
                <a:moveTo>
                  <a:pt x="256" y="4"/>
                </a:moveTo>
                <a:cubicBezTo>
                  <a:pt x="256" y="4"/>
                  <a:pt x="256" y="4"/>
                  <a:pt x="255" y="4"/>
                </a:cubicBezTo>
                <a:cubicBezTo>
                  <a:pt x="256" y="4"/>
                  <a:pt x="256" y="4"/>
                  <a:pt x="256" y="4"/>
                </a:cubicBezTo>
                <a:moveTo>
                  <a:pt x="257" y="3"/>
                </a:moveTo>
                <a:cubicBezTo>
                  <a:pt x="256" y="3"/>
                  <a:pt x="256" y="3"/>
                  <a:pt x="256" y="4"/>
                </a:cubicBezTo>
                <a:cubicBezTo>
                  <a:pt x="256" y="3"/>
                  <a:pt x="256" y="3"/>
                  <a:pt x="257" y="3"/>
                </a:cubicBezTo>
                <a:moveTo>
                  <a:pt x="257" y="3"/>
                </a:moveTo>
                <a:cubicBezTo>
                  <a:pt x="257" y="3"/>
                  <a:pt x="257" y="3"/>
                  <a:pt x="257" y="3"/>
                </a:cubicBezTo>
                <a:cubicBezTo>
                  <a:pt x="257" y="3"/>
                  <a:pt x="257" y="3"/>
                  <a:pt x="257" y="3"/>
                </a:cubicBezTo>
                <a:moveTo>
                  <a:pt x="258" y="2"/>
                </a:moveTo>
                <a:cubicBezTo>
                  <a:pt x="258" y="3"/>
                  <a:pt x="258" y="3"/>
                  <a:pt x="257" y="3"/>
                </a:cubicBezTo>
                <a:cubicBezTo>
                  <a:pt x="258" y="3"/>
                  <a:pt x="258" y="3"/>
                  <a:pt x="258" y="2"/>
                </a:cubicBezTo>
                <a:moveTo>
                  <a:pt x="259" y="2"/>
                </a:moveTo>
                <a:cubicBezTo>
                  <a:pt x="258" y="2"/>
                  <a:pt x="258" y="2"/>
                  <a:pt x="258" y="2"/>
                </a:cubicBezTo>
                <a:cubicBezTo>
                  <a:pt x="258" y="2"/>
                  <a:pt x="258" y="2"/>
                  <a:pt x="259" y="2"/>
                </a:cubicBezTo>
                <a:moveTo>
                  <a:pt x="259" y="2"/>
                </a:moveTo>
                <a:cubicBezTo>
                  <a:pt x="259" y="2"/>
                  <a:pt x="259" y="2"/>
                  <a:pt x="259" y="2"/>
                </a:cubicBezTo>
                <a:cubicBezTo>
                  <a:pt x="259" y="2"/>
                  <a:pt x="259" y="2"/>
                  <a:pt x="259" y="2"/>
                </a:cubicBezTo>
                <a:moveTo>
                  <a:pt x="260" y="1"/>
                </a:moveTo>
                <a:cubicBezTo>
                  <a:pt x="260" y="1"/>
                  <a:pt x="260" y="1"/>
                  <a:pt x="260" y="1"/>
                </a:cubicBezTo>
                <a:cubicBezTo>
                  <a:pt x="260" y="1"/>
                  <a:pt x="260" y="1"/>
                  <a:pt x="260" y="1"/>
                </a:cubicBezTo>
                <a:moveTo>
                  <a:pt x="261" y="1"/>
                </a:moveTo>
                <a:cubicBezTo>
                  <a:pt x="261" y="1"/>
                  <a:pt x="261" y="1"/>
                  <a:pt x="260" y="1"/>
                </a:cubicBezTo>
                <a:cubicBezTo>
                  <a:pt x="260" y="1"/>
                  <a:pt x="261" y="1"/>
                  <a:pt x="261" y="1"/>
                </a:cubicBezTo>
                <a:moveTo>
                  <a:pt x="261" y="0"/>
                </a:moveTo>
                <a:cubicBezTo>
                  <a:pt x="261" y="0"/>
                  <a:pt x="261" y="1"/>
                  <a:pt x="261" y="1"/>
                </a:cubicBezTo>
                <a:cubicBezTo>
                  <a:pt x="261" y="1"/>
                  <a:pt x="261" y="0"/>
                  <a:pt x="261" y="0"/>
                </a:cubicBezTo>
                <a:moveTo>
                  <a:pt x="262" y="0"/>
                </a:moveTo>
                <a:cubicBezTo>
                  <a:pt x="262" y="0"/>
                  <a:pt x="262" y="0"/>
                  <a:pt x="262" y="0"/>
                </a:cubicBezTo>
                <a:cubicBezTo>
                  <a:pt x="262" y="0"/>
                  <a:pt x="262" y="0"/>
                  <a:pt x="262" y="0"/>
                </a:cubicBezTo>
              </a:path>
            </a:pathLst>
          </a:custGeom>
          <a:solidFill>
            <a:srgbClr val="D1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14" name="Freeform 348"/>
          <p:cNvSpPr>
            <a:spLocks/>
          </p:cNvSpPr>
          <p:nvPr/>
        </p:nvSpPr>
        <p:spPr bwMode="auto">
          <a:xfrm>
            <a:off x="3589337" y="2617787"/>
            <a:ext cx="536575" cy="368300"/>
          </a:xfrm>
          <a:custGeom>
            <a:avLst/>
            <a:gdLst>
              <a:gd name="T0" fmla="*/ 0 w 262"/>
              <a:gd name="T1" fmla="*/ 179 h 180"/>
              <a:gd name="T2" fmla="*/ 227 w 262"/>
              <a:gd name="T3" fmla="*/ 22 h 180"/>
              <a:gd name="T4" fmla="*/ 230 w 262"/>
              <a:gd name="T5" fmla="*/ 20 h 180"/>
              <a:gd name="T6" fmla="*/ 230 w 262"/>
              <a:gd name="T7" fmla="*/ 20 h 180"/>
              <a:gd name="T8" fmla="*/ 233 w 262"/>
              <a:gd name="T9" fmla="*/ 18 h 180"/>
              <a:gd name="T10" fmla="*/ 233 w 262"/>
              <a:gd name="T11" fmla="*/ 18 h 180"/>
              <a:gd name="T12" fmla="*/ 235 w 262"/>
              <a:gd name="T13" fmla="*/ 17 h 180"/>
              <a:gd name="T14" fmla="*/ 236 w 262"/>
              <a:gd name="T15" fmla="*/ 16 h 180"/>
              <a:gd name="T16" fmla="*/ 237 w 262"/>
              <a:gd name="T17" fmla="*/ 16 h 180"/>
              <a:gd name="T18" fmla="*/ 239 w 262"/>
              <a:gd name="T19" fmla="*/ 15 h 180"/>
              <a:gd name="T20" fmla="*/ 240 w 262"/>
              <a:gd name="T21" fmla="*/ 14 h 180"/>
              <a:gd name="T22" fmla="*/ 242 w 262"/>
              <a:gd name="T23" fmla="*/ 13 h 180"/>
              <a:gd name="T24" fmla="*/ 242 w 262"/>
              <a:gd name="T25" fmla="*/ 13 h 180"/>
              <a:gd name="T26" fmla="*/ 243 w 262"/>
              <a:gd name="T27" fmla="*/ 12 h 180"/>
              <a:gd name="T28" fmla="*/ 245 w 262"/>
              <a:gd name="T29" fmla="*/ 11 h 180"/>
              <a:gd name="T30" fmla="*/ 245 w 262"/>
              <a:gd name="T31" fmla="*/ 11 h 180"/>
              <a:gd name="T32" fmla="*/ 246 w 262"/>
              <a:gd name="T33" fmla="*/ 10 h 180"/>
              <a:gd name="T34" fmla="*/ 247 w 262"/>
              <a:gd name="T35" fmla="*/ 10 h 180"/>
              <a:gd name="T36" fmla="*/ 248 w 262"/>
              <a:gd name="T37" fmla="*/ 9 h 180"/>
              <a:gd name="T38" fmla="*/ 249 w 262"/>
              <a:gd name="T39" fmla="*/ 9 h 180"/>
              <a:gd name="T40" fmla="*/ 250 w 262"/>
              <a:gd name="T41" fmla="*/ 8 h 180"/>
              <a:gd name="T42" fmla="*/ 250 w 262"/>
              <a:gd name="T43" fmla="*/ 8 h 180"/>
              <a:gd name="T44" fmla="*/ 251 w 262"/>
              <a:gd name="T45" fmla="*/ 8 h 180"/>
              <a:gd name="T46" fmla="*/ 252 w 262"/>
              <a:gd name="T47" fmla="*/ 7 h 180"/>
              <a:gd name="T48" fmla="*/ 252 w 262"/>
              <a:gd name="T49" fmla="*/ 7 h 180"/>
              <a:gd name="T50" fmla="*/ 254 w 262"/>
              <a:gd name="T51" fmla="*/ 6 h 180"/>
              <a:gd name="T52" fmla="*/ 254 w 262"/>
              <a:gd name="T53" fmla="*/ 5 h 180"/>
              <a:gd name="T54" fmla="*/ 255 w 262"/>
              <a:gd name="T55" fmla="*/ 5 h 180"/>
              <a:gd name="T56" fmla="*/ 256 w 262"/>
              <a:gd name="T57" fmla="*/ 5 h 180"/>
              <a:gd name="T58" fmla="*/ 257 w 262"/>
              <a:gd name="T59" fmla="*/ 4 h 180"/>
              <a:gd name="T60" fmla="*/ 257 w 262"/>
              <a:gd name="T61" fmla="*/ 4 h 180"/>
              <a:gd name="T62" fmla="*/ 258 w 262"/>
              <a:gd name="T63" fmla="*/ 3 h 180"/>
              <a:gd name="T64" fmla="*/ 259 w 262"/>
              <a:gd name="T65" fmla="*/ 3 h 180"/>
              <a:gd name="T66" fmla="*/ 259 w 262"/>
              <a:gd name="T67" fmla="*/ 3 h 180"/>
              <a:gd name="T68" fmla="*/ 260 w 262"/>
              <a:gd name="T69" fmla="*/ 2 h 180"/>
              <a:gd name="T70" fmla="*/ 261 w 262"/>
              <a:gd name="T71" fmla="*/ 2 h 180"/>
              <a:gd name="T72" fmla="*/ 261 w 262"/>
              <a:gd name="T73" fmla="*/ 1 h 180"/>
              <a:gd name="T74" fmla="*/ 262 w 262"/>
              <a:gd name="T75" fmla="*/ 1 h 180"/>
              <a:gd name="T76" fmla="*/ 262 w 262"/>
              <a:gd name="T7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2" h="180">
                <a:moveTo>
                  <a:pt x="262" y="0"/>
                </a:moveTo>
                <a:cubicBezTo>
                  <a:pt x="175" y="50"/>
                  <a:pt x="87" y="111"/>
                  <a:pt x="0" y="179"/>
                </a:cubicBezTo>
                <a:cubicBezTo>
                  <a:pt x="0" y="179"/>
                  <a:pt x="0" y="179"/>
                  <a:pt x="0" y="180"/>
                </a:cubicBezTo>
                <a:cubicBezTo>
                  <a:pt x="76" y="121"/>
                  <a:pt x="151" y="68"/>
                  <a:pt x="227" y="22"/>
                </a:cubicBezTo>
                <a:cubicBezTo>
                  <a:pt x="227" y="22"/>
                  <a:pt x="227" y="22"/>
                  <a:pt x="227" y="22"/>
                </a:cubicBezTo>
                <a:cubicBezTo>
                  <a:pt x="228" y="21"/>
                  <a:pt x="229" y="21"/>
                  <a:pt x="230" y="20"/>
                </a:cubicBezTo>
                <a:cubicBezTo>
                  <a:pt x="230" y="20"/>
                  <a:pt x="230" y="20"/>
                  <a:pt x="230" y="20"/>
                </a:cubicBezTo>
                <a:cubicBezTo>
                  <a:pt x="230" y="20"/>
                  <a:pt x="230" y="20"/>
                  <a:pt x="230" y="20"/>
                </a:cubicBezTo>
                <a:cubicBezTo>
                  <a:pt x="231" y="20"/>
                  <a:pt x="231" y="20"/>
                  <a:pt x="231" y="20"/>
                </a:cubicBezTo>
                <a:cubicBezTo>
                  <a:pt x="231" y="19"/>
                  <a:pt x="232" y="19"/>
                  <a:pt x="233" y="18"/>
                </a:cubicBezTo>
                <a:cubicBezTo>
                  <a:pt x="233" y="18"/>
                  <a:pt x="233" y="18"/>
                  <a:pt x="233" y="18"/>
                </a:cubicBezTo>
                <a:cubicBezTo>
                  <a:pt x="233" y="18"/>
                  <a:pt x="233" y="18"/>
                  <a:pt x="233" y="18"/>
                </a:cubicBezTo>
                <a:cubicBezTo>
                  <a:pt x="233" y="18"/>
                  <a:pt x="233" y="18"/>
                  <a:pt x="233" y="18"/>
                </a:cubicBezTo>
                <a:cubicBezTo>
                  <a:pt x="234" y="18"/>
                  <a:pt x="235" y="17"/>
                  <a:pt x="235" y="17"/>
                </a:cubicBezTo>
                <a:cubicBezTo>
                  <a:pt x="235" y="17"/>
                  <a:pt x="235" y="17"/>
                  <a:pt x="236" y="17"/>
                </a:cubicBezTo>
                <a:cubicBezTo>
                  <a:pt x="236" y="17"/>
                  <a:pt x="236" y="16"/>
                  <a:pt x="236" y="16"/>
                </a:cubicBezTo>
                <a:cubicBezTo>
                  <a:pt x="236" y="16"/>
                  <a:pt x="236" y="16"/>
                  <a:pt x="236" y="16"/>
                </a:cubicBezTo>
                <a:cubicBezTo>
                  <a:pt x="236" y="16"/>
                  <a:pt x="237" y="16"/>
                  <a:pt x="237" y="16"/>
                </a:cubicBezTo>
                <a:cubicBezTo>
                  <a:pt x="237" y="16"/>
                  <a:pt x="237" y="16"/>
                  <a:pt x="237" y="16"/>
                </a:cubicBezTo>
                <a:cubicBezTo>
                  <a:pt x="238" y="15"/>
                  <a:pt x="238" y="15"/>
                  <a:pt x="239" y="15"/>
                </a:cubicBezTo>
                <a:cubicBezTo>
                  <a:pt x="239" y="15"/>
                  <a:pt x="239" y="15"/>
                  <a:pt x="239" y="15"/>
                </a:cubicBezTo>
                <a:cubicBezTo>
                  <a:pt x="239" y="14"/>
                  <a:pt x="239" y="14"/>
                  <a:pt x="240" y="14"/>
                </a:cubicBezTo>
                <a:cubicBezTo>
                  <a:pt x="240" y="14"/>
                  <a:pt x="240" y="14"/>
                  <a:pt x="240" y="14"/>
                </a:cubicBezTo>
                <a:cubicBezTo>
                  <a:pt x="240" y="14"/>
                  <a:pt x="241" y="13"/>
                  <a:pt x="242" y="13"/>
                </a:cubicBezTo>
                <a:cubicBezTo>
                  <a:pt x="242" y="13"/>
                  <a:pt x="242" y="13"/>
                  <a:pt x="242" y="13"/>
                </a:cubicBezTo>
                <a:cubicBezTo>
                  <a:pt x="242" y="13"/>
                  <a:pt x="242" y="13"/>
                  <a:pt x="242" y="13"/>
                </a:cubicBezTo>
                <a:cubicBezTo>
                  <a:pt x="243" y="12"/>
                  <a:pt x="243" y="12"/>
                  <a:pt x="243" y="12"/>
                </a:cubicBezTo>
                <a:cubicBezTo>
                  <a:pt x="243" y="12"/>
                  <a:pt x="243" y="12"/>
                  <a:pt x="243" y="12"/>
                </a:cubicBezTo>
                <a:cubicBezTo>
                  <a:pt x="243" y="12"/>
                  <a:pt x="243" y="12"/>
                  <a:pt x="243" y="12"/>
                </a:cubicBezTo>
                <a:cubicBezTo>
                  <a:pt x="244" y="12"/>
                  <a:pt x="244" y="12"/>
                  <a:pt x="245" y="11"/>
                </a:cubicBezTo>
                <a:cubicBezTo>
                  <a:pt x="245" y="11"/>
                  <a:pt x="245" y="11"/>
                  <a:pt x="245" y="11"/>
                </a:cubicBezTo>
                <a:cubicBezTo>
                  <a:pt x="245" y="11"/>
                  <a:pt x="245" y="11"/>
                  <a:pt x="245" y="11"/>
                </a:cubicBezTo>
                <a:cubicBezTo>
                  <a:pt x="245" y="11"/>
                  <a:pt x="245" y="11"/>
                  <a:pt x="245" y="11"/>
                </a:cubicBezTo>
                <a:cubicBezTo>
                  <a:pt x="246" y="11"/>
                  <a:pt x="246" y="11"/>
                  <a:pt x="246" y="10"/>
                </a:cubicBezTo>
                <a:cubicBezTo>
                  <a:pt x="246" y="10"/>
                  <a:pt x="246" y="10"/>
                  <a:pt x="246" y="10"/>
                </a:cubicBezTo>
                <a:cubicBezTo>
                  <a:pt x="247" y="10"/>
                  <a:pt x="247" y="10"/>
                  <a:pt x="247" y="10"/>
                </a:cubicBezTo>
                <a:cubicBezTo>
                  <a:pt x="247" y="10"/>
                  <a:pt x="248" y="10"/>
                  <a:pt x="248" y="10"/>
                </a:cubicBezTo>
                <a:cubicBezTo>
                  <a:pt x="248" y="9"/>
                  <a:pt x="248" y="9"/>
                  <a:pt x="248" y="9"/>
                </a:cubicBezTo>
                <a:cubicBezTo>
                  <a:pt x="248" y="9"/>
                  <a:pt x="248" y="9"/>
                  <a:pt x="248" y="9"/>
                </a:cubicBezTo>
                <a:cubicBezTo>
                  <a:pt x="248" y="9"/>
                  <a:pt x="249" y="9"/>
                  <a:pt x="249" y="9"/>
                </a:cubicBezTo>
                <a:cubicBezTo>
                  <a:pt x="249" y="9"/>
                  <a:pt x="249" y="9"/>
                  <a:pt x="249" y="9"/>
                </a:cubicBezTo>
                <a:cubicBezTo>
                  <a:pt x="249" y="9"/>
                  <a:pt x="249" y="8"/>
                  <a:pt x="250" y="8"/>
                </a:cubicBezTo>
                <a:cubicBezTo>
                  <a:pt x="250" y="8"/>
                  <a:pt x="250" y="8"/>
                  <a:pt x="250" y="8"/>
                </a:cubicBezTo>
                <a:cubicBezTo>
                  <a:pt x="250" y="8"/>
                  <a:pt x="250" y="8"/>
                  <a:pt x="250" y="8"/>
                </a:cubicBezTo>
                <a:cubicBezTo>
                  <a:pt x="250" y="8"/>
                  <a:pt x="250" y="8"/>
                  <a:pt x="250" y="8"/>
                </a:cubicBezTo>
                <a:cubicBezTo>
                  <a:pt x="251" y="8"/>
                  <a:pt x="251" y="8"/>
                  <a:pt x="251" y="8"/>
                </a:cubicBezTo>
                <a:cubicBezTo>
                  <a:pt x="251" y="7"/>
                  <a:pt x="251" y="7"/>
                  <a:pt x="251" y="7"/>
                </a:cubicBezTo>
                <a:cubicBezTo>
                  <a:pt x="251" y="7"/>
                  <a:pt x="251" y="7"/>
                  <a:pt x="252" y="7"/>
                </a:cubicBezTo>
                <a:cubicBezTo>
                  <a:pt x="252" y="7"/>
                  <a:pt x="252" y="7"/>
                  <a:pt x="252" y="7"/>
                </a:cubicBezTo>
                <a:cubicBezTo>
                  <a:pt x="252" y="7"/>
                  <a:pt x="252" y="7"/>
                  <a:pt x="252" y="7"/>
                </a:cubicBezTo>
                <a:cubicBezTo>
                  <a:pt x="252" y="7"/>
                  <a:pt x="252" y="7"/>
                  <a:pt x="252" y="7"/>
                </a:cubicBezTo>
                <a:cubicBezTo>
                  <a:pt x="253" y="6"/>
                  <a:pt x="253" y="6"/>
                  <a:pt x="254" y="6"/>
                </a:cubicBezTo>
                <a:cubicBezTo>
                  <a:pt x="254" y="6"/>
                  <a:pt x="254" y="6"/>
                  <a:pt x="254" y="6"/>
                </a:cubicBezTo>
                <a:cubicBezTo>
                  <a:pt x="254" y="6"/>
                  <a:pt x="254" y="6"/>
                  <a:pt x="254" y="5"/>
                </a:cubicBezTo>
                <a:cubicBezTo>
                  <a:pt x="255" y="5"/>
                  <a:pt x="255" y="5"/>
                  <a:pt x="255" y="5"/>
                </a:cubicBezTo>
                <a:cubicBezTo>
                  <a:pt x="255" y="5"/>
                  <a:pt x="255" y="5"/>
                  <a:pt x="255" y="5"/>
                </a:cubicBezTo>
                <a:cubicBezTo>
                  <a:pt x="255" y="5"/>
                  <a:pt x="255" y="5"/>
                  <a:pt x="255" y="5"/>
                </a:cubicBezTo>
                <a:cubicBezTo>
                  <a:pt x="256" y="5"/>
                  <a:pt x="256" y="5"/>
                  <a:pt x="256" y="5"/>
                </a:cubicBezTo>
                <a:cubicBezTo>
                  <a:pt x="256" y="5"/>
                  <a:pt x="256" y="5"/>
                  <a:pt x="256" y="5"/>
                </a:cubicBezTo>
                <a:cubicBezTo>
                  <a:pt x="256" y="4"/>
                  <a:pt x="256" y="4"/>
                  <a:pt x="257" y="4"/>
                </a:cubicBezTo>
                <a:cubicBezTo>
                  <a:pt x="257" y="4"/>
                  <a:pt x="257" y="4"/>
                  <a:pt x="257" y="4"/>
                </a:cubicBezTo>
                <a:cubicBezTo>
                  <a:pt x="257" y="4"/>
                  <a:pt x="257" y="4"/>
                  <a:pt x="257" y="4"/>
                </a:cubicBezTo>
                <a:cubicBezTo>
                  <a:pt x="257" y="4"/>
                  <a:pt x="257" y="4"/>
                  <a:pt x="257" y="4"/>
                </a:cubicBezTo>
                <a:cubicBezTo>
                  <a:pt x="258" y="4"/>
                  <a:pt x="258" y="4"/>
                  <a:pt x="258" y="3"/>
                </a:cubicBezTo>
                <a:cubicBezTo>
                  <a:pt x="258" y="3"/>
                  <a:pt x="258" y="3"/>
                  <a:pt x="258" y="3"/>
                </a:cubicBezTo>
                <a:cubicBezTo>
                  <a:pt x="258" y="3"/>
                  <a:pt x="258" y="3"/>
                  <a:pt x="259" y="3"/>
                </a:cubicBezTo>
                <a:cubicBezTo>
                  <a:pt x="259" y="3"/>
                  <a:pt x="259" y="3"/>
                  <a:pt x="259" y="3"/>
                </a:cubicBezTo>
                <a:cubicBezTo>
                  <a:pt x="259" y="3"/>
                  <a:pt x="259" y="3"/>
                  <a:pt x="259" y="3"/>
                </a:cubicBezTo>
                <a:cubicBezTo>
                  <a:pt x="260" y="3"/>
                  <a:pt x="260" y="2"/>
                  <a:pt x="260" y="2"/>
                </a:cubicBezTo>
                <a:cubicBezTo>
                  <a:pt x="260" y="2"/>
                  <a:pt x="260" y="2"/>
                  <a:pt x="260" y="2"/>
                </a:cubicBezTo>
                <a:cubicBezTo>
                  <a:pt x="260" y="2"/>
                  <a:pt x="260" y="2"/>
                  <a:pt x="260" y="2"/>
                </a:cubicBezTo>
                <a:cubicBezTo>
                  <a:pt x="261" y="2"/>
                  <a:pt x="261" y="2"/>
                  <a:pt x="261" y="2"/>
                </a:cubicBezTo>
                <a:cubicBezTo>
                  <a:pt x="261" y="2"/>
                  <a:pt x="261" y="2"/>
                  <a:pt x="261" y="2"/>
                </a:cubicBezTo>
                <a:cubicBezTo>
                  <a:pt x="261" y="2"/>
                  <a:pt x="261" y="1"/>
                  <a:pt x="261" y="1"/>
                </a:cubicBezTo>
                <a:cubicBezTo>
                  <a:pt x="262" y="1"/>
                  <a:pt x="262" y="1"/>
                  <a:pt x="262" y="1"/>
                </a:cubicBezTo>
                <a:cubicBezTo>
                  <a:pt x="262" y="1"/>
                  <a:pt x="262" y="1"/>
                  <a:pt x="262" y="1"/>
                </a:cubicBezTo>
                <a:cubicBezTo>
                  <a:pt x="262" y="1"/>
                  <a:pt x="262" y="1"/>
                  <a:pt x="262" y="1"/>
                </a:cubicBezTo>
                <a:cubicBezTo>
                  <a:pt x="262" y="0"/>
                  <a:pt x="262" y="0"/>
                  <a:pt x="262" y="0"/>
                </a:cubicBezTo>
              </a:path>
            </a:pathLst>
          </a:custGeom>
          <a:solidFill>
            <a:srgbClr val="CF1F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16" name="Freeform 350"/>
          <p:cNvSpPr>
            <a:spLocks/>
          </p:cNvSpPr>
          <p:nvPr/>
        </p:nvSpPr>
        <p:spPr bwMode="auto">
          <a:xfrm>
            <a:off x="3589337" y="2566987"/>
            <a:ext cx="536575" cy="395288"/>
          </a:xfrm>
          <a:custGeom>
            <a:avLst/>
            <a:gdLst>
              <a:gd name="T0" fmla="*/ 262 w 262"/>
              <a:gd name="T1" fmla="*/ 0 h 193"/>
              <a:gd name="T2" fmla="*/ 0 w 262"/>
              <a:gd name="T3" fmla="*/ 181 h 193"/>
              <a:gd name="T4" fmla="*/ 0 w 262"/>
              <a:gd name="T5" fmla="*/ 193 h 193"/>
              <a:gd name="T6" fmla="*/ 262 w 262"/>
              <a:gd name="T7" fmla="*/ 13 h 193"/>
              <a:gd name="T8" fmla="*/ 262 w 262"/>
              <a:gd name="T9" fmla="*/ 0 h 193"/>
            </a:gdLst>
            <a:ahLst/>
            <a:cxnLst>
              <a:cxn ang="0">
                <a:pos x="T0" y="T1"/>
              </a:cxn>
              <a:cxn ang="0">
                <a:pos x="T2" y="T3"/>
              </a:cxn>
              <a:cxn ang="0">
                <a:pos x="T4" y="T5"/>
              </a:cxn>
              <a:cxn ang="0">
                <a:pos x="T6" y="T7"/>
              </a:cxn>
              <a:cxn ang="0">
                <a:pos x="T8" y="T9"/>
              </a:cxn>
            </a:cxnLst>
            <a:rect l="0" t="0" r="r" b="b"/>
            <a:pathLst>
              <a:path w="262" h="193">
                <a:moveTo>
                  <a:pt x="262" y="0"/>
                </a:moveTo>
                <a:cubicBezTo>
                  <a:pt x="175" y="51"/>
                  <a:pt x="87" y="113"/>
                  <a:pt x="0" y="181"/>
                </a:cubicBezTo>
                <a:cubicBezTo>
                  <a:pt x="0" y="185"/>
                  <a:pt x="0" y="189"/>
                  <a:pt x="0" y="193"/>
                </a:cubicBezTo>
                <a:cubicBezTo>
                  <a:pt x="87" y="125"/>
                  <a:pt x="175" y="64"/>
                  <a:pt x="262" y="13"/>
                </a:cubicBezTo>
                <a:cubicBezTo>
                  <a:pt x="262" y="9"/>
                  <a:pt x="262" y="4"/>
                  <a:pt x="262" y="0"/>
                </a:cubicBezTo>
              </a:path>
            </a:pathLst>
          </a:custGeom>
          <a:solidFill>
            <a:srgbClr val="CF1F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17" name="Freeform 351"/>
          <p:cNvSpPr>
            <a:spLocks/>
          </p:cNvSpPr>
          <p:nvPr/>
        </p:nvSpPr>
        <p:spPr bwMode="auto">
          <a:xfrm>
            <a:off x="3589337" y="2560637"/>
            <a:ext cx="536575" cy="376238"/>
          </a:xfrm>
          <a:custGeom>
            <a:avLst/>
            <a:gdLst>
              <a:gd name="T0" fmla="*/ 262 w 262"/>
              <a:gd name="T1" fmla="*/ 0 h 184"/>
              <a:gd name="T2" fmla="*/ 0 w 262"/>
              <a:gd name="T3" fmla="*/ 182 h 184"/>
              <a:gd name="T4" fmla="*/ 0 w 262"/>
              <a:gd name="T5" fmla="*/ 184 h 184"/>
              <a:gd name="T6" fmla="*/ 262 w 262"/>
              <a:gd name="T7" fmla="*/ 3 h 184"/>
              <a:gd name="T8" fmla="*/ 262 w 262"/>
              <a:gd name="T9" fmla="*/ 0 h 184"/>
            </a:gdLst>
            <a:ahLst/>
            <a:cxnLst>
              <a:cxn ang="0">
                <a:pos x="T0" y="T1"/>
              </a:cxn>
              <a:cxn ang="0">
                <a:pos x="T2" y="T3"/>
              </a:cxn>
              <a:cxn ang="0">
                <a:pos x="T4" y="T5"/>
              </a:cxn>
              <a:cxn ang="0">
                <a:pos x="T6" y="T7"/>
              </a:cxn>
              <a:cxn ang="0">
                <a:pos x="T8" y="T9"/>
              </a:cxn>
            </a:cxnLst>
            <a:rect l="0" t="0" r="r" b="b"/>
            <a:pathLst>
              <a:path w="262" h="184">
                <a:moveTo>
                  <a:pt x="262" y="0"/>
                </a:moveTo>
                <a:cubicBezTo>
                  <a:pt x="175" y="52"/>
                  <a:pt x="87" y="114"/>
                  <a:pt x="0" y="182"/>
                </a:cubicBezTo>
                <a:cubicBezTo>
                  <a:pt x="0" y="183"/>
                  <a:pt x="0" y="183"/>
                  <a:pt x="0" y="184"/>
                </a:cubicBezTo>
                <a:cubicBezTo>
                  <a:pt x="87" y="116"/>
                  <a:pt x="175" y="54"/>
                  <a:pt x="262" y="3"/>
                </a:cubicBezTo>
                <a:cubicBezTo>
                  <a:pt x="262" y="2"/>
                  <a:pt x="262" y="1"/>
                  <a:pt x="262" y="0"/>
                </a:cubicBezTo>
              </a:path>
            </a:pathLst>
          </a:custGeom>
          <a:solidFill>
            <a:srgbClr val="D3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19" name="Freeform 353"/>
          <p:cNvSpPr>
            <a:spLocks/>
          </p:cNvSpPr>
          <p:nvPr/>
        </p:nvSpPr>
        <p:spPr bwMode="auto">
          <a:xfrm>
            <a:off x="3589337" y="2593975"/>
            <a:ext cx="536575" cy="390525"/>
          </a:xfrm>
          <a:custGeom>
            <a:avLst/>
            <a:gdLst>
              <a:gd name="T0" fmla="*/ 262 w 262"/>
              <a:gd name="T1" fmla="*/ 0 h 191"/>
              <a:gd name="T2" fmla="*/ 0 w 262"/>
              <a:gd name="T3" fmla="*/ 180 h 191"/>
              <a:gd name="T4" fmla="*/ 0 w 262"/>
              <a:gd name="T5" fmla="*/ 191 h 191"/>
              <a:gd name="T6" fmla="*/ 262 w 262"/>
              <a:gd name="T7" fmla="*/ 12 h 191"/>
              <a:gd name="T8" fmla="*/ 262 w 262"/>
              <a:gd name="T9" fmla="*/ 0 h 191"/>
            </a:gdLst>
            <a:ahLst/>
            <a:cxnLst>
              <a:cxn ang="0">
                <a:pos x="T0" y="T1"/>
              </a:cxn>
              <a:cxn ang="0">
                <a:pos x="T2" y="T3"/>
              </a:cxn>
              <a:cxn ang="0">
                <a:pos x="T4" y="T5"/>
              </a:cxn>
              <a:cxn ang="0">
                <a:pos x="T6" y="T7"/>
              </a:cxn>
              <a:cxn ang="0">
                <a:pos x="T8" y="T9"/>
              </a:cxn>
            </a:cxnLst>
            <a:rect l="0" t="0" r="r" b="b"/>
            <a:pathLst>
              <a:path w="262" h="191">
                <a:moveTo>
                  <a:pt x="262" y="0"/>
                </a:moveTo>
                <a:cubicBezTo>
                  <a:pt x="175" y="51"/>
                  <a:pt x="87" y="112"/>
                  <a:pt x="0" y="180"/>
                </a:cubicBezTo>
                <a:cubicBezTo>
                  <a:pt x="0" y="184"/>
                  <a:pt x="0" y="187"/>
                  <a:pt x="0" y="191"/>
                </a:cubicBezTo>
                <a:cubicBezTo>
                  <a:pt x="87" y="123"/>
                  <a:pt x="175" y="62"/>
                  <a:pt x="262" y="12"/>
                </a:cubicBezTo>
                <a:cubicBezTo>
                  <a:pt x="262" y="8"/>
                  <a:pt x="262" y="4"/>
                  <a:pt x="262" y="0"/>
                </a:cubicBezTo>
              </a:path>
            </a:pathLst>
          </a:custGeom>
          <a:solidFill>
            <a:srgbClr val="C720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22" name="Freeform 356"/>
          <p:cNvSpPr>
            <a:spLocks/>
          </p:cNvSpPr>
          <p:nvPr/>
        </p:nvSpPr>
        <p:spPr bwMode="auto">
          <a:xfrm>
            <a:off x="3481387" y="4252912"/>
            <a:ext cx="849313" cy="336550"/>
          </a:xfrm>
          <a:custGeom>
            <a:avLst/>
            <a:gdLst>
              <a:gd name="T0" fmla="*/ 414 w 414"/>
              <a:gd name="T1" fmla="*/ 0 h 164"/>
              <a:gd name="T2" fmla="*/ 146 w 414"/>
              <a:gd name="T3" fmla="*/ 77 h 164"/>
              <a:gd name="T4" fmla="*/ 146 w 414"/>
              <a:gd name="T5" fmla="*/ 89 h 164"/>
              <a:gd name="T6" fmla="*/ 0 w 414"/>
              <a:gd name="T7" fmla="*/ 152 h 164"/>
              <a:gd name="T8" fmla="*/ 0 w 414"/>
              <a:gd name="T9" fmla="*/ 164 h 164"/>
              <a:gd name="T10" fmla="*/ 414 w 414"/>
              <a:gd name="T11" fmla="*/ 28 h 164"/>
              <a:gd name="T12" fmla="*/ 414 w 414"/>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414" h="164">
                <a:moveTo>
                  <a:pt x="414" y="0"/>
                </a:moveTo>
                <a:cubicBezTo>
                  <a:pt x="325" y="15"/>
                  <a:pt x="236" y="41"/>
                  <a:pt x="146" y="77"/>
                </a:cubicBezTo>
                <a:cubicBezTo>
                  <a:pt x="146" y="81"/>
                  <a:pt x="146" y="85"/>
                  <a:pt x="146" y="89"/>
                </a:cubicBezTo>
                <a:cubicBezTo>
                  <a:pt x="98" y="108"/>
                  <a:pt x="49" y="129"/>
                  <a:pt x="0" y="152"/>
                </a:cubicBezTo>
                <a:cubicBezTo>
                  <a:pt x="0" y="156"/>
                  <a:pt x="0" y="160"/>
                  <a:pt x="0" y="164"/>
                </a:cubicBezTo>
                <a:cubicBezTo>
                  <a:pt x="138" y="99"/>
                  <a:pt x="276" y="48"/>
                  <a:pt x="414" y="28"/>
                </a:cubicBezTo>
                <a:cubicBezTo>
                  <a:pt x="414" y="18"/>
                  <a:pt x="414" y="9"/>
                  <a:pt x="414" y="0"/>
                </a:cubicBezTo>
              </a:path>
            </a:pathLst>
          </a:custGeom>
          <a:solidFill>
            <a:srgbClr val="6C1A1C"/>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23" name="Freeform 357"/>
          <p:cNvSpPr>
            <a:spLocks/>
          </p:cNvSpPr>
          <p:nvPr/>
        </p:nvSpPr>
        <p:spPr bwMode="auto">
          <a:xfrm>
            <a:off x="3059112" y="4564062"/>
            <a:ext cx="422275" cy="239713"/>
          </a:xfrm>
          <a:custGeom>
            <a:avLst/>
            <a:gdLst>
              <a:gd name="T0" fmla="*/ 206 w 206"/>
              <a:gd name="T1" fmla="*/ 0 h 117"/>
              <a:gd name="T2" fmla="*/ 0 w 206"/>
              <a:gd name="T3" fmla="*/ 106 h 117"/>
              <a:gd name="T4" fmla="*/ 0 w 206"/>
              <a:gd name="T5" fmla="*/ 117 h 117"/>
              <a:gd name="T6" fmla="*/ 206 w 206"/>
              <a:gd name="T7" fmla="*/ 12 h 117"/>
              <a:gd name="T8" fmla="*/ 206 w 206"/>
              <a:gd name="T9" fmla="*/ 0 h 117"/>
            </a:gdLst>
            <a:ahLst/>
            <a:cxnLst>
              <a:cxn ang="0">
                <a:pos x="T0" y="T1"/>
              </a:cxn>
              <a:cxn ang="0">
                <a:pos x="T2" y="T3"/>
              </a:cxn>
              <a:cxn ang="0">
                <a:pos x="T4" y="T5"/>
              </a:cxn>
              <a:cxn ang="0">
                <a:pos x="T6" y="T7"/>
              </a:cxn>
              <a:cxn ang="0">
                <a:pos x="T8" y="T9"/>
              </a:cxn>
            </a:cxnLst>
            <a:rect l="0" t="0" r="r" b="b"/>
            <a:pathLst>
              <a:path w="206" h="117">
                <a:moveTo>
                  <a:pt x="206" y="0"/>
                </a:moveTo>
                <a:cubicBezTo>
                  <a:pt x="138" y="33"/>
                  <a:pt x="69" y="69"/>
                  <a:pt x="0" y="106"/>
                </a:cubicBezTo>
                <a:cubicBezTo>
                  <a:pt x="0" y="110"/>
                  <a:pt x="0" y="113"/>
                  <a:pt x="0" y="117"/>
                </a:cubicBezTo>
                <a:cubicBezTo>
                  <a:pt x="69" y="80"/>
                  <a:pt x="138" y="44"/>
                  <a:pt x="206" y="12"/>
                </a:cubicBezTo>
                <a:cubicBezTo>
                  <a:pt x="206" y="8"/>
                  <a:pt x="206" y="4"/>
                  <a:pt x="206" y="0"/>
                </a:cubicBezTo>
              </a:path>
            </a:pathLst>
          </a:custGeom>
          <a:solidFill>
            <a:srgbClr val="410F11"/>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24" name="Freeform 358"/>
          <p:cNvSpPr>
            <a:spLocks/>
          </p:cNvSpPr>
          <p:nvPr/>
        </p:nvSpPr>
        <p:spPr bwMode="auto">
          <a:xfrm>
            <a:off x="3481387" y="4410075"/>
            <a:ext cx="300038" cy="153988"/>
          </a:xfrm>
          <a:custGeom>
            <a:avLst/>
            <a:gdLst>
              <a:gd name="T0" fmla="*/ 146 w 146"/>
              <a:gd name="T1" fmla="*/ 0 h 75"/>
              <a:gd name="T2" fmla="*/ 0 w 146"/>
              <a:gd name="T3" fmla="*/ 64 h 75"/>
              <a:gd name="T4" fmla="*/ 0 w 146"/>
              <a:gd name="T5" fmla="*/ 74 h 75"/>
              <a:gd name="T6" fmla="*/ 0 w 146"/>
              <a:gd name="T7" fmla="*/ 74 h 75"/>
              <a:gd name="T8" fmla="*/ 0 w 146"/>
              <a:gd name="T9" fmla="*/ 75 h 75"/>
              <a:gd name="T10" fmla="*/ 146 w 146"/>
              <a:gd name="T11" fmla="*/ 12 h 75"/>
              <a:gd name="T12" fmla="*/ 146 w 146"/>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46" h="75">
                <a:moveTo>
                  <a:pt x="146" y="0"/>
                </a:moveTo>
                <a:cubicBezTo>
                  <a:pt x="98" y="19"/>
                  <a:pt x="49" y="40"/>
                  <a:pt x="0" y="64"/>
                </a:cubicBezTo>
                <a:cubicBezTo>
                  <a:pt x="0" y="67"/>
                  <a:pt x="0" y="71"/>
                  <a:pt x="0" y="74"/>
                </a:cubicBezTo>
                <a:cubicBezTo>
                  <a:pt x="0" y="74"/>
                  <a:pt x="0" y="74"/>
                  <a:pt x="0" y="74"/>
                </a:cubicBezTo>
                <a:cubicBezTo>
                  <a:pt x="0" y="74"/>
                  <a:pt x="0" y="75"/>
                  <a:pt x="0" y="75"/>
                </a:cubicBezTo>
                <a:cubicBezTo>
                  <a:pt x="49" y="52"/>
                  <a:pt x="98" y="31"/>
                  <a:pt x="146" y="12"/>
                </a:cubicBezTo>
                <a:cubicBezTo>
                  <a:pt x="146" y="8"/>
                  <a:pt x="146" y="4"/>
                  <a:pt x="146" y="0"/>
                </a:cubicBezTo>
              </a:path>
            </a:pathLst>
          </a:custGeom>
          <a:solidFill>
            <a:srgbClr val="5B1719"/>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25" name="Freeform 359"/>
          <p:cNvSpPr>
            <a:spLocks/>
          </p:cNvSpPr>
          <p:nvPr/>
        </p:nvSpPr>
        <p:spPr bwMode="auto">
          <a:xfrm>
            <a:off x="3059112" y="4541837"/>
            <a:ext cx="422275" cy="238125"/>
          </a:xfrm>
          <a:custGeom>
            <a:avLst/>
            <a:gdLst>
              <a:gd name="T0" fmla="*/ 206 w 206"/>
              <a:gd name="T1" fmla="*/ 0 h 116"/>
              <a:gd name="T2" fmla="*/ 0 w 206"/>
              <a:gd name="T3" fmla="*/ 107 h 116"/>
              <a:gd name="T4" fmla="*/ 0 w 206"/>
              <a:gd name="T5" fmla="*/ 107 h 116"/>
              <a:gd name="T6" fmla="*/ 0 w 206"/>
              <a:gd name="T7" fmla="*/ 116 h 116"/>
              <a:gd name="T8" fmla="*/ 206 w 206"/>
              <a:gd name="T9" fmla="*/ 10 h 116"/>
              <a:gd name="T10" fmla="*/ 206 w 206"/>
              <a:gd name="T11" fmla="*/ 0 h 116"/>
            </a:gdLst>
            <a:ahLst/>
            <a:cxnLst>
              <a:cxn ang="0">
                <a:pos x="T0" y="T1"/>
              </a:cxn>
              <a:cxn ang="0">
                <a:pos x="T2" y="T3"/>
              </a:cxn>
              <a:cxn ang="0">
                <a:pos x="T4" y="T5"/>
              </a:cxn>
              <a:cxn ang="0">
                <a:pos x="T6" y="T7"/>
              </a:cxn>
              <a:cxn ang="0">
                <a:pos x="T8" y="T9"/>
              </a:cxn>
              <a:cxn ang="0">
                <a:pos x="T10" y="T11"/>
              </a:cxn>
            </a:cxnLst>
            <a:rect l="0" t="0" r="r" b="b"/>
            <a:pathLst>
              <a:path w="206" h="116">
                <a:moveTo>
                  <a:pt x="206" y="0"/>
                </a:moveTo>
                <a:cubicBezTo>
                  <a:pt x="138" y="33"/>
                  <a:pt x="69" y="69"/>
                  <a:pt x="0" y="107"/>
                </a:cubicBezTo>
                <a:cubicBezTo>
                  <a:pt x="0" y="107"/>
                  <a:pt x="0" y="107"/>
                  <a:pt x="0" y="107"/>
                </a:cubicBezTo>
                <a:cubicBezTo>
                  <a:pt x="0" y="110"/>
                  <a:pt x="0" y="113"/>
                  <a:pt x="0" y="116"/>
                </a:cubicBezTo>
                <a:cubicBezTo>
                  <a:pt x="69" y="79"/>
                  <a:pt x="138" y="43"/>
                  <a:pt x="206" y="10"/>
                </a:cubicBezTo>
                <a:cubicBezTo>
                  <a:pt x="206" y="7"/>
                  <a:pt x="206" y="3"/>
                  <a:pt x="206" y="0"/>
                </a:cubicBezTo>
              </a:path>
            </a:pathLst>
          </a:custGeom>
          <a:solidFill>
            <a:srgbClr val="410F11"/>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26" name="Freeform 360"/>
          <p:cNvSpPr>
            <a:spLocks/>
          </p:cNvSpPr>
          <p:nvPr/>
        </p:nvSpPr>
        <p:spPr bwMode="auto">
          <a:xfrm>
            <a:off x="3059112" y="4562475"/>
            <a:ext cx="422275" cy="219075"/>
          </a:xfrm>
          <a:custGeom>
            <a:avLst/>
            <a:gdLst>
              <a:gd name="T0" fmla="*/ 206 w 206"/>
              <a:gd name="T1" fmla="*/ 0 h 107"/>
              <a:gd name="T2" fmla="*/ 0 w 206"/>
              <a:gd name="T3" fmla="*/ 106 h 107"/>
              <a:gd name="T4" fmla="*/ 0 w 206"/>
              <a:gd name="T5" fmla="*/ 107 h 107"/>
              <a:gd name="T6" fmla="*/ 206 w 206"/>
              <a:gd name="T7" fmla="*/ 1 h 107"/>
              <a:gd name="T8" fmla="*/ 206 w 206"/>
              <a:gd name="T9" fmla="*/ 0 h 107"/>
            </a:gdLst>
            <a:ahLst/>
            <a:cxnLst>
              <a:cxn ang="0">
                <a:pos x="T0" y="T1"/>
              </a:cxn>
              <a:cxn ang="0">
                <a:pos x="T2" y="T3"/>
              </a:cxn>
              <a:cxn ang="0">
                <a:pos x="T4" y="T5"/>
              </a:cxn>
              <a:cxn ang="0">
                <a:pos x="T6" y="T7"/>
              </a:cxn>
              <a:cxn ang="0">
                <a:pos x="T8" y="T9"/>
              </a:cxn>
            </a:cxnLst>
            <a:rect l="0" t="0" r="r" b="b"/>
            <a:pathLst>
              <a:path w="206" h="107">
                <a:moveTo>
                  <a:pt x="206" y="0"/>
                </a:moveTo>
                <a:cubicBezTo>
                  <a:pt x="138" y="33"/>
                  <a:pt x="69" y="69"/>
                  <a:pt x="0" y="106"/>
                </a:cubicBezTo>
                <a:cubicBezTo>
                  <a:pt x="0" y="107"/>
                  <a:pt x="0" y="107"/>
                  <a:pt x="0" y="107"/>
                </a:cubicBezTo>
                <a:cubicBezTo>
                  <a:pt x="69" y="70"/>
                  <a:pt x="138" y="34"/>
                  <a:pt x="206" y="1"/>
                </a:cubicBezTo>
                <a:cubicBezTo>
                  <a:pt x="206" y="1"/>
                  <a:pt x="206" y="0"/>
                  <a:pt x="206" y="0"/>
                </a:cubicBezTo>
              </a:path>
            </a:pathLst>
          </a:custGeom>
          <a:solidFill>
            <a:srgbClr val="370B0E"/>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21" name="Freeform 177"/>
          <p:cNvSpPr>
            <a:spLocks/>
          </p:cNvSpPr>
          <p:nvPr/>
        </p:nvSpPr>
        <p:spPr bwMode="auto">
          <a:xfrm>
            <a:off x="4721225" y="2640013"/>
            <a:ext cx="258763" cy="136525"/>
          </a:xfrm>
          <a:custGeom>
            <a:avLst/>
            <a:gdLst>
              <a:gd name="T0" fmla="*/ 126 w 126"/>
              <a:gd name="T1" fmla="*/ 0 h 66"/>
              <a:gd name="T2" fmla="*/ 0 w 126"/>
              <a:gd name="T3" fmla="*/ 14 h 66"/>
              <a:gd name="T4" fmla="*/ 0 w 126"/>
              <a:gd name="T5" fmla="*/ 66 h 66"/>
              <a:gd name="T6" fmla="*/ 126 w 126"/>
              <a:gd name="T7" fmla="*/ 54 h 66"/>
              <a:gd name="T8" fmla="*/ 126 w 126"/>
              <a:gd name="T9" fmla="*/ 0 h 66"/>
            </a:gdLst>
            <a:ahLst/>
            <a:cxnLst>
              <a:cxn ang="0">
                <a:pos x="T0" y="T1"/>
              </a:cxn>
              <a:cxn ang="0">
                <a:pos x="T2" y="T3"/>
              </a:cxn>
              <a:cxn ang="0">
                <a:pos x="T4" y="T5"/>
              </a:cxn>
              <a:cxn ang="0">
                <a:pos x="T6" y="T7"/>
              </a:cxn>
              <a:cxn ang="0">
                <a:pos x="T8" y="T9"/>
              </a:cxn>
            </a:cxnLst>
            <a:rect l="0" t="0" r="r" b="b"/>
            <a:pathLst>
              <a:path w="126" h="66">
                <a:moveTo>
                  <a:pt x="126" y="0"/>
                </a:moveTo>
                <a:cubicBezTo>
                  <a:pt x="84" y="1"/>
                  <a:pt x="42" y="6"/>
                  <a:pt x="0" y="14"/>
                </a:cubicBezTo>
                <a:cubicBezTo>
                  <a:pt x="0" y="32"/>
                  <a:pt x="0" y="49"/>
                  <a:pt x="0" y="66"/>
                </a:cubicBezTo>
                <a:cubicBezTo>
                  <a:pt x="42" y="58"/>
                  <a:pt x="84" y="54"/>
                  <a:pt x="126" y="54"/>
                </a:cubicBezTo>
                <a:cubicBezTo>
                  <a:pt x="126" y="36"/>
                  <a:pt x="126" y="18"/>
                  <a:pt x="126"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22" name="Freeform 178"/>
          <p:cNvSpPr>
            <a:spLocks/>
          </p:cNvSpPr>
          <p:nvPr/>
        </p:nvSpPr>
        <p:spPr bwMode="auto">
          <a:xfrm>
            <a:off x="4125912" y="2876550"/>
            <a:ext cx="28575" cy="109538"/>
          </a:xfrm>
          <a:custGeom>
            <a:avLst/>
            <a:gdLst>
              <a:gd name="T0" fmla="*/ 14 w 14"/>
              <a:gd name="T1" fmla="*/ 0 h 54"/>
              <a:gd name="T2" fmla="*/ 0 w 14"/>
              <a:gd name="T3" fmla="*/ 7 h 54"/>
              <a:gd name="T4" fmla="*/ 0 w 14"/>
              <a:gd name="T5" fmla="*/ 54 h 54"/>
              <a:gd name="T6" fmla="*/ 14 w 14"/>
              <a:gd name="T7" fmla="*/ 47 h 54"/>
              <a:gd name="T8" fmla="*/ 14 w 14"/>
              <a:gd name="T9" fmla="*/ 0 h 54"/>
            </a:gdLst>
            <a:ahLst/>
            <a:cxnLst>
              <a:cxn ang="0">
                <a:pos x="T0" y="T1"/>
              </a:cxn>
              <a:cxn ang="0">
                <a:pos x="T2" y="T3"/>
              </a:cxn>
              <a:cxn ang="0">
                <a:pos x="T4" y="T5"/>
              </a:cxn>
              <a:cxn ang="0">
                <a:pos x="T6" y="T7"/>
              </a:cxn>
              <a:cxn ang="0">
                <a:pos x="T8" y="T9"/>
              </a:cxn>
            </a:cxnLst>
            <a:rect l="0" t="0" r="r" b="b"/>
            <a:pathLst>
              <a:path w="14" h="54">
                <a:moveTo>
                  <a:pt x="14" y="0"/>
                </a:moveTo>
                <a:cubicBezTo>
                  <a:pt x="9" y="2"/>
                  <a:pt x="5" y="5"/>
                  <a:pt x="0" y="7"/>
                </a:cubicBezTo>
                <a:cubicBezTo>
                  <a:pt x="0" y="23"/>
                  <a:pt x="0" y="38"/>
                  <a:pt x="0" y="54"/>
                </a:cubicBezTo>
                <a:cubicBezTo>
                  <a:pt x="5" y="51"/>
                  <a:pt x="9" y="49"/>
                  <a:pt x="14" y="47"/>
                </a:cubicBezTo>
                <a:cubicBezTo>
                  <a:pt x="14" y="31"/>
                  <a:pt x="14" y="16"/>
                  <a:pt x="14"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33" name="Freeform 189"/>
          <p:cNvSpPr>
            <a:spLocks/>
          </p:cNvSpPr>
          <p:nvPr/>
        </p:nvSpPr>
        <p:spPr bwMode="auto">
          <a:xfrm>
            <a:off x="3925887" y="2890838"/>
            <a:ext cx="200025" cy="204788"/>
          </a:xfrm>
          <a:custGeom>
            <a:avLst/>
            <a:gdLst>
              <a:gd name="T0" fmla="*/ 97 w 97"/>
              <a:gd name="T1" fmla="*/ 0 h 100"/>
              <a:gd name="T2" fmla="*/ 97 w 97"/>
              <a:gd name="T3" fmla="*/ 0 h 100"/>
              <a:gd name="T4" fmla="*/ 97 w 97"/>
              <a:gd name="T5" fmla="*/ 25 h 100"/>
              <a:gd name="T6" fmla="*/ 0 w 97"/>
              <a:gd name="T7" fmla="*/ 79 h 100"/>
              <a:gd name="T8" fmla="*/ 0 w 97"/>
              <a:gd name="T9" fmla="*/ 100 h 100"/>
              <a:gd name="T10" fmla="*/ 97 w 97"/>
              <a:gd name="T11" fmla="*/ 47 h 100"/>
              <a:gd name="T12" fmla="*/ 97 w 97"/>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97" h="100">
                <a:moveTo>
                  <a:pt x="97" y="0"/>
                </a:moveTo>
                <a:cubicBezTo>
                  <a:pt x="97" y="0"/>
                  <a:pt x="97" y="0"/>
                  <a:pt x="97" y="0"/>
                </a:cubicBezTo>
                <a:cubicBezTo>
                  <a:pt x="97" y="9"/>
                  <a:pt x="97" y="17"/>
                  <a:pt x="97" y="25"/>
                </a:cubicBezTo>
                <a:cubicBezTo>
                  <a:pt x="65" y="42"/>
                  <a:pt x="32" y="60"/>
                  <a:pt x="0" y="79"/>
                </a:cubicBezTo>
                <a:cubicBezTo>
                  <a:pt x="0" y="86"/>
                  <a:pt x="0" y="93"/>
                  <a:pt x="0" y="100"/>
                </a:cubicBezTo>
                <a:cubicBezTo>
                  <a:pt x="32" y="81"/>
                  <a:pt x="65" y="63"/>
                  <a:pt x="97" y="47"/>
                </a:cubicBezTo>
                <a:cubicBezTo>
                  <a:pt x="97" y="31"/>
                  <a:pt x="97" y="16"/>
                  <a:pt x="97"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37" name="Freeform 193"/>
          <p:cNvSpPr>
            <a:spLocks/>
          </p:cNvSpPr>
          <p:nvPr/>
        </p:nvSpPr>
        <p:spPr bwMode="auto">
          <a:xfrm>
            <a:off x="4154487" y="2668588"/>
            <a:ext cx="566738" cy="303213"/>
          </a:xfrm>
          <a:custGeom>
            <a:avLst/>
            <a:gdLst>
              <a:gd name="T0" fmla="*/ 277 w 277"/>
              <a:gd name="T1" fmla="*/ 0 h 148"/>
              <a:gd name="T2" fmla="*/ 0 w 277"/>
              <a:gd name="T3" fmla="*/ 101 h 148"/>
              <a:gd name="T4" fmla="*/ 0 w 277"/>
              <a:gd name="T5" fmla="*/ 148 h 148"/>
              <a:gd name="T6" fmla="*/ 277 w 277"/>
              <a:gd name="T7" fmla="*/ 52 h 148"/>
              <a:gd name="T8" fmla="*/ 277 w 277"/>
              <a:gd name="T9" fmla="*/ 0 h 148"/>
            </a:gdLst>
            <a:ahLst/>
            <a:cxnLst>
              <a:cxn ang="0">
                <a:pos x="T0" y="T1"/>
              </a:cxn>
              <a:cxn ang="0">
                <a:pos x="T2" y="T3"/>
              </a:cxn>
              <a:cxn ang="0">
                <a:pos x="T4" y="T5"/>
              </a:cxn>
              <a:cxn ang="0">
                <a:pos x="T6" y="T7"/>
              </a:cxn>
              <a:cxn ang="0">
                <a:pos x="T8" y="T9"/>
              </a:cxn>
            </a:cxnLst>
            <a:rect l="0" t="0" r="r" b="b"/>
            <a:pathLst>
              <a:path w="277" h="148">
                <a:moveTo>
                  <a:pt x="277" y="0"/>
                </a:moveTo>
                <a:cubicBezTo>
                  <a:pt x="184" y="19"/>
                  <a:pt x="92" y="54"/>
                  <a:pt x="0" y="101"/>
                </a:cubicBezTo>
                <a:cubicBezTo>
                  <a:pt x="0" y="117"/>
                  <a:pt x="0" y="132"/>
                  <a:pt x="0" y="148"/>
                </a:cubicBezTo>
                <a:cubicBezTo>
                  <a:pt x="92" y="102"/>
                  <a:pt x="184" y="69"/>
                  <a:pt x="277" y="52"/>
                </a:cubicBezTo>
                <a:cubicBezTo>
                  <a:pt x="277" y="35"/>
                  <a:pt x="277" y="18"/>
                  <a:pt x="277"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49" name="Freeform 205"/>
          <p:cNvSpPr>
            <a:spLocks/>
          </p:cNvSpPr>
          <p:nvPr/>
        </p:nvSpPr>
        <p:spPr bwMode="auto">
          <a:xfrm>
            <a:off x="4154487" y="2520950"/>
            <a:ext cx="825500" cy="336550"/>
          </a:xfrm>
          <a:custGeom>
            <a:avLst/>
            <a:gdLst>
              <a:gd name="T0" fmla="*/ 403 w 403"/>
              <a:gd name="T1" fmla="*/ 0 h 164"/>
              <a:gd name="T2" fmla="*/ 0 w 403"/>
              <a:gd name="T3" fmla="*/ 123 h 164"/>
              <a:gd name="T4" fmla="*/ 0 w 403"/>
              <a:gd name="T5" fmla="*/ 164 h 164"/>
              <a:gd name="T6" fmla="*/ 277 w 403"/>
              <a:gd name="T7" fmla="*/ 62 h 164"/>
              <a:gd name="T8" fmla="*/ 277 w 403"/>
              <a:gd name="T9" fmla="*/ 72 h 164"/>
              <a:gd name="T10" fmla="*/ 403 w 403"/>
              <a:gd name="T11" fmla="*/ 58 h 164"/>
              <a:gd name="T12" fmla="*/ 403 w 403"/>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403" h="164">
                <a:moveTo>
                  <a:pt x="403" y="0"/>
                </a:moveTo>
                <a:cubicBezTo>
                  <a:pt x="269" y="5"/>
                  <a:pt x="134" y="51"/>
                  <a:pt x="0" y="123"/>
                </a:cubicBezTo>
                <a:cubicBezTo>
                  <a:pt x="0" y="136"/>
                  <a:pt x="0" y="150"/>
                  <a:pt x="0" y="164"/>
                </a:cubicBezTo>
                <a:cubicBezTo>
                  <a:pt x="92" y="117"/>
                  <a:pt x="184" y="81"/>
                  <a:pt x="277" y="62"/>
                </a:cubicBezTo>
                <a:cubicBezTo>
                  <a:pt x="277" y="66"/>
                  <a:pt x="277" y="69"/>
                  <a:pt x="277" y="72"/>
                </a:cubicBezTo>
                <a:cubicBezTo>
                  <a:pt x="319" y="64"/>
                  <a:pt x="361" y="59"/>
                  <a:pt x="403" y="58"/>
                </a:cubicBezTo>
                <a:cubicBezTo>
                  <a:pt x="403" y="39"/>
                  <a:pt x="403" y="19"/>
                  <a:pt x="403"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50" name="Freeform 206"/>
          <p:cNvSpPr>
            <a:spLocks/>
          </p:cNvSpPr>
          <p:nvPr/>
        </p:nvSpPr>
        <p:spPr bwMode="auto">
          <a:xfrm>
            <a:off x="4125912" y="2857500"/>
            <a:ext cx="28575" cy="33338"/>
          </a:xfrm>
          <a:custGeom>
            <a:avLst/>
            <a:gdLst>
              <a:gd name="T0" fmla="*/ 14 w 14"/>
              <a:gd name="T1" fmla="*/ 0 h 16"/>
              <a:gd name="T2" fmla="*/ 0 w 14"/>
              <a:gd name="T3" fmla="*/ 7 h 16"/>
              <a:gd name="T4" fmla="*/ 0 w 14"/>
              <a:gd name="T5" fmla="*/ 8 h 16"/>
              <a:gd name="T6" fmla="*/ 0 w 14"/>
              <a:gd name="T7" fmla="*/ 8 h 16"/>
              <a:gd name="T8" fmla="*/ 0 w 14"/>
              <a:gd name="T9" fmla="*/ 16 h 16"/>
              <a:gd name="T10" fmla="*/ 14 w 14"/>
              <a:gd name="T11" fmla="*/ 9 h 16"/>
              <a:gd name="T12" fmla="*/ 14 w 14"/>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4" h="16">
                <a:moveTo>
                  <a:pt x="14" y="0"/>
                </a:moveTo>
                <a:cubicBezTo>
                  <a:pt x="9" y="3"/>
                  <a:pt x="5" y="5"/>
                  <a:pt x="0" y="7"/>
                </a:cubicBezTo>
                <a:cubicBezTo>
                  <a:pt x="0" y="7"/>
                  <a:pt x="0" y="8"/>
                  <a:pt x="0" y="8"/>
                </a:cubicBezTo>
                <a:cubicBezTo>
                  <a:pt x="0" y="8"/>
                  <a:pt x="0" y="8"/>
                  <a:pt x="0" y="8"/>
                </a:cubicBezTo>
                <a:cubicBezTo>
                  <a:pt x="0" y="11"/>
                  <a:pt x="0" y="13"/>
                  <a:pt x="0" y="16"/>
                </a:cubicBezTo>
                <a:cubicBezTo>
                  <a:pt x="5" y="14"/>
                  <a:pt x="9" y="11"/>
                  <a:pt x="14" y="9"/>
                </a:cubicBezTo>
                <a:cubicBezTo>
                  <a:pt x="14" y="6"/>
                  <a:pt x="14" y="3"/>
                  <a:pt x="14"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54" name="Freeform 210"/>
          <p:cNvSpPr>
            <a:spLocks/>
          </p:cNvSpPr>
          <p:nvPr/>
        </p:nvSpPr>
        <p:spPr bwMode="auto">
          <a:xfrm>
            <a:off x="4154487" y="2649538"/>
            <a:ext cx="566738" cy="227013"/>
          </a:xfrm>
          <a:custGeom>
            <a:avLst/>
            <a:gdLst>
              <a:gd name="T0" fmla="*/ 277 w 277"/>
              <a:gd name="T1" fmla="*/ 0 h 111"/>
              <a:gd name="T2" fmla="*/ 0 w 277"/>
              <a:gd name="T3" fmla="*/ 102 h 111"/>
              <a:gd name="T4" fmla="*/ 0 w 277"/>
              <a:gd name="T5" fmla="*/ 111 h 111"/>
              <a:gd name="T6" fmla="*/ 277 w 277"/>
              <a:gd name="T7" fmla="*/ 10 h 111"/>
              <a:gd name="T8" fmla="*/ 277 w 277"/>
              <a:gd name="T9" fmla="*/ 0 h 111"/>
            </a:gdLst>
            <a:ahLst/>
            <a:cxnLst>
              <a:cxn ang="0">
                <a:pos x="T0" y="T1"/>
              </a:cxn>
              <a:cxn ang="0">
                <a:pos x="T2" y="T3"/>
              </a:cxn>
              <a:cxn ang="0">
                <a:pos x="T4" y="T5"/>
              </a:cxn>
              <a:cxn ang="0">
                <a:pos x="T6" y="T7"/>
              </a:cxn>
              <a:cxn ang="0">
                <a:pos x="T8" y="T9"/>
              </a:cxn>
            </a:cxnLst>
            <a:rect l="0" t="0" r="r" b="b"/>
            <a:pathLst>
              <a:path w="277" h="111">
                <a:moveTo>
                  <a:pt x="277" y="0"/>
                </a:moveTo>
                <a:cubicBezTo>
                  <a:pt x="184" y="19"/>
                  <a:pt x="92" y="55"/>
                  <a:pt x="0" y="102"/>
                </a:cubicBezTo>
                <a:cubicBezTo>
                  <a:pt x="0" y="105"/>
                  <a:pt x="0" y="108"/>
                  <a:pt x="0" y="111"/>
                </a:cubicBezTo>
                <a:cubicBezTo>
                  <a:pt x="92" y="64"/>
                  <a:pt x="184" y="29"/>
                  <a:pt x="277" y="10"/>
                </a:cubicBezTo>
                <a:cubicBezTo>
                  <a:pt x="277" y="7"/>
                  <a:pt x="277" y="4"/>
                  <a:pt x="277"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55" name="Freeform 211"/>
          <p:cNvSpPr>
            <a:spLocks/>
          </p:cNvSpPr>
          <p:nvPr/>
        </p:nvSpPr>
        <p:spPr bwMode="auto">
          <a:xfrm>
            <a:off x="4470400" y="3095625"/>
            <a:ext cx="828675" cy="198438"/>
          </a:xfrm>
          <a:custGeom>
            <a:avLst/>
            <a:gdLst>
              <a:gd name="T0" fmla="*/ 213 w 405"/>
              <a:gd name="T1" fmla="*/ 0 h 97"/>
              <a:gd name="T2" fmla="*/ 0 w 405"/>
              <a:gd name="T3" fmla="*/ 30 h 97"/>
              <a:gd name="T4" fmla="*/ 0 w 405"/>
              <a:gd name="T5" fmla="*/ 90 h 97"/>
              <a:gd name="T6" fmla="*/ 197 w 405"/>
              <a:gd name="T7" fmla="*/ 64 h 97"/>
              <a:gd name="T8" fmla="*/ 405 w 405"/>
              <a:gd name="T9" fmla="*/ 97 h 97"/>
              <a:gd name="T10" fmla="*/ 405 w 405"/>
              <a:gd name="T11" fmla="*/ 28 h 97"/>
              <a:gd name="T12" fmla="*/ 213 w 405"/>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405" h="97">
                <a:moveTo>
                  <a:pt x="213" y="0"/>
                </a:moveTo>
                <a:cubicBezTo>
                  <a:pt x="142" y="0"/>
                  <a:pt x="71" y="11"/>
                  <a:pt x="0" y="30"/>
                </a:cubicBezTo>
                <a:cubicBezTo>
                  <a:pt x="0" y="50"/>
                  <a:pt x="0" y="70"/>
                  <a:pt x="0" y="90"/>
                </a:cubicBezTo>
                <a:cubicBezTo>
                  <a:pt x="66" y="73"/>
                  <a:pt x="132" y="64"/>
                  <a:pt x="197" y="64"/>
                </a:cubicBezTo>
                <a:cubicBezTo>
                  <a:pt x="267" y="64"/>
                  <a:pt x="336" y="74"/>
                  <a:pt x="405" y="97"/>
                </a:cubicBezTo>
                <a:cubicBezTo>
                  <a:pt x="405" y="74"/>
                  <a:pt x="405" y="51"/>
                  <a:pt x="405" y="28"/>
                </a:cubicBezTo>
                <a:cubicBezTo>
                  <a:pt x="341" y="9"/>
                  <a:pt x="277" y="0"/>
                  <a:pt x="213"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63" name="Freeform 219"/>
          <p:cNvSpPr>
            <a:spLocks/>
          </p:cNvSpPr>
          <p:nvPr/>
        </p:nvSpPr>
        <p:spPr bwMode="auto">
          <a:xfrm>
            <a:off x="3956050" y="3284538"/>
            <a:ext cx="169863" cy="128588"/>
          </a:xfrm>
          <a:custGeom>
            <a:avLst/>
            <a:gdLst>
              <a:gd name="T0" fmla="*/ 83 w 83"/>
              <a:gd name="T1" fmla="*/ 0 h 63"/>
              <a:gd name="T2" fmla="*/ 0 w 83"/>
              <a:gd name="T3" fmla="*/ 40 h 63"/>
              <a:gd name="T4" fmla="*/ 0 w 83"/>
              <a:gd name="T5" fmla="*/ 63 h 63"/>
              <a:gd name="T6" fmla="*/ 83 w 83"/>
              <a:gd name="T7" fmla="*/ 24 h 63"/>
              <a:gd name="T8" fmla="*/ 83 w 83"/>
              <a:gd name="T9" fmla="*/ 0 h 63"/>
            </a:gdLst>
            <a:ahLst/>
            <a:cxnLst>
              <a:cxn ang="0">
                <a:pos x="T0" y="T1"/>
              </a:cxn>
              <a:cxn ang="0">
                <a:pos x="T2" y="T3"/>
              </a:cxn>
              <a:cxn ang="0">
                <a:pos x="T4" y="T5"/>
              </a:cxn>
              <a:cxn ang="0">
                <a:pos x="T6" y="T7"/>
              </a:cxn>
              <a:cxn ang="0">
                <a:pos x="T8" y="T9"/>
              </a:cxn>
            </a:cxnLst>
            <a:rect l="0" t="0" r="r" b="b"/>
            <a:pathLst>
              <a:path w="83" h="63">
                <a:moveTo>
                  <a:pt x="83" y="0"/>
                </a:moveTo>
                <a:cubicBezTo>
                  <a:pt x="56" y="12"/>
                  <a:pt x="28" y="26"/>
                  <a:pt x="0" y="40"/>
                </a:cubicBezTo>
                <a:cubicBezTo>
                  <a:pt x="0" y="48"/>
                  <a:pt x="0" y="56"/>
                  <a:pt x="0" y="63"/>
                </a:cubicBezTo>
                <a:cubicBezTo>
                  <a:pt x="28" y="49"/>
                  <a:pt x="56" y="36"/>
                  <a:pt x="83" y="24"/>
                </a:cubicBezTo>
                <a:cubicBezTo>
                  <a:pt x="83" y="16"/>
                  <a:pt x="83" y="8"/>
                  <a:pt x="83" y="0"/>
                </a:cubicBezTo>
              </a:path>
            </a:pathLst>
          </a:custGeom>
          <a:solidFill>
            <a:srgbClr val="D5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71" name="Freeform 227"/>
          <p:cNvSpPr>
            <a:spLocks/>
          </p:cNvSpPr>
          <p:nvPr/>
        </p:nvSpPr>
        <p:spPr bwMode="auto">
          <a:xfrm>
            <a:off x="3956050" y="3171825"/>
            <a:ext cx="169863" cy="138113"/>
          </a:xfrm>
          <a:custGeom>
            <a:avLst/>
            <a:gdLst>
              <a:gd name="T0" fmla="*/ 83 w 83"/>
              <a:gd name="T1" fmla="*/ 0 h 68"/>
              <a:gd name="T2" fmla="*/ 0 w 83"/>
              <a:gd name="T3" fmla="*/ 42 h 68"/>
              <a:gd name="T4" fmla="*/ 0 w 83"/>
              <a:gd name="T5" fmla="*/ 68 h 68"/>
              <a:gd name="T6" fmla="*/ 83 w 83"/>
              <a:gd name="T7" fmla="*/ 27 h 68"/>
              <a:gd name="T8" fmla="*/ 83 w 83"/>
              <a:gd name="T9" fmla="*/ 0 h 68"/>
            </a:gdLst>
            <a:ahLst/>
            <a:cxnLst>
              <a:cxn ang="0">
                <a:pos x="T0" y="T1"/>
              </a:cxn>
              <a:cxn ang="0">
                <a:pos x="T2" y="T3"/>
              </a:cxn>
              <a:cxn ang="0">
                <a:pos x="T4" y="T5"/>
              </a:cxn>
              <a:cxn ang="0">
                <a:pos x="T6" y="T7"/>
              </a:cxn>
              <a:cxn ang="0">
                <a:pos x="T8" y="T9"/>
              </a:cxn>
            </a:cxnLst>
            <a:rect l="0" t="0" r="r" b="b"/>
            <a:pathLst>
              <a:path w="83" h="68">
                <a:moveTo>
                  <a:pt x="83" y="0"/>
                </a:moveTo>
                <a:cubicBezTo>
                  <a:pt x="56" y="13"/>
                  <a:pt x="28" y="27"/>
                  <a:pt x="0" y="42"/>
                </a:cubicBezTo>
                <a:cubicBezTo>
                  <a:pt x="0" y="51"/>
                  <a:pt x="0" y="59"/>
                  <a:pt x="0" y="68"/>
                </a:cubicBezTo>
                <a:cubicBezTo>
                  <a:pt x="28" y="53"/>
                  <a:pt x="56" y="39"/>
                  <a:pt x="83" y="27"/>
                </a:cubicBezTo>
                <a:cubicBezTo>
                  <a:pt x="83" y="18"/>
                  <a:pt x="83" y="9"/>
                  <a:pt x="83"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372" name="Freeform 228"/>
          <p:cNvSpPr>
            <a:spLocks/>
          </p:cNvSpPr>
          <p:nvPr/>
        </p:nvSpPr>
        <p:spPr bwMode="auto">
          <a:xfrm>
            <a:off x="3925887" y="2997200"/>
            <a:ext cx="200025" cy="276225"/>
          </a:xfrm>
          <a:custGeom>
            <a:avLst/>
            <a:gdLst>
              <a:gd name="T0" fmla="*/ 97 w 97"/>
              <a:gd name="T1" fmla="*/ 0 h 135"/>
              <a:gd name="T2" fmla="*/ 0 w 97"/>
              <a:gd name="T3" fmla="*/ 54 h 135"/>
              <a:gd name="T4" fmla="*/ 0 w 97"/>
              <a:gd name="T5" fmla="*/ 135 h 135"/>
              <a:gd name="T6" fmla="*/ 14 w 97"/>
              <a:gd name="T7" fmla="*/ 127 h 135"/>
              <a:gd name="T8" fmla="*/ 14 w 97"/>
              <a:gd name="T9" fmla="*/ 63 h 135"/>
              <a:gd name="T10" fmla="*/ 97 w 97"/>
              <a:gd name="T11" fmla="*/ 18 h 135"/>
              <a:gd name="T12" fmla="*/ 97 w 97"/>
              <a:gd name="T13" fmla="*/ 85 h 135"/>
              <a:gd name="T14" fmla="*/ 97 w 97"/>
              <a:gd name="T15" fmla="*/ 85 h 135"/>
              <a:gd name="T16" fmla="*/ 97 w 97"/>
              <a:gd name="T1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35">
                <a:moveTo>
                  <a:pt x="97" y="0"/>
                </a:moveTo>
                <a:cubicBezTo>
                  <a:pt x="65" y="17"/>
                  <a:pt x="32" y="35"/>
                  <a:pt x="0" y="54"/>
                </a:cubicBezTo>
                <a:cubicBezTo>
                  <a:pt x="0" y="81"/>
                  <a:pt x="0" y="108"/>
                  <a:pt x="0" y="135"/>
                </a:cubicBezTo>
                <a:cubicBezTo>
                  <a:pt x="5" y="132"/>
                  <a:pt x="10" y="130"/>
                  <a:pt x="14" y="127"/>
                </a:cubicBezTo>
                <a:cubicBezTo>
                  <a:pt x="14" y="106"/>
                  <a:pt x="14" y="84"/>
                  <a:pt x="14" y="63"/>
                </a:cubicBezTo>
                <a:cubicBezTo>
                  <a:pt x="42" y="47"/>
                  <a:pt x="70" y="32"/>
                  <a:pt x="97" y="18"/>
                </a:cubicBezTo>
                <a:cubicBezTo>
                  <a:pt x="97" y="41"/>
                  <a:pt x="97" y="63"/>
                  <a:pt x="97" y="85"/>
                </a:cubicBezTo>
                <a:cubicBezTo>
                  <a:pt x="97" y="85"/>
                  <a:pt x="97" y="85"/>
                  <a:pt x="97" y="85"/>
                </a:cubicBezTo>
                <a:cubicBezTo>
                  <a:pt x="97" y="57"/>
                  <a:pt x="97" y="29"/>
                  <a:pt x="97"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48" name="Freeform 231"/>
          <p:cNvSpPr>
            <a:spLocks/>
          </p:cNvSpPr>
          <p:nvPr/>
        </p:nvSpPr>
        <p:spPr bwMode="auto">
          <a:xfrm>
            <a:off x="3956050" y="3033712"/>
            <a:ext cx="169863" cy="223838"/>
          </a:xfrm>
          <a:custGeom>
            <a:avLst/>
            <a:gdLst>
              <a:gd name="T0" fmla="*/ 83 w 83"/>
              <a:gd name="T1" fmla="*/ 0 h 109"/>
              <a:gd name="T2" fmla="*/ 0 w 83"/>
              <a:gd name="T3" fmla="*/ 45 h 109"/>
              <a:gd name="T4" fmla="*/ 0 w 83"/>
              <a:gd name="T5" fmla="*/ 109 h 109"/>
              <a:gd name="T6" fmla="*/ 83 w 83"/>
              <a:gd name="T7" fmla="*/ 67 h 109"/>
              <a:gd name="T8" fmla="*/ 83 w 83"/>
              <a:gd name="T9" fmla="*/ 0 h 109"/>
            </a:gdLst>
            <a:ahLst/>
            <a:cxnLst>
              <a:cxn ang="0">
                <a:pos x="T0" y="T1"/>
              </a:cxn>
              <a:cxn ang="0">
                <a:pos x="T2" y="T3"/>
              </a:cxn>
              <a:cxn ang="0">
                <a:pos x="T4" y="T5"/>
              </a:cxn>
              <a:cxn ang="0">
                <a:pos x="T6" y="T7"/>
              </a:cxn>
              <a:cxn ang="0">
                <a:pos x="T8" y="T9"/>
              </a:cxn>
            </a:cxnLst>
            <a:rect l="0" t="0" r="r" b="b"/>
            <a:pathLst>
              <a:path w="83" h="109">
                <a:moveTo>
                  <a:pt x="83" y="0"/>
                </a:moveTo>
                <a:cubicBezTo>
                  <a:pt x="56" y="14"/>
                  <a:pt x="28" y="29"/>
                  <a:pt x="0" y="45"/>
                </a:cubicBezTo>
                <a:cubicBezTo>
                  <a:pt x="0" y="66"/>
                  <a:pt x="0" y="88"/>
                  <a:pt x="0" y="109"/>
                </a:cubicBezTo>
                <a:cubicBezTo>
                  <a:pt x="28" y="94"/>
                  <a:pt x="56" y="80"/>
                  <a:pt x="83" y="67"/>
                </a:cubicBezTo>
                <a:cubicBezTo>
                  <a:pt x="83" y="45"/>
                  <a:pt x="83" y="23"/>
                  <a:pt x="83"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49" name="Freeform 232"/>
          <p:cNvSpPr>
            <a:spLocks/>
          </p:cNvSpPr>
          <p:nvPr/>
        </p:nvSpPr>
        <p:spPr bwMode="auto">
          <a:xfrm>
            <a:off x="4154487" y="2751137"/>
            <a:ext cx="825500" cy="322263"/>
          </a:xfrm>
          <a:custGeom>
            <a:avLst/>
            <a:gdLst>
              <a:gd name="T0" fmla="*/ 403 w 403"/>
              <a:gd name="T1" fmla="*/ 0 h 157"/>
              <a:gd name="T2" fmla="*/ 277 w 403"/>
              <a:gd name="T3" fmla="*/ 12 h 157"/>
              <a:gd name="T4" fmla="*/ 277 w 403"/>
              <a:gd name="T5" fmla="*/ 18 h 157"/>
              <a:gd name="T6" fmla="*/ 0 w 403"/>
              <a:gd name="T7" fmla="*/ 114 h 157"/>
              <a:gd name="T8" fmla="*/ 0 w 403"/>
              <a:gd name="T9" fmla="*/ 157 h 157"/>
              <a:gd name="T10" fmla="*/ 392 w 403"/>
              <a:gd name="T11" fmla="*/ 56 h 157"/>
              <a:gd name="T12" fmla="*/ 403 w 403"/>
              <a:gd name="T13" fmla="*/ 56 h 157"/>
              <a:gd name="T14" fmla="*/ 403 w 403"/>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57">
                <a:moveTo>
                  <a:pt x="403" y="0"/>
                </a:moveTo>
                <a:cubicBezTo>
                  <a:pt x="361" y="0"/>
                  <a:pt x="319" y="4"/>
                  <a:pt x="277" y="12"/>
                </a:cubicBezTo>
                <a:cubicBezTo>
                  <a:pt x="277" y="14"/>
                  <a:pt x="277" y="16"/>
                  <a:pt x="277" y="18"/>
                </a:cubicBezTo>
                <a:cubicBezTo>
                  <a:pt x="184" y="35"/>
                  <a:pt x="92" y="68"/>
                  <a:pt x="0" y="114"/>
                </a:cubicBezTo>
                <a:cubicBezTo>
                  <a:pt x="0" y="128"/>
                  <a:pt x="0" y="142"/>
                  <a:pt x="0" y="157"/>
                </a:cubicBezTo>
                <a:cubicBezTo>
                  <a:pt x="131" y="94"/>
                  <a:pt x="261" y="56"/>
                  <a:pt x="392" y="56"/>
                </a:cubicBezTo>
                <a:cubicBezTo>
                  <a:pt x="396" y="56"/>
                  <a:pt x="400" y="56"/>
                  <a:pt x="403" y="56"/>
                </a:cubicBezTo>
                <a:cubicBezTo>
                  <a:pt x="403" y="38"/>
                  <a:pt x="403" y="19"/>
                  <a:pt x="403"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51" name="Freeform 233"/>
          <p:cNvSpPr>
            <a:spLocks/>
          </p:cNvSpPr>
          <p:nvPr/>
        </p:nvSpPr>
        <p:spPr bwMode="auto">
          <a:xfrm>
            <a:off x="4125912" y="2971800"/>
            <a:ext cx="28575" cy="25400"/>
          </a:xfrm>
          <a:custGeom>
            <a:avLst/>
            <a:gdLst>
              <a:gd name="T0" fmla="*/ 14 w 14"/>
              <a:gd name="T1" fmla="*/ 0 h 12"/>
              <a:gd name="T2" fmla="*/ 0 w 14"/>
              <a:gd name="T3" fmla="*/ 7 h 12"/>
              <a:gd name="T4" fmla="*/ 0 w 14"/>
              <a:gd name="T5" fmla="*/ 12 h 12"/>
              <a:gd name="T6" fmla="*/ 14 w 14"/>
              <a:gd name="T7" fmla="*/ 6 h 12"/>
              <a:gd name="T8" fmla="*/ 14 w 14"/>
              <a:gd name="T9" fmla="*/ 0 h 12"/>
            </a:gdLst>
            <a:ahLst/>
            <a:cxnLst>
              <a:cxn ang="0">
                <a:pos x="T0" y="T1"/>
              </a:cxn>
              <a:cxn ang="0">
                <a:pos x="T2" y="T3"/>
              </a:cxn>
              <a:cxn ang="0">
                <a:pos x="T4" y="T5"/>
              </a:cxn>
              <a:cxn ang="0">
                <a:pos x="T6" y="T7"/>
              </a:cxn>
              <a:cxn ang="0">
                <a:pos x="T8" y="T9"/>
              </a:cxn>
            </a:cxnLst>
            <a:rect l="0" t="0" r="r" b="b"/>
            <a:pathLst>
              <a:path w="14" h="12">
                <a:moveTo>
                  <a:pt x="14" y="0"/>
                </a:moveTo>
                <a:cubicBezTo>
                  <a:pt x="9" y="2"/>
                  <a:pt x="5" y="4"/>
                  <a:pt x="0" y="7"/>
                </a:cubicBezTo>
                <a:cubicBezTo>
                  <a:pt x="0" y="9"/>
                  <a:pt x="0" y="11"/>
                  <a:pt x="0" y="12"/>
                </a:cubicBezTo>
                <a:cubicBezTo>
                  <a:pt x="5" y="10"/>
                  <a:pt x="9" y="8"/>
                  <a:pt x="14" y="6"/>
                </a:cubicBezTo>
                <a:cubicBezTo>
                  <a:pt x="14" y="4"/>
                  <a:pt x="14" y="2"/>
                  <a:pt x="14"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54" name="Freeform 236"/>
          <p:cNvSpPr>
            <a:spLocks/>
          </p:cNvSpPr>
          <p:nvPr/>
        </p:nvSpPr>
        <p:spPr bwMode="auto">
          <a:xfrm>
            <a:off x="3925887" y="2986087"/>
            <a:ext cx="200025" cy="122238"/>
          </a:xfrm>
          <a:custGeom>
            <a:avLst/>
            <a:gdLst>
              <a:gd name="T0" fmla="*/ 97 w 97"/>
              <a:gd name="T1" fmla="*/ 0 h 59"/>
              <a:gd name="T2" fmla="*/ 0 w 97"/>
              <a:gd name="T3" fmla="*/ 53 h 59"/>
              <a:gd name="T4" fmla="*/ 0 w 97"/>
              <a:gd name="T5" fmla="*/ 59 h 59"/>
              <a:gd name="T6" fmla="*/ 97 w 97"/>
              <a:gd name="T7" fmla="*/ 5 h 59"/>
              <a:gd name="T8" fmla="*/ 97 w 97"/>
              <a:gd name="T9" fmla="*/ 0 h 59"/>
            </a:gdLst>
            <a:ahLst/>
            <a:cxnLst>
              <a:cxn ang="0">
                <a:pos x="T0" y="T1"/>
              </a:cxn>
              <a:cxn ang="0">
                <a:pos x="T2" y="T3"/>
              </a:cxn>
              <a:cxn ang="0">
                <a:pos x="T4" y="T5"/>
              </a:cxn>
              <a:cxn ang="0">
                <a:pos x="T6" y="T7"/>
              </a:cxn>
              <a:cxn ang="0">
                <a:pos x="T8" y="T9"/>
              </a:cxn>
            </a:cxnLst>
            <a:rect l="0" t="0" r="r" b="b"/>
            <a:pathLst>
              <a:path w="97" h="59">
                <a:moveTo>
                  <a:pt x="97" y="0"/>
                </a:moveTo>
                <a:cubicBezTo>
                  <a:pt x="65" y="16"/>
                  <a:pt x="32" y="34"/>
                  <a:pt x="0" y="53"/>
                </a:cubicBezTo>
                <a:cubicBezTo>
                  <a:pt x="0" y="55"/>
                  <a:pt x="0" y="57"/>
                  <a:pt x="0" y="59"/>
                </a:cubicBezTo>
                <a:cubicBezTo>
                  <a:pt x="32" y="40"/>
                  <a:pt x="65" y="22"/>
                  <a:pt x="97" y="5"/>
                </a:cubicBezTo>
                <a:cubicBezTo>
                  <a:pt x="97" y="4"/>
                  <a:pt x="97" y="2"/>
                  <a:pt x="97"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56" name="Freeform 238"/>
          <p:cNvSpPr>
            <a:spLocks/>
          </p:cNvSpPr>
          <p:nvPr/>
        </p:nvSpPr>
        <p:spPr bwMode="auto">
          <a:xfrm>
            <a:off x="4154487" y="2776537"/>
            <a:ext cx="566738" cy="207963"/>
          </a:xfrm>
          <a:custGeom>
            <a:avLst/>
            <a:gdLst>
              <a:gd name="T0" fmla="*/ 277 w 277"/>
              <a:gd name="T1" fmla="*/ 0 h 102"/>
              <a:gd name="T2" fmla="*/ 0 w 277"/>
              <a:gd name="T3" fmla="*/ 96 h 102"/>
              <a:gd name="T4" fmla="*/ 0 w 277"/>
              <a:gd name="T5" fmla="*/ 102 h 102"/>
              <a:gd name="T6" fmla="*/ 277 w 277"/>
              <a:gd name="T7" fmla="*/ 6 h 102"/>
              <a:gd name="T8" fmla="*/ 277 w 277"/>
              <a:gd name="T9" fmla="*/ 0 h 102"/>
            </a:gdLst>
            <a:ahLst/>
            <a:cxnLst>
              <a:cxn ang="0">
                <a:pos x="T0" y="T1"/>
              </a:cxn>
              <a:cxn ang="0">
                <a:pos x="T2" y="T3"/>
              </a:cxn>
              <a:cxn ang="0">
                <a:pos x="T4" y="T5"/>
              </a:cxn>
              <a:cxn ang="0">
                <a:pos x="T6" y="T7"/>
              </a:cxn>
              <a:cxn ang="0">
                <a:pos x="T8" y="T9"/>
              </a:cxn>
            </a:cxnLst>
            <a:rect l="0" t="0" r="r" b="b"/>
            <a:pathLst>
              <a:path w="277" h="102">
                <a:moveTo>
                  <a:pt x="277" y="0"/>
                </a:moveTo>
                <a:cubicBezTo>
                  <a:pt x="184" y="17"/>
                  <a:pt x="92" y="50"/>
                  <a:pt x="0" y="96"/>
                </a:cubicBezTo>
                <a:cubicBezTo>
                  <a:pt x="0" y="98"/>
                  <a:pt x="0" y="100"/>
                  <a:pt x="0" y="102"/>
                </a:cubicBezTo>
                <a:cubicBezTo>
                  <a:pt x="92" y="56"/>
                  <a:pt x="184" y="23"/>
                  <a:pt x="277" y="6"/>
                </a:cubicBezTo>
                <a:cubicBezTo>
                  <a:pt x="277" y="4"/>
                  <a:pt x="277" y="2"/>
                  <a:pt x="277"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57" name="Freeform 239"/>
          <p:cNvSpPr>
            <a:spLocks/>
          </p:cNvSpPr>
          <p:nvPr/>
        </p:nvSpPr>
        <p:spPr bwMode="auto">
          <a:xfrm>
            <a:off x="4125912" y="3027362"/>
            <a:ext cx="1173163" cy="254000"/>
          </a:xfrm>
          <a:custGeom>
            <a:avLst/>
            <a:gdLst>
              <a:gd name="T0" fmla="*/ 388 w 573"/>
              <a:gd name="T1" fmla="*/ 0 h 124"/>
              <a:gd name="T2" fmla="*/ 0 w 573"/>
              <a:gd name="T3" fmla="*/ 97 h 124"/>
              <a:gd name="T4" fmla="*/ 0 w 573"/>
              <a:gd name="T5" fmla="*/ 124 h 124"/>
              <a:gd name="T6" fmla="*/ 168 w 573"/>
              <a:gd name="T7" fmla="*/ 63 h 124"/>
              <a:gd name="T8" fmla="*/ 168 w 573"/>
              <a:gd name="T9" fmla="*/ 63 h 124"/>
              <a:gd name="T10" fmla="*/ 381 w 573"/>
              <a:gd name="T11" fmla="*/ 33 h 124"/>
              <a:gd name="T12" fmla="*/ 573 w 573"/>
              <a:gd name="T13" fmla="*/ 61 h 124"/>
              <a:gd name="T14" fmla="*/ 573 w 573"/>
              <a:gd name="T15" fmla="*/ 27 h 124"/>
              <a:gd name="T16" fmla="*/ 388 w 573"/>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3" h="124">
                <a:moveTo>
                  <a:pt x="388" y="0"/>
                </a:moveTo>
                <a:cubicBezTo>
                  <a:pt x="259" y="0"/>
                  <a:pt x="130" y="37"/>
                  <a:pt x="0" y="97"/>
                </a:cubicBezTo>
                <a:cubicBezTo>
                  <a:pt x="0" y="106"/>
                  <a:pt x="0" y="115"/>
                  <a:pt x="0" y="124"/>
                </a:cubicBezTo>
                <a:cubicBezTo>
                  <a:pt x="56" y="99"/>
                  <a:pt x="112" y="78"/>
                  <a:pt x="168" y="63"/>
                </a:cubicBezTo>
                <a:cubicBezTo>
                  <a:pt x="168" y="63"/>
                  <a:pt x="168" y="63"/>
                  <a:pt x="168" y="63"/>
                </a:cubicBezTo>
                <a:cubicBezTo>
                  <a:pt x="239" y="44"/>
                  <a:pt x="310" y="33"/>
                  <a:pt x="381" y="33"/>
                </a:cubicBezTo>
                <a:cubicBezTo>
                  <a:pt x="445" y="33"/>
                  <a:pt x="509" y="42"/>
                  <a:pt x="573" y="61"/>
                </a:cubicBezTo>
                <a:cubicBezTo>
                  <a:pt x="573" y="50"/>
                  <a:pt x="573" y="38"/>
                  <a:pt x="573" y="27"/>
                </a:cubicBezTo>
                <a:cubicBezTo>
                  <a:pt x="511" y="9"/>
                  <a:pt x="450" y="0"/>
                  <a:pt x="388"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58" name="Freeform 240"/>
          <p:cNvSpPr>
            <a:spLocks/>
          </p:cNvSpPr>
          <p:nvPr/>
        </p:nvSpPr>
        <p:spPr bwMode="auto">
          <a:xfrm>
            <a:off x="4125912" y="3157537"/>
            <a:ext cx="344488" cy="127000"/>
          </a:xfrm>
          <a:custGeom>
            <a:avLst/>
            <a:gdLst>
              <a:gd name="T0" fmla="*/ 168 w 168"/>
              <a:gd name="T1" fmla="*/ 0 h 62"/>
              <a:gd name="T2" fmla="*/ 0 w 168"/>
              <a:gd name="T3" fmla="*/ 61 h 62"/>
              <a:gd name="T4" fmla="*/ 0 w 168"/>
              <a:gd name="T5" fmla="*/ 62 h 62"/>
              <a:gd name="T6" fmla="*/ 168 w 168"/>
              <a:gd name="T7" fmla="*/ 0 h 62"/>
              <a:gd name="T8" fmla="*/ 168 w 168"/>
              <a:gd name="T9" fmla="*/ 0 h 62"/>
            </a:gdLst>
            <a:ahLst/>
            <a:cxnLst>
              <a:cxn ang="0">
                <a:pos x="T0" y="T1"/>
              </a:cxn>
              <a:cxn ang="0">
                <a:pos x="T2" y="T3"/>
              </a:cxn>
              <a:cxn ang="0">
                <a:pos x="T4" y="T5"/>
              </a:cxn>
              <a:cxn ang="0">
                <a:pos x="T6" y="T7"/>
              </a:cxn>
              <a:cxn ang="0">
                <a:pos x="T8" y="T9"/>
              </a:cxn>
            </a:cxnLst>
            <a:rect l="0" t="0" r="r" b="b"/>
            <a:pathLst>
              <a:path w="168" h="62">
                <a:moveTo>
                  <a:pt x="168" y="0"/>
                </a:moveTo>
                <a:cubicBezTo>
                  <a:pt x="112" y="15"/>
                  <a:pt x="56" y="36"/>
                  <a:pt x="0" y="61"/>
                </a:cubicBezTo>
                <a:cubicBezTo>
                  <a:pt x="0" y="62"/>
                  <a:pt x="0" y="62"/>
                  <a:pt x="0" y="62"/>
                </a:cubicBezTo>
                <a:cubicBezTo>
                  <a:pt x="56" y="37"/>
                  <a:pt x="112" y="16"/>
                  <a:pt x="168" y="0"/>
                </a:cubicBezTo>
                <a:cubicBezTo>
                  <a:pt x="168" y="0"/>
                  <a:pt x="168" y="0"/>
                  <a:pt x="168"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63" name="Freeform 245"/>
          <p:cNvSpPr>
            <a:spLocks/>
          </p:cNvSpPr>
          <p:nvPr/>
        </p:nvSpPr>
        <p:spPr bwMode="auto">
          <a:xfrm>
            <a:off x="3956050" y="3225800"/>
            <a:ext cx="169863" cy="139700"/>
          </a:xfrm>
          <a:custGeom>
            <a:avLst/>
            <a:gdLst>
              <a:gd name="T0" fmla="*/ 83 w 83"/>
              <a:gd name="T1" fmla="*/ 0 h 68"/>
              <a:gd name="T2" fmla="*/ 0 w 83"/>
              <a:gd name="T3" fmla="*/ 41 h 68"/>
              <a:gd name="T4" fmla="*/ 0 w 83"/>
              <a:gd name="T5" fmla="*/ 68 h 68"/>
              <a:gd name="T6" fmla="*/ 83 w 83"/>
              <a:gd name="T7" fmla="*/ 27 h 68"/>
              <a:gd name="T8" fmla="*/ 83 w 83"/>
              <a:gd name="T9" fmla="*/ 0 h 68"/>
            </a:gdLst>
            <a:ahLst/>
            <a:cxnLst>
              <a:cxn ang="0">
                <a:pos x="T0" y="T1"/>
              </a:cxn>
              <a:cxn ang="0">
                <a:pos x="T2" y="T3"/>
              </a:cxn>
              <a:cxn ang="0">
                <a:pos x="T4" y="T5"/>
              </a:cxn>
              <a:cxn ang="0">
                <a:pos x="T6" y="T7"/>
              </a:cxn>
              <a:cxn ang="0">
                <a:pos x="T8" y="T9"/>
              </a:cxn>
            </a:cxnLst>
            <a:rect l="0" t="0" r="r" b="b"/>
            <a:pathLst>
              <a:path w="83" h="68">
                <a:moveTo>
                  <a:pt x="83" y="0"/>
                </a:moveTo>
                <a:cubicBezTo>
                  <a:pt x="56" y="12"/>
                  <a:pt x="28" y="26"/>
                  <a:pt x="0" y="41"/>
                </a:cubicBezTo>
                <a:cubicBezTo>
                  <a:pt x="0" y="50"/>
                  <a:pt x="0" y="59"/>
                  <a:pt x="0" y="68"/>
                </a:cubicBezTo>
                <a:cubicBezTo>
                  <a:pt x="28" y="53"/>
                  <a:pt x="56" y="40"/>
                  <a:pt x="83" y="27"/>
                </a:cubicBezTo>
                <a:cubicBezTo>
                  <a:pt x="83" y="18"/>
                  <a:pt x="83" y="9"/>
                  <a:pt x="83"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64" name="Freeform 246"/>
          <p:cNvSpPr>
            <a:spLocks/>
          </p:cNvSpPr>
          <p:nvPr/>
        </p:nvSpPr>
        <p:spPr bwMode="auto">
          <a:xfrm>
            <a:off x="3956050" y="3281362"/>
            <a:ext cx="169863" cy="84138"/>
          </a:xfrm>
          <a:custGeom>
            <a:avLst/>
            <a:gdLst>
              <a:gd name="T0" fmla="*/ 83 w 83"/>
              <a:gd name="T1" fmla="*/ 0 h 41"/>
              <a:gd name="T2" fmla="*/ 0 w 83"/>
              <a:gd name="T3" fmla="*/ 41 h 41"/>
              <a:gd name="T4" fmla="*/ 0 w 83"/>
              <a:gd name="T5" fmla="*/ 41 h 41"/>
              <a:gd name="T6" fmla="*/ 83 w 83"/>
              <a:gd name="T7" fmla="*/ 1 h 41"/>
              <a:gd name="T8" fmla="*/ 83 w 83"/>
              <a:gd name="T9" fmla="*/ 0 h 41"/>
            </a:gdLst>
            <a:ahLst/>
            <a:cxnLst>
              <a:cxn ang="0">
                <a:pos x="T0" y="T1"/>
              </a:cxn>
              <a:cxn ang="0">
                <a:pos x="T2" y="T3"/>
              </a:cxn>
              <a:cxn ang="0">
                <a:pos x="T4" y="T5"/>
              </a:cxn>
              <a:cxn ang="0">
                <a:pos x="T6" y="T7"/>
              </a:cxn>
              <a:cxn ang="0">
                <a:pos x="T8" y="T9"/>
              </a:cxn>
            </a:cxnLst>
            <a:rect l="0" t="0" r="r" b="b"/>
            <a:pathLst>
              <a:path w="83" h="41">
                <a:moveTo>
                  <a:pt x="83" y="0"/>
                </a:moveTo>
                <a:cubicBezTo>
                  <a:pt x="56" y="13"/>
                  <a:pt x="28" y="26"/>
                  <a:pt x="0" y="41"/>
                </a:cubicBezTo>
                <a:cubicBezTo>
                  <a:pt x="0" y="41"/>
                  <a:pt x="0" y="41"/>
                  <a:pt x="0" y="41"/>
                </a:cubicBezTo>
                <a:cubicBezTo>
                  <a:pt x="28" y="27"/>
                  <a:pt x="56" y="13"/>
                  <a:pt x="83" y="1"/>
                </a:cubicBezTo>
                <a:cubicBezTo>
                  <a:pt x="83" y="1"/>
                  <a:pt x="83" y="1"/>
                  <a:pt x="83" y="0"/>
                </a:cubicBezTo>
              </a:path>
            </a:pathLst>
          </a:custGeom>
          <a:solidFill>
            <a:srgbClr val="AF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65" name="Freeform 247"/>
          <p:cNvSpPr>
            <a:spLocks/>
          </p:cNvSpPr>
          <p:nvPr/>
        </p:nvSpPr>
        <p:spPr bwMode="auto">
          <a:xfrm>
            <a:off x="4470400" y="3370262"/>
            <a:ext cx="811213" cy="223838"/>
          </a:xfrm>
          <a:custGeom>
            <a:avLst/>
            <a:gdLst>
              <a:gd name="T0" fmla="*/ 181 w 396"/>
              <a:gd name="T1" fmla="*/ 0 h 109"/>
              <a:gd name="T2" fmla="*/ 0 w 396"/>
              <a:gd name="T3" fmla="*/ 21 h 109"/>
              <a:gd name="T4" fmla="*/ 0 w 396"/>
              <a:gd name="T5" fmla="*/ 86 h 109"/>
              <a:gd name="T6" fmla="*/ 164 w 396"/>
              <a:gd name="T7" fmla="*/ 68 h 109"/>
              <a:gd name="T8" fmla="*/ 390 w 396"/>
              <a:gd name="T9" fmla="*/ 106 h 109"/>
              <a:gd name="T10" fmla="*/ 390 w 396"/>
              <a:gd name="T11" fmla="*/ 107 h 109"/>
              <a:gd name="T12" fmla="*/ 396 w 396"/>
              <a:gd name="T13" fmla="*/ 109 h 109"/>
              <a:gd name="T14" fmla="*/ 396 w 396"/>
              <a:gd name="T15" fmla="*/ 34 h 109"/>
              <a:gd name="T16" fmla="*/ 181 w 396"/>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109">
                <a:moveTo>
                  <a:pt x="181" y="0"/>
                </a:moveTo>
                <a:cubicBezTo>
                  <a:pt x="120" y="0"/>
                  <a:pt x="60" y="7"/>
                  <a:pt x="0" y="21"/>
                </a:cubicBezTo>
                <a:cubicBezTo>
                  <a:pt x="0" y="43"/>
                  <a:pt x="0" y="64"/>
                  <a:pt x="0" y="86"/>
                </a:cubicBezTo>
                <a:cubicBezTo>
                  <a:pt x="55" y="74"/>
                  <a:pt x="109" y="68"/>
                  <a:pt x="164" y="68"/>
                </a:cubicBezTo>
                <a:cubicBezTo>
                  <a:pt x="239" y="68"/>
                  <a:pt x="315" y="80"/>
                  <a:pt x="390" y="106"/>
                </a:cubicBezTo>
                <a:cubicBezTo>
                  <a:pt x="390" y="107"/>
                  <a:pt x="390" y="107"/>
                  <a:pt x="390" y="107"/>
                </a:cubicBezTo>
                <a:cubicBezTo>
                  <a:pt x="392" y="108"/>
                  <a:pt x="394" y="108"/>
                  <a:pt x="396" y="109"/>
                </a:cubicBezTo>
                <a:cubicBezTo>
                  <a:pt x="396" y="84"/>
                  <a:pt x="396" y="59"/>
                  <a:pt x="396" y="34"/>
                </a:cubicBezTo>
                <a:cubicBezTo>
                  <a:pt x="324" y="10"/>
                  <a:pt x="252" y="0"/>
                  <a:pt x="181"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75" name="Freeform 256"/>
          <p:cNvSpPr>
            <a:spLocks/>
          </p:cNvSpPr>
          <p:nvPr/>
        </p:nvSpPr>
        <p:spPr bwMode="auto">
          <a:xfrm>
            <a:off x="4470400" y="3509962"/>
            <a:ext cx="798513" cy="79375"/>
          </a:xfrm>
          <a:custGeom>
            <a:avLst/>
            <a:gdLst>
              <a:gd name="T0" fmla="*/ 164 w 390"/>
              <a:gd name="T1" fmla="*/ 0 h 39"/>
              <a:gd name="T2" fmla="*/ 0 w 390"/>
              <a:gd name="T3" fmla="*/ 18 h 39"/>
              <a:gd name="T4" fmla="*/ 0 w 390"/>
              <a:gd name="T5" fmla="*/ 18 h 39"/>
              <a:gd name="T6" fmla="*/ 164 w 390"/>
              <a:gd name="T7" fmla="*/ 1 h 39"/>
              <a:gd name="T8" fmla="*/ 390 w 390"/>
              <a:gd name="T9" fmla="*/ 39 h 39"/>
              <a:gd name="T10" fmla="*/ 390 w 390"/>
              <a:gd name="T11" fmla="*/ 38 h 39"/>
              <a:gd name="T12" fmla="*/ 164 w 39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90" h="39">
                <a:moveTo>
                  <a:pt x="164" y="0"/>
                </a:moveTo>
                <a:cubicBezTo>
                  <a:pt x="109" y="0"/>
                  <a:pt x="55" y="6"/>
                  <a:pt x="0" y="18"/>
                </a:cubicBezTo>
                <a:cubicBezTo>
                  <a:pt x="0" y="18"/>
                  <a:pt x="0" y="18"/>
                  <a:pt x="0" y="18"/>
                </a:cubicBezTo>
                <a:cubicBezTo>
                  <a:pt x="55" y="7"/>
                  <a:pt x="109" y="1"/>
                  <a:pt x="164" y="1"/>
                </a:cubicBezTo>
                <a:cubicBezTo>
                  <a:pt x="239" y="1"/>
                  <a:pt x="315" y="13"/>
                  <a:pt x="390" y="39"/>
                </a:cubicBezTo>
                <a:cubicBezTo>
                  <a:pt x="390" y="39"/>
                  <a:pt x="390" y="39"/>
                  <a:pt x="390" y="38"/>
                </a:cubicBezTo>
                <a:cubicBezTo>
                  <a:pt x="315" y="12"/>
                  <a:pt x="239" y="0"/>
                  <a:pt x="164"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76" name="Freeform 257"/>
          <p:cNvSpPr>
            <a:spLocks/>
          </p:cNvSpPr>
          <p:nvPr/>
        </p:nvSpPr>
        <p:spPr bwMode="auto">
          <a:xfrm>
            <a:off x="4214812" y="3546475"/>
            <a:ext cx="255588" cy="69850"/>
          </a:xfrm>
          <a:custGeom>
            <a:avLst/>
            <a:gdLst>
              <a:gd name="T0" fmla="*/ 124 w 124"/>
              <a:gd name="T1" fmla="*/ 0 h 34"/>
              <a:gd name="T2" fmla="*/ 0 w 124"/>
              <a:gd name="T3" fmla="*/ 34 h 34"/>
              <a:gd name="T4" fmla="*/ 0 w 124"/>
              <a:gd name="T5" fmla="*/ 34 h 34"/>
              <a:gd name="T6" fmla="*/ 124 w 124"/>
              <a:gd name="T7" fmla="*/ 0 h 34"/>
              <a:gd name="T8" fmla="*/ 124 w 124"/>
              <a:gd name="T9" fmla="*/ 0 h 34"/>
            </a:gdLst>
            <a:ahLst/>
            <a:cxnLst>
              <a:cxn ang="0">
                <a:pos x="T0" y="T1"/>
              </a:cxn>
              <a:cxn ang="0">
                <a:pos x="T2" y="T3"/>
              </a:cxn>
              <a:cxn ang="0">
                <a:pos x="T4" y="T5"/>
              </a:cxn>
              <a:cxn ang="0">
                <a:pos x="T6" y="T7"/>
              </a:cxn>
              <a:cxn ang="0">
                <a:pos x="T8" y="T9"/>
              </a:cxn>
            </a:cxnLst>
            <a:rect l="0" t="0" r="r" b="b"/>
            <a:pathLst>
              <a:path w="124" h="34">
                <a:moveTo>
                  <a:pt x="124" y="0"/>
                </a:moveTo>
                <a:cubicBezTo>
                  <a:pt x="83" y="8"/>
                  <a:pt x="41" y="20"/>
                  <a:pt x="0" y="34"/>
                </a:cubicBezTo>
                <a:cubicBezTo>
                  <a:pt x="0" y="34"/>
                  <a:pt x="0" y="34"/>
                  <a:pt x="0" y="34"/>
                </a:cubicBezTo>
                <a:cubicBezTo>
                  <a:pt x="41" y="20"/>
                  <a:pt x="83" y="9"/>
                  <a:pt x="124" y="0"/>
                </a:cubicBezTo>
                <a:cubicBezTo>
                  <a:pt x="124" y="0"/>
                  <a:pt x="124" y="0"/>
                  <a:pt x="124"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71" name="Freeform 264"/>
          <p:cNvSpPr>
            <a:spLocks/>
          </p:cNvSpPr>
          <p:nvPr/>
        </p:nvSpPr>
        <p:spPr bwMode="auto">
          <a:xfrm>
            <a:off x="4330700" y="4154487"/>
            <a:ext cx="79375" cy="98425"/>
          </a:xfrm>
          <a:custGeom>
            <a:avLst/>
            <a:gdLst>
              <a:gd name="T0" fmla="*/ 39 w 39"/>
              <a:gd name="T1" fmla="*/ 0 h 48"/>
              <a:gd name="T2" fmla="*/ 0 w 39"/>
              <a:gd name="T3" fmla="*/ 6 h 48"/>
              <a:gd name="T4" fmla="*/ 0 w 39"/>
              <a:gd name="T5" fmla="*/ 48 h 48"/>
              <a:gd name="T6" fmla="*/ 39 w 39"/>
              <a:gd name="T7" fmla="*/ 43 h 48"/>
              <a:gd name="T8" fmla="*/ 39 w 39"/>
              <a:gd name="T9" fmla="*/ 0 h 48"/>
            </a:gdLst>
            <a:ahLst/>
            <a:cxnLst>
              <a:cxn ang="0">
                <a:pos x="T0" y="T1"/>
              </a:cxn>
              <a:cxn ang="0">
                <a:pos x="T2" y="T3"/>
              </a:cxn>
              <a:cxn ang="0">
                <a:pos x="T4" y="T5"/>
              </a:cxn>
              <a:cxn ang="0">
                <a:pos x="T6" y="T7"/>
              </a:cxn>
              <a:cxn ang="0">
                <a:pos x="T8" y="T9"/>
              </a:cxn>
            </a:cxnLst>
            <a:rect l="0" t="0" r="r" b="b"/>
            <a:pathLst>
              <a:path w="39" h="48">
                <a:moveTo>
                  <a:pt x="39" y="0"/>
                </a:moveTo>
                <a:cubicBezTo>
                  <a:pt x="26" y="2"/>
                  <a:pt x="13" y="4"/>
                  <a:pt x="0" y="6"/>
                </a:cubicBezTo>
                <a:cubicBezTo>
                  <a:pt x="0" y="20"/>
                  <a:pt x="0" y="34"/>
                  <a:pt x="0" y="48"/>
                </a:cubicBezTo>
                <a:cubicBezTo>
                  <a:pt x="13" y="46"/>
                  <a:pt x="26" y="44"/>
                  <a:pt x="39" y="43"/>
                </a:cubicBezTo>
                <a:cubicBezTo>
                  <a:pt x="39" y="29"/>
                  <a:pt x="39" y="15"/>
                  <a:pt x="39"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72" name="Freeform 265"/>
          <p:cNvSpPr>
            <a:spLocks/>
          </p:cNvSpPr>
          <p:nvPr/>
        </p:nvSpPr>
        <p:spPr bwMode="auto">
          <a:xfrm>
            <a:off x="4157662" y="4425950"/>
            <a:ext cx="703263" cy="79375"/>
          </a:xfrm>
          <a:custGeom>
            <a:avLst/>
            <a:gdLst>
              <a:gd name="T0" fmla="*/ 195 w 343"/>
              <a:gd name="T1" fmla="*/ 0 h 39"/>
              <a:gd name="T2" fmla="*/ 123 w 343"/>
              <a:gd name="T3" fmla="*/ 3 h 39"/>
              <a:gd name="T4" fmla="*/ 123 w 343"/>
              <a:gd name="T5" fmla="*/ 21 h 39"/>
              <a:gd name="T6" fmla="*/ 0 w 343"/>
              <a:gd name="T7" fmla="*/ 39 h 39"/>
              <a:gd name="T8" fmla="*/ 0 w 343"/>
              <a:gd name="T9" fmla="*/ 39 h 39"/>
              <a:gd name="T10" fmla="*/ 189 w 343"/>
              <a:gd name="T11" fmla="*/ 19 h 39"/>
              <a:gd name="T12" fmla="*/ 343 w 343"/>
              <a:gd name="T13" fmla="*/ 34 h 39"/>
              <a:gd name="T14" fmla="*/ 343 w 343"/>
              <a:gd name="T15" fmla="*/ 14 h 39"/>
              <a:gd name="T16" fmla="*/ 195 w 343"/>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 h="39">
                <a:moveTo>
                  <a:pt x="195" y="0"/>
                </a:moveTo>
                <a:cubicBezTo>
                  <a:pt x="171" y="0"/>
                  <a:pt x="147" y="1"/>
                  <a:pt x="123" y="3"/>
                </a:cubicBezTo>
                <a:cubicBezTo>
                  <a:pt x="123" y="9"/>
                  <a:pt x="123" y="15"/>
                  <a:pt x="123" y="21"/>
                </a:cubicBezTo>
                <a:cubicBezTo>
                  <a:pt x="82" y="25"/>
                  <a:pt x="41" y="30"/>
                  <a:pt x="0" y="39"/>
                </a:cubicBezTo>
                <a:cubicBezTo>
                  <a:pt x="0" y="39"/>
                  <a:pt x="0" y="39"/>
                  <a:pt x="0" y="39"/>
                </a:cubicBezTo>
                <a:cubicBezTo>
                  <a:pt x="63" y="26"/>
                  <a:pt x="126" y="19"/>
                  <a:pt x="189" y="19"/>
                </a:cubicBezTo>
                <a:cubicBezTo>
                  <a:pt x="240" y="19"/>
                  <a:pt x="292" y="24"/>
                  <a:pt x="343" y="34"/>
                </a:cubicBezTo>
                <a:cubicBezTo>
                  <a:pt x="343" y="27"/>
                  <a:pt x="343" y="21"/>
                  <a:pt x="343" y="14"/>
                </a:cubicBezTo>
                <a:cubicBezTo>
                  <a:pt x="294" y="4"/>
                  <a:pt x="244" y="0"/>
                  <a:pt x="195"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75" name="Freeform 268"/>
          <p:cNvSpPr>
            <a:spLocks/>
          </p:cNvSpPr>
          <p:nvPr/>
        </p:nvSpPr>
        <p:spPr bwMode="auto">
          <a:xfrm>
            <a:off x="4157662" y="4430712"/>
            <a:ext cx="252413" cy="74613"/>
          </a:xfrm>
          <a:custGeom>
            <a:avLst/>
            <a:gdLst>
              <a:gd name="T0" fmla="*/ 123 w 123"/>
              <a:gd name="T1" fmla="*/ 0 h 36"/>
              <a:gd name="T2" fmla="*/ 0 w 123"/>
              <a:gd name="T3" fmla="*/ 18 h 36"/>
              <a:gd name="T4" fmla="*/ 0 w 123"/>
              <a:gd name="T5" fmla="*/ 36 h 36"/>
              <a:gd name="T6" fmla="*/ 123 w 123"/>
              <a:gd name="T7" fmla="*/ 18 h 36"/>
              <a:gd name="T8" fmla="*/ 123 w 123"/>
              <a:gd name="T9" fmla="*/ 0 h 36"/>
            </a:gdLst>
            <a:ahLst/>
            <a:cxnLst>
              <a:cxn ang="0">
                <a:pos x="T0" y="T1"/>
              </a:cxn>
              <a:cxn ang="0">
                <a:pos x="T2" y="T3"/>
              </a:cxn>
              <a:cxn ang="0">
                <a:pos x="T4" y="T5"/>
              </a:cxn>
              <a:cxn ang="0">
                <a:pos x="T6" y="T7"/>
              </a:cxn>
              <a:cxn ang="0">
                <a:pos x="T8" y="T9"/>
              </a:cxn>
            </a:cxnLst>
            <a:rect l="0" t="0" r="r" b="b"/>
            <a:pathLst>
              <a:path w="123" h="36">
                <a:moveTo>
                  <a:pt x="123" y="0"/>
                </a:moveTo>
                <a:cubicBezTo>
                  <a:pt x="82" y="3"/>
                  <a:pt x="41" y="10"/>
                  <a:pt x="0" y="18"/>
                </a:cubicBezTo>
                <a:cubicBezTo>
                  <a:pt x="0" y="24"/>
                  <a:pt x="0" y="30"/>
                  <a:pt x="0" y="36"/>
                </a:cubicBezTo>
                <a:cubicBezTo>
                  <a:pt x="41" y="27"/>
                  <a:pt x="82" y="22"/>
                  <a:pt x="123" y="18"/>
                </a:cubicBezTo>
                <a:cubicBezTo>
                  <a:pt x="123" y="12"/>
                  <a:pt x="123" y="6"/>
                  <a:pt x="123"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86" name="Freeform 273"/>
          <p:cNvSpPr>
            <a:spLocks/>
          </p:cNvSpPr>
          <p:nvPr/>
        </p:nvSpPr>
        <p:spPr bwMode="auto">
          <a:xfrm>
            <a:off x="4410075" y="4230687"/>
            <a:ext cx="1062038" cy="417513"/>
          </a:xfrm>
          <a:custGeom>
            <a:avLst/>
            <a:gdLst>
              <a:gd name="T0" fmla="*/ 99 w 518"/>
              <a:gd name="T1" fmla="*/ 0 h 204"/>
              <a:gd name="T2" fmla="*/ 0 w 518"/>
              <a:gd name="T3" fmla="*/ 6 h 204"/>
              <a:gd name="T4" fmla="*/ 0 w 518"/>
              <a:gd name="T5" fmla="*/ 6 h 204"/>
              <a:gd name="T6" fmla="*/ 65 w 518"/>
              <a:gd name="T7" fmla="*/ 1 h 204"/>
              <a:gd name="T8" fmla="*/ 65 w 518"/>
              <a:gd name="T9" fmla="*/ 29 h 204"/>
              <a:gd name="T10" fmla="*/ 91 w 518"/>
              <a:gd name="T11" fmla="*/ 29 h 204"/>
              <a:gd name="T12" fmla="*/ 343 w 518"/>
              <a:gd name="T13" fmla="*/ 72 h 204"/>
              <a:gd name="T14" fmla="*/ 343 w 518"/>
              <a:gd name="T15" fmla="*/ 113 h 204"/>
              <a:gd name="T16" fmla="*/ 518 w 518"/>
              <a:gd name="T17" fmla="*/ 204 h 204"/>
              <a:gd name="T18" fmla="*/ 518 w 518"/>
              <a:gd name="T19" fmla="*/ 127 h 204"/>
              <a:gd name="T20" fmla="*/ 99 w 518"/>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204">
                <a:moveTo>
                  <a:pt x="99" y="0"/>
                </a:moveTo>
                <a:cubicBezTo>
                  <a:pt x="66" y="0"/>
                  <a:pt x="33" y="2"/>
                  <a:pt x="0" y="6"/>
                </a:cubicBezTo>
                <a:cubicBezTo>
                  <a:pt x="0" y="6"/>
                  <a:pt x="0" y="6"/>
                  <a:pt x="0" y="6"/>
                </a:cubicBezTo>
                <a:cubicBezTo>
                  <a:pt x="22" y="3"/>
                  <a:pt x="43" y="2"/>
                  <a:pt x="65" y="1"/>
                </a:cubicBezTo>
                <a:cubicBezTo>
                  <a:pt x="65" y="10"/>
                  <a:pt x="65" y="20"/>
                  <a:pt x="65" y="29"/>
                </a:cubicBezTo>
                <a:cubicBezTo>
                  <a:pt x="74" y="29"/>
                  <a:pt x="82" y="29"/>
                  <a:pt x="91" y="29"/>
                </a:cubicBezTo>
                <a:cubicBezTo>
                  <a:pt x="175" y="29"/>
                  <a:pt x="259" y="42"/>
                  <a:pt x="343" y="72"/>
                </a:cubicBezTo>
                <a:cubicBezTo>
                  <a:pt x="343" y="86"/>
                  <a:pt x="343" y="99"/>
                  <a:pt x="343" y="113"/>
                </a:cubicBezTo>
                <a:cubicBezTo>
                  <a:pt x="402" y="135"/>
                  <a:pt x="460" y="165"/>
                  <a:pt x="518" y="204"/>
                </a:cubicBezTo>
                <a:cubicBezTo>
                  <a:pt x="518" y="178"/>
                  <a:pt x="518" y="152"/>
                  <a:pt x="518" y="127"/>
                </a:cubicBezTo>
                <a:cubicBezTo>
                  <a:pt x="378" y="37"/>
                  <a:pt x="239" y="0"/>
                  <a:pt x="99"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87" name="Freeform 274"/>
          <p:cNvSpPr>
            <a:spLocks/>
          </p:cNvSpPr>
          <p:nvPr/>
        </p:nvSpPr>
        <p:spPr bwMode="auto">
          <a:xfrm>
            <a:off x="4330700" y="4243387"/>
            <a:ext cx="79375" cy="9525"/>
          </a:xfrm>
          <a:custGeom>
            <a:avLst/>
            <a:gdLst>
              <a:gd name="T0" fmla="*/ 39 w 39"/>
              <a:gd name="T1" fmla="*/ 0 h 5"/>
              <a:gd name="T2" fmla="*/ 0 w 39"/>
              <a:gd name="T3" fmla="*/ 5 h 5"/>
              <a:gd name="T4" fmla="*/ 0 w 39"/>
              <a:gd name="T5" fmla="*/ 5 h 5"/>
              <a:gd name="T6" fmla="*/ 39 w 39"/>
              <a:gd name="T7" fmla="*/ 0 h 5"/>
              <a:gd name="T8" fmla="*/ 39 w 39"/>
              <a:gd name="T9" fmla="*/ 0 h 5"/>
            </a:gdLst>
            <a:ahLst/>
            <a:cxnLst>
              <a:cxn ang="0">
                <a:pos x="T0" y="T1"/>
              </a:cxn>
              <a:cxn ang="0">
                <a:pos x="T2" y="T3"/>
              </a:cxn>
              <a:cxn ang="0">
                <a:pos x="T4" y="T5"/>
              </a:cxn>
              <a:cxn ang="0">
                <a:pos x="T6" y="T7"/>
              </a:cxn>
              <a:cxn ang="0">
                <a:pos x="T8" y="T9"/>
              </a:cxn>
            </a:cxnLst>
            <a:rect l="0" t="0" r="r" b="b"/>
            <a:pathLst>
              <a:path w="39" h="5">
                <a:moveTo>
                  <a:pt x="39" y="0"/>
                </a:moveTo>
                <a:cubicBezTo>
                  <a:pt x="26" y="1"/>
                  <a:pt x="13" y="3"/>
                  <a:pt x="0" y="5"/>
                </a:cubicBezTo>
                <a:cubicBezTo>
                  <a:pt x="0" y="5"/>
                  <a:pt x="0" y="5"/>
                  <a:pt x="0" y="5"/>
                </a:cubicBezTo>
                <a:cubicBezTo>
                  <a:pt x="13" y="3"/>
                  <a:pt x="26" y="1"/>
                  <a:pt x="39" y="0"/>
                </a:cubicBezTo>
                <a:cubicBezTo>
                  <a:pt x="39" y="0"/>
                  <a:pt x="39" y="0"/>
                  <a:pt x="39"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88" name="Freeform 275"/>
          <p:cNvSpPr>
            <a:spLocks/>
          </p:cNvSpPr>
          <p:nvPr/>
        </p:nvSpPr>
        <p:spPr bwMode="auto">
          <a:xfrm>
            <a:off x="3781425" y="4106862"/>
            <a:ext cx="549275" cy="225425"/>
          </a:xfrm>
          <a:custGeom>
            <a:avLst/>
            <a:gdLst>
              <a:gd name="T0" fmla="*/ 268 w 268"/>
              <a:gd name="T1" fmla="*/ 0 h 110"/>
              <a:gd name="T2" fmla="*/ 0 w 268"/>
              <a:gd name="T3" fmla="*/ 84 h 110"/>
              <a:gd name="T4" fmla="*/ 0 w 268"/>
              <a:gd name="T5" fmla="*/ 110 h 110"/>
              <a:gd name="T6" fmla="*/ 268 w 268"/>
              <a:gd name="T7" fmla="*/ 29 h 110"/>
              <a:gd name="T8" fmla="*/ 268 w 268"/>
              <a:gd name="T9" fmla="*/ 0 h 110"/>
            </a:gdLst>
            <a:ahLst/>
            <a:cxnLst>
              <a:cxn ang="0">
                <a:pos x="T0" y="T1"/>
              </a:cxn>
              <a:cxn ang="0">
                <a:pos x="T2" y="T3"/>
              </a:cxn>
              <a:cxn ang="0">
                <a:pos x="T4" y="T5"/>
              </a:cxn>
              <a:cxn ang="0">
                <a:pos x="T6" y="T7"/>
              </a:cxn>
              <a:cxn ang="0">
                <a:pos x="T8" y="T9"/>
              </a:cxn>
            </a:cxnLst>
            <a:rect l="0" t="0" r="r" b="b"/>
            <a:pathLst>
              <a:path w="268" h="110">
                <a:moveTo>
                  <a:pt x="268" y="0"/>
                </a:moveTo>
                <a:cubicBezTo>
                  <a:pt x="179" y="17"/>
                  <a:pt x="90" y="46"/>
                  <a:pt x="0" y="84"/>
                </a:cubicBezTo>
                <a:cubicBezTo>
                  <a:pt x="0" y="92"/>
                  <a:pt x="0" y="101"/>
                  <a:pt x="0" y="110"/>
                </a:cubicBezTo>
                <a:cubicBezTo>
                  <a:pt x="90" y="73"/>
                  <a:pt x="179" y="45"/>
                  <a:pt x="268" y="29"/>
                </a:cubicBezTo>
                <a:cubicBezTo>
                  <a:pt x="268" y="20"/>
                  <a:pt x="268" y="10"/>
                  <a:pt x="268"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91" name="Freeform 278"/>
          <p:cNvSpPr>
            <a:spLocks/>
          </p:cNvSpPr>
          <p:nvPr/>
        </p:nvSpPr>
        <p:spPr bwMode="auto">
          <a:xfrm>
            <a:off x="3781425" y="4167187"/>
            <a:ext cx="549275" cy="242888"/>
          </a:xfrm>
          <a:custGeom>
            <a:avLst/>
            <a:gdLst>
              <a:gd name="T0" fmla="*/ 268 w 268"/>
              <a:gd name="T1" fmla="*/ 0 h 119"/>
              <a:gd name="T2" fmla="*/ 0 w 268"/>
              <a:gd name="T3" fmla="*/ 81 h 119"/>
              <a:gd name="T4" fmla="*/ 0 w 268"/>
              <a:gd name="T5" fmla="*/ 119 h 119"/>
              <a:gd name="T6" fmla="*/ 268 w 268"/>
              <a:gd name="T7" fmla="*/ 42 h 119"/>
              <a:gd name="T8" fmla="*/ 268 w 268"/>
              <a:gd name="T9" fmla="*/ 0 h 119"/>
            </a:gdLst>
            <a:ahLst/>
            <a:cxnLst>
              <a:cxn ang="0">
                <a:pos x="T0" y="T1"/>
              </a:cxn>
              <a:cxn ang="0">
                <a:pos x="T2" y="T3"/>
              </a:cxn>
              <a:cxn ang="0">
                <a:pos x="T4" y="T5"/>
              </a:cxn>
              <a:cxn ang="0">
                <a:pos x="T6" y="T7"/>
              </a:cxn>
              <a:cxn ang="0">
                <a:pos x="T8" y="T9"/>
              </a:cxn>
            </a:cxnLst>
            <a:rect l="0" t="0" r="r" b="b"/>
            <a:pathLst>
              <a:path w="268" h="119">
                <a:moveTo>
                  <a:pt x="268" y="0"/>
                </a:moveTo>
                <a:cubicBezTo>
                  <a:pt x="179" y="16"/>
                  <a:pt x="90" y="44"/>
                  <a:pt x="0" y="81"/>
                </a:cubicBezTo>
                <a:cubicBezTo>
                  <a:pt x="0" y="93"/>
                  <a:pt x="0" y="106"/>
                  <a:pt x="0" y="119"/>
                </a:cubicBezTo>
                <a:cubicBezTo>
                  <a:pt x="90" y="83"/>
                  <a:pt x="179" y="57"/>
                  <a:pt x="268" y="42"/>
                </a:cubicBezTo>
                <a:cubicBezTo>
                  <a:pt x="268" y="28"/>
                  <a:pt x="268" y="14"/>
                  <a:pt x="268"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95" name="Freeform 282"/>
          <p:cNvSpPr>
            <a:spLocks/>
          </p:cNvSpPr>
          <p:nvPr/>
        </p:nvSpPr>
        <p:spPr bwMode="auto">
          <a:xfrm>
            <a:off x="3781425" y="4252912"/>
            <a:ext cx="549275" cy="157163"/>
          </a:xfrm>
          <a:custGeom>
            <a:avLst/>
            <a:gdLst>
              <a:gd name="T0" fmla="*/ 268 w 268"/>
              <a:gd name="T1" fmla="*/ 0 h 77"/>
              <a:gd name="T2" fmla="*/ 0 w 268"/>
              <a:gd name="T3" fmla="*/ 77 h 77"/>
              <a:gd name="T4" fmla="*/ 0 w 268"/>
              <a:gd name="T5" fmla="*/ 77 h 77"/>
              <a:gd name="T6" fmla="*/ 268 w 268"/>
              <a:gd name="T7" fmla="*/ 0 h 77"/>
              <a:gd name="T8" fmla="*/ 268 w 268"/>
              <a:gd name="T9" fmla="*/ 0 h 77"/>
            </a:gdLst>
            <a:ahLst/>
            <a:cxnLst>
              <a:cxn ang="0">
                <a:pos x="T0" y="T1"/>
              </a:cxn>
              <a:cxn ang="0">
                <a:pos x="T2" y="T3"/>
              </a:cxn>
              <a:cxn ang="0">
                <a:pos x="T4" y="T5"/>
              </a:cxn>
              <a:cxn ang="0">
                <a:pos x="T6" y="T7"/>
              </a:cxn>
              <a:cxn ang="0">
                <a:pos x="T8" y="T9"/>
              </a:cxn>
            </a:cxnLst>
            <a:rect l="0" t="0" r="r" b="b"/>
            <a:pathLst>
              <a:path w="268" h="77">
                <a:moveTo>
                  <a:pt x="268" y="0"/>
                </a:moveTo>
                <a:cubicBezTo>
                  <a:pt x="179" y="15"/>
                  <a:pt x="90" y="41"/>
                  <a:pt x="0" y="77"/>
                </a:cubicBezTo>
                <a:cubicBezTo>
                  <a:pt x="0" y="77"/>
                  <a:pt x="0" y="77"/>
                  <a:pt x="0" y="77"/>
                </a:cubicBezTo>
                <a:cubicBezTo>
                  <a:pt x="90" y="41"/>
                  <a:pt x="179" y="15"/>
                  <a:pt x="268" y="0"/>
                </a:cubicBezTo>
                <a:cubicBezTo>
                  <a:pt x="268" y="0"/>
                  <a:pt x="268" y="0"/>
                  <a:pt x="268"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27" name="Freeform 285"/>
          <p:cNvSpPr>
            <a:spLocks/>
          </p:cNvSpPr>
          <p:nvPr/>
        </p:nvSpPr>
        <p:spPr bwMode="auto">
          <a:xfrm>
            <a:off x="4860925" y="4392612"/>
            <a:ext cx="252413" cy="133350"/>
          </a:xfrm>
          <a:custGeom>
            <a:avLst/>
            <a:gdLst>
              <a:gd name="T0" fmla="*/ 0 w 123"/>
              <a:gd name="T1" fmla="*/ 0 h 65"/>
              <a:gd name="T2" fmla="*/ 0 w 123"/>
              <a:gd name="T3" fmla="*/ 30 h 65"/>
              <a:gd name="T4" fmla="*/ 123 w 123"/>
              <a:gd name="T5" fmla="*/ 65 h 65"/>
              <a:gd name="T6" fmla="*/ 123 w 123"/>
              <a:gd name="T7" fmla="*/ 34 h 65"/>
              <a:gd name="T8" fmla="*/ 0 w 123"/>
              <a:gd name="T9" fmla="*/ 0 h 65"/>
            </a:gdLst>
            <a:ahLst/>
            <a:cxnLst>
              <a:cxn ang="0">
                <a:pos x="T0" y="T1"/>
              </a:cxn>
              <a:cxn ang="0">
                <a:pos x="T2" y="T3"/>
              </a:cxn>
              <a:cxn ang="0">
                <a:pos x="T4" y="T5"/>
              </a:cxn>
              <a:cxn ang="0">
                <a:pos x="T6" y="T7"/>
              </a:cxn>
              <a:cxn ang="0">
                <a:pos x="T8" y="T9"/>
              </a:cxn>
            </a:cxnLst>
            <a:rect l="0" t="0" r="r" b="b"/>
            <a:pathLst>
              <a:path w="123" h="65">
                <a:moveTo>
                  <a:pt x="0" y="0"/>
                </a:moveTo>
                <a:cubicBezTo>
                  <a:pt x="0" y="10"/>
                  <a:pt x="0" y="20"/>
                  <a:pt x="0" y="30"/>
                </a:cubicBezTo>
                <a:cubicBezTo>
                  <a:pt x="41" y="38"/>
                  <a:pt x="82" y="50"/>
                  <a:pt x="123" y="65"/>
                </a:cubicBezTo>
                <a:cubicBezTo>
                  <a:pt x="123" y="55"/>
                  <a:pt x="123" y="45"/>
                  <a:pt x="123" y="34"/>
                </a:cubicBezTo>
                <a:cubicBezTo>
                  <a:pt x="82" y="19"/>
                  <a:pt x="41" y="8"/>
                  <a:pt x="0"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28" name="Freeform 286"/>
          <p:cNvSpPr>
            <a:spLocks/>
          </p:cNvSpPr>
          <p:nvPr/>
        </p:nvSpPr>
        <p:spPr bwMode="auto">
          <a:xfrm>
            <a:off x="4410075" y="4367212"/>
            <a:ext cx="450850" cy="87313"/>
          </a:xfrm>
          <a:custGeom>
            <a:avLst/>
            <a:gdLst>
              <a:gd name="T0" fmla="*/ 80 w 220"/>
              <a:gd name="T1" fmla="*/ 0 h 42"/>
              <a:gd name="T2" fmla="*/ 65 w 220"/>
              <a:gd name="T3" fmla="*/ 0 h 42"/>
              <a:gd name="T4" fmla="*/ 65 w 220"/>
              <a:gd name="T5" fmla="*/ 0 h 42"/>
              <a:gd name="T6" fmla="*/ 0 w 220"/>
              <a:gd name="T7" fmla="*/ 3 h 42"/>
              <a:gd name="T8" fmla="*/ 0 w 220"/>
              <a:gd name="T9" fmla="*/ 31 h 42"/>
              <a:gd name="T10" fmla="*/ 72 w 220"/>
              <a:gd name="T11" fmla="*/ 28 h 42"/>
              <a:gd name="T12" fmla="*/ 220 w 220"/>
              <a:gd name="T13" fmla="*/ 42 h 42"/>
              <a:gd name="T14" fmla="*/ 220 w 220"/>
              <a:gd name="T15" fmla="*/ 12 h 42"/>
              <a:gd name="T16" fmla="*/ 80 w 220"/>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42">
                <a:moveTo>
                  <a:pt x="80" y="0"/>
                </a:moveTo>
                <a:cubicBezTo>
                  <a:pt x="75" y="0"/>
                  <a:pt x="70" y="0"/>
                  <a:pt x="65" y="0"/>
                </a:cubicBezTo>
                <a:cubicBezTo>
                  <a:pt x="65" y="0"/>
                  <a:pt x="65" y="0"/>
                  <a:pt x="65" y="0"/>
                </a:cubicBezTo>
                <a:cubicBezTo>
                  <a:pt x="43" y="0"/>
                  <a:pt x="22" y="1"/>
                  <a:pt x="0" y="3"/>
                </a:cubicBezTo>
                <a:cubicBezTo>
                  <a:pt x="0" y="13"/>
                  <a:pt x="0" y="22"/>
                  <a:pt x="0" y="31"/>
                </a:cubicBezTo>
                <a:cubicBezTo>
                  <a:pt x="24" y="29"/>
                  <a:pt x="48" y="28"/>
                  <a:pt x="72" y="28"/>
                </a:cubicBezTo>
                <a:cubicBezTo>
                  <a:pt x="121" y="28"/>
                  <a:pt x="171" y="32"/>
                  <a:pt x="220" y="42"/>
                </a:cubicBezTo>
                <a:cubicBezTo>
                  <a:pt x="220" y="32"/>
                  <a:pt x="220" y="22"/>
                  <a:pt x="220" y="12"/>
                </a:cubicBezTo>
                <a:cubicBezTo>
                  <a:pt x="173" y="4"/>
                  <a:pt x="127" y="0"/>
                  <a:pt x="80"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29" name="Freeform 287"/>
          <p:cNvSpPr>
            <a:spLocks/>
          </p:cNvSpPr>
          <p:nvPr/>
        </p:nvSpPr>
        <p:spPr bwMode="auto">
          <a:xfrm>
            <a:off x="4157662" y="4373562"/>
            <a:ext cx="252413" cy="95250"/>
          </a:xfrm>
          <a:custGeom>
            <a:avLst/>
            <a:gdLst>
              <a:gd name="T0" fmla="*/ 123 w 123"/>
              <a:gd name="T1" fmla="*/ 0 h 46"/>
              <a:gd name="T2" fmla="*/ 84 w 123"/>
              <a:gd name="T3" fmla="*/ 5 h 46"/>
              <a:gd name="T4" fmla="*/ 84 w 123"/>
              <a:gd name="T5" fmla="*/ 21 h 46"/>
              <a:gd name="T6" fmla="*/ 0 w 123"/>
              <a:gd name="T7" fmla="*/ 36 h 46"/>
              <a:gd name="T8" fmla="*/ 0 w 123"/>
              <a:gd name="T9" fmla="*/ 46 h 46"/>
              <a:gd name="T10" fmla="*/ 123 w 123"/>
              <a:gd name="T11" fmla="*/ 28 h 46"/>
              <a:gd name="T12" fmla="*/ 123 w 123"/>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123" h="46">
                <a:moveTo>
                  <a:pt x="123" y="0"/>
                </a:moveTo>
                <a:cubicBezTo>
                  <a:pt x="110" y="2"/>
                  <a:pt x="97" y="3"/>
                  <a:pt x="84" y="5"/>
                </a:cubicBezTo>
                <a:cubicBezTo>
                  <a:pt x="84" y="10"/>
                  <a:pt x="84" y="16"/>
                  <a:pt x="84" y="21"/>
                </a:cubicBezTo>
                <a:cubicBezTo>
                  <a:pt x="56" y="25"/>
                  <a:pt x="28" y="30"/>
                  <a:pt x="0" y="36"/>
                </a:cubicBezTo>
                <a:cubicBezTo>
                  <a:pt x="0" y="39"/>
                  <a:pt x="0" y="43"/>
                  <a:pt x="0" y="46"/>
                </a:cubicBezTo>
                <a:cubicBezTo>
                  <a:pt x="41" y="38"/>
                  <a:pt x="82" y="31"/>
                  <a:pt x="123" y="28"/>
                </a:cubicBezTo>
                <a:cubicBezTo>
                  <a:pt x="123" y="19"/>
                  <a:pt x="123" y="10"/>
                  <a:pt x="123" y="0"/>
                </a:cubicBezTo>
              </a:path>
            </a:pathLst>
          </a:custGeom>
          <a:solidFill>
            <a:srgbClr val="D5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32" name="Freeform 290"/>
          <p:cNvSpPr>
            <a:spLocks/>
          </p:cNvSpPr>
          <p:nvPr/>
        </p:nvSpPr>
        <p:spPr bwMode="auto">
          <a:xfrm>
            <a:off x="4543425" y="4289425"/>
            <a:ext cx="569913" cy="173038"/>
          </a:xfrm>
          <a:custGeom>
            <a:avLst/>
            <a:gdLst>
              <a:gd name="T0" fmla="*/ 26 w 278"/>
              <a:gd name="T1" fmla="*/ 0 h 84"/>
              <a:gd name="T2" fmla="*/ 0 w 278"/>
              <a:gd name="T3" fmla="*/ 0 h 84"/>
              <a:gd name="T4" fmla="*/ 0 w 278"/>
              <a:gd name="T5" fmla="*/ 19 h 84"/>
              <a:gd name="T6" fmla="*/ 20 w 278"/>
              <a:gd name="T7" fmla="*/ 19 h 84"/>
              <a:gd name="T8" fmla="*/ 155 w 278"/>
              <a:gd name="T9" fmla="*/ 30 h 84"/>
              <a:gd name="T10" fmla="*/ 155 w 278"/>
              <a:gd name="T11" fmla="*/ 50 h 84"/>
              <a:gd name="T12" fmla="*/ 278 w 278"/>
              <a:gd name="T13" fmla="*/ 84 h 84"/>
              <a:gd name="T14" fmla="*/ 278 w 278"/>
              <a:gd name="T15" fmla="*/ 43 h 84"/>
              <a:gd name="T16" fmla="*/ 26 w 278"/>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84">
                <a:moveTo>
                  <a:pt x="26" y="0"/>
                </a:moveTo>
                <a:cubicBezTo>
                  <a:pt x="17" y="0"/>
                  <a:pt x="9" y="0"/>
                  <a:pt x="0" y="0"/>
                </a:cubicBezTo>
                <a:cubicBezTo>
                  <a:pt x="0" y="6"/>
                  <a:pt x="0" y="13"/>
                  <a:pt x="0" y="19"/>
                </a:cubicBezTo>
                <a:cubicBezTo>
                  <a:pt x="7" y="19"/>
                  <a:pt x="14" y="19"/>
                  <a:pt x="20" y="19"/>
                </a:cubicBezTo>
                <a:cubicBezTo>
                  <a:pt x="65" y="19"/>
                  <a:pt x="110" y="22"/>
                  <a:pt x="155" y="30"/>
                </a:cubicBezTo>
                <a:cubicBezTo>
                  <a:pt x="155" y="37"/>
                  <a:pt x="155" y="44"/>
                  <a:pt x="155" y="50"/>
                </a:cubicBezTo>
                <a:cubicBezTo>
                  <a:pt x="196" y="58"/>
                  <a:pt x="237" y="69"/>
                  <a:pt x="278" y="84"/>
                </a:cubicBezTo>
                <a:cubicBezTo>
                  <a:pt x="278" y="70"/>
                  <a:pt x="278" y="57"/>
                  <a:pt x="278" y="43"/>
                </a:cubicBezTo>
                <a:cubicBezTo>
                  <a:pt x="194" y="13"/>
                  <a:pt x="110" y="0"/>
                  <a:pt x="26"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33" name="Freeform 291"/>
          <p:cNvSpPr>
            <a:spLocks/>
          </p:cNvSpPr>
          <p:nvPr/>
        </p:nvSpPr>
        <p:spPr bwMode="auto">
          <a:xfrm>
            <a:off x="4543425" y="4329112"/>
            <a:ext cx="317500" cy="63500"/>
          </a:xfrm>
          <a:custGeom>
            <a:avLst/>
            <a:gdLst>
              <a:gd name="T0" fmla="*/ 20 w 155"/>
              <a:gd name="T1" fmla="*/ 0 h 31"/>
              <a:gd name="T2" fmla="*/ 0 w 155"/>
              <a:gd name="T3" fmla="*/ 0 h 31"/>
              <a:gd name="T4" fmla="*/ 0 w 155"/>
              <a:gd name="T5" fmla="*/ 19 h 31"/>
              <a:gd name="T6" fmla="*/ 15 w 155"/>
              <a:gd name="T7" fmla="*/ 19 h 31"/>
              <a:gd name="T8" fmla="*/ 155 w 155"/>
              <a:gd name="T9" fmla="*/ 31 h 31"/>
              <a:gd name="T10" fmla="*/ 155 w 155"/>
              <a:gd name="T11" fmla="*/ 11 h 31"/>
              <a:gd name="T12" fmla="*/ 20 w 155"/>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55" h="31">
                <a:moveTo>
                  <a:pt x="20" y="0"/>
                </a:moveTo>
                <a:cubicBezTo>
                  <a:pt x="14" y="0"/>
                  <a:pt x="7" y="0"/>
                  <a:pt x="0" y="0"/>
                </a:cubicBezTo>
                <a:cubicBezTo>
                  <a:pt x="0" y="6"/>
                  <a:pt x="0" y="12"/>
                  <a:pt x="0" y="19"/>
                </a:cubicBezTo>
                <a:cubicBezTo>
                  <a:pt x="5" y="19"/>
                  <a:pt x="10" y="19"/>
                  <a:pt x="15" y="19"/>
                </a:cubicBezTo>
                <a:cubicBezTo>
                  <a:pt x="62" y="19"/>
                  <a:pt x="108" y="23"/>
                  <a:pt x="155" y="31"/>
                </a:cubicBezTo>
                <a:cubicBezTo>
                  <a:pt x="155" y="25"/>
                  <a:pt x="155" y="18"/>
                  <a:pt x="155" y="11"/>
                </a:cubicBezTo>
                <a:cubicBezTo>
                  <a:pt x="110" y="3"/>
                  <a:pt x="65" y="0"/>
                  <a:pt x="20" y="0"/>
                </a:cubicBezTo>
              </a:path>
            </a:pathLst>
          </a:custGeom>
          <a:solidFill>
            <a:srgbClr val="D5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34" name="Freeform 292"/>
          <p:cNvSpPr>
            <a:spLocks/>
          </p:cNvSpPr>
          <p:nvPr/>
        </p:nvSpPr>
        <p:spPr bwMode="auto">
          <a:xfrm>
            <a:off x="4157662" y="4384675"/>
            <a:ext cx="173038" cy="63500"/>
          </a:xfrm>
          <a:custGeom>
            <a:avLst/>
            <a:gdLst>
              <a:gd name="T0" fmla="*/ 84 w 84"/>
              <a:gd name="T1" fmla="*/ 0 h 31"/>
              <a:gd name="T2" fmla="*/ 11 w 84"/>
              <a:gd name="T3" fmla="*/ 12 h 31"/>
              <a:gd name="T4" fmla="*/ 11 w 84"/>
              <a:gd name="T5" fmla="*/ 12 h 31"/>
              <a:gd name="T6" fmla="*/ 11 w 84"/>
              <a:gd name="T7" fmla="*/ 13 h 31"/>
              <a:gd name="T8" fmla="*/ 10 w 84"/>
              <a:gd name="T9" fmla="*/ 13 h 31"/>
              <a:gd name="T10" fmla="*/ 10 w 84"/>
              <a:gd name="T11" fmla="*/ 13 h 31"/>
              <a:gd name="T12" fmla="*/ 10 w 84"/>
              <a:gd name="T13" fmla="*/ 13 h 31"/>
              <a:gd name="T14" fmla="*/ 9 w 84"/>
              <a:gd name="T15" fmla="*/ 13 h 31"/>
              <a:gd name="T16" fmla="*/ 9 w 84"/>
              <a:gd name="T17" fmla="*/ 13 h 31"/>
              <a:gd name="T18" fmla="*/ 9 w 84"/>
              <a:gd name="T19" fmla="*/ 13 h 31"/>
              <a:gd name="T20" fmla="*/ 8 w 84"/>
              <a:gd name="T21" fmla="*/ 13 h 31"/>
              <a:gd name="T22" fmla="*/ 8 w 84"/>
              <a:gd name="T23" fmla="*/ 13 h 31"/>
              <a:gd name="T24" fmla="*/ 8 w 84"/>
              <a:gd name="T25" fmla="*/ 13 h 31"/>
              <a:gd name="T26" fmla="*/ 7 w 84"/>
              <a:gd name="T27" fmla="*/ 13 h 31"/>
              <a:gd name="T28" fmla="*/ 7 w 84"/>
              <a:gd name="T29" fmla="*/ 13 h 31"/>
              <a:gd name="T30" fmla="*/ 7 w 84"/>
              <a:gd name="T31" fmla="*/ 13 h 31"/>
              <a:gd name="T32" fmla="*/ 6 w 84"/>
              <a:gd name="T33" fmla="*/ 14 h 31"/>
              <a:gd name="T34" fmla="*/ 6 w 84"/>
              <a:gd name="T35" fmla="*/ 14 h 31"/>
              <a:gd name="T36" fmla="*/ 5 w 84"/>
              <a:gd name="T37" fmla="*/ 14 h 31"/>
              <a:gd name="T38" fmla="*/ 5 w 84"/>
              <a:gd name="T39" fmla="*/ 14 h 31"/>
              <a:gd name="T40" fmla="*/ 5 w 84"/>
              <a:gd name="T41" fmla="*/ 14 h 31"/>
              <a:gd name="T42" fmla="*/ 4 w 84"/>
              <a:gd name="T43" fmla="*/ 14 h 31"/>
              <a:gd name="T44" fmla="*/ 4 w 84"/>
              <a:gd name="T45" fmla="*/ 14 h 31"/>
              <a:gd name="T46" fmla="*/ 4 w 84"/>
              <a:gd name="T47" fmla="*/ 14 h 31"/>
              <a:gd name="T48" fmla="*/ 0 w 84"/>
              <a:gd name="T49" fmla="*/ 15 h 31"/>
              <a:gd name="T50" fmla="*/ 0 w 84"/>
              <a:gd name="T51" fmla="*/ 31 h 31"/>
              <a:gd name="T52" fmla="*/ 84 w 84"/>
              <a:gd name="T53" fmla="*/ 16 h 31"/>
              <a:gd name="T54" fmla="*/ 84 w 84"/>
              <a:gd name="T5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31">
                <a:moveTo>
                  <a:pt x="84" y="0"/>
                </a:moveTo>
                <a:cubicBezTo>
                  <a:pt x="60" y="3"/>
                  <a:pt x="36" y="7"/>
                  <a:pt x="11" y="12"/>
                </a:cubicBezTo>
                <a:cubicBezTo>
                  <a:pt x="11" y="12"/>
                  <a:pt x="11" y="12"/>
                  <a:pt x="11" y="12"/>
                </a:cubicBezTo>
                <a:cubicBezTo>
                  <a:pt x="11" y="13"/>
                  <a:pt x="11" y="13"/>
                  <a:pt x="11" y="13"/>
                </a:cubicBezTo>
                <a:cubicBezTo>
                  <a:pt x="11" y="13"/>
                  <a:pt x="11" y="13"/>
                  <a:pt x="10" y="13"/>
                </a:cubicBezTo>
                <a:cubicBezTo>
                  <a:pt x="10" y="13"/>
                  <a:pt x="10" y="13"/>
                  <a:pt x="10" y="13"/>
                </a:cubicBezTo>
                <a:cubicBezTo>
                  <a:pt x="10" y="13"/>
                  <a:pt x="10" y="13"/>
                  <a:pt x="10" y="13"/>
                </a:cubicBezTo>
                <a:cubicBezTo>
                  <a:pt x="10" y="13"/>
                  <a:pt x="9" y="13"/>
                  <a:pt x="9" y="13"/>
                </a:cubicBezTo>
                <a:cubicBezTo>
                  <a:pt x="9" y="13"/>
                  <a:pt x="9" y="13"/>
                  <a:pt x="9" y="13"/>
                </a:cubicBezTo>
                <a:cubicBezTo>
                  <a:pt x="9" y="13"/>
                  <a:pt x="9" y="13"/>
                  <a:pt x="9" y="13"/>
                </a:cubicBezTo>
                <a:cubicBezTo>
                  <a:pt x="8" y="13"/>
                  <a:pt x="8" y="13"/>
                  <a:pt x="8" y="13"/>
                </a:cubicBezTo>
                <a:cubicBezTo>
                  <a:pt x="8" y="13"/>
                  <a:pt x="8" y="13"/>
                  <a:pt x="8" y="13"/>
                </a:cubicBezTo>
                <a:cubicBezTo>
                  <a:pt x="8" y="13"/>
                  <a:pt x="8" y="13"/>
                  <a:pt x="8" y="13"/>
                </a:cubicBezTo>
                <a:cubicBezTo>
                  <a:pt x="7" y="13"/>
                  <a:pt x="7" y="13"/>
                  <a:pt x="7" y="13"/>
                </a:cubicBezTo>
                <a:cubicBezTo>
                  <a:pt x="7" y="13"/>
                  <a:pt x="7" y="13"/>
                  <a:pt x="7" y="13"/>
                </a:cubicBezTo>
                <a:cubicBezTo>
                  <a:pt x="7" y="13"/>
                  <a:pt x="7" y="13"/>
                  <a:pt x="7" y="13"/>
                </a:cubicBezTo>
                <a:cubicBezTo>
                  <a:pt x="6" y="13"/>
                  <a:pt x="6" y="14"/>
                  <a:pt x="6" y="14"/>
                </a:cubicBezTo>
                <a:cubicBezTo>
                  <a:pt x="6" y="14"/>
                  <a:pt x="6" y="14"/>
                  <a:pt x="6" y="14"/>
                </a:cubicBezTo>
                <a:cubicBezTo>
                  <a:pt x="6" y="14"/>
                  <a:pt x="5" y="14"/>
                  <a:pt x="5" y="14"/>
                </a:cubicBezTo>
                <a:cubicBezTo>
                  <a:pt x="5" y="14"/>
                  <a:pt x="5" y="14"/>
                  <a:pt x="5" y="14"/>
                </a:cubicBezTo>
                <a:cubicBezTo>
                  <a:pt x="5" y="14"/>
                  <a:pt x="5" y="14"/>
                  <a:pt x="5" y="14"/>
                </a:cubicBezTo>
                <a:cubicBezTo>
                  <a:pt x="5" y="14"/>
                  <a:pt x="5" y="14"/>
                  <a:pt x="4" y="14"/>
                </a:cubicBezTo>
                <a:cubicBezTo>
                  <a:pt x="4" y="14"/>
                  <a:pt x="4" y="14"/>
                  <a:pt x="4" y="14"/>
                </a:cubicBezTo>
                <a:cubicBezTo>
                  <a:pt x="4" y="14"/>
                  <a:pt x="4" y="14"/>
                  <a:pt x="4" y="14"/>
                </a:cubicBezTo>
                <a:cubicBezTo>
                  <a:pt x="3" y="14"/>
                  <a:pt x="1" y="15"/>
                  <a:pt x="0" y="15"/>
                </a:cubicBezTo>
                <a:cubicBezTo>
                  <a:pt x="0" y="20"/>
                  <a:pt x="0" y="25"/>
                  <a:pt x="0" y="31"/>
                </a:cubicBezTo>
                <a:cubicBezTo>
                  <a:pt x="28" y="25"/>
                  <a:pt x="56" y="20"/>
                  <a:pt x="84" y="16"/>
                </a:cubicBezTo>
                <a:cubicBezTo>
                  <a:pt x="84" y="11"/>
                  <a:pt x="84" y="5"/>
                  <a:pt x="84" y="0"/>
                </a:cubicBezTo>
              </a:path>
            </a:pathLst>
          </a:custGeom>
          <a:solidFill>
            <a:srgbClr val="CC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37" name="Freeform 295"/>
          <p:cNvSpPr>
            <a:spLocks noEditPoints="1"/>
          </p:cNvSpPr>
          <p:nvPr/>
        </p:nvSpPr>
        <p:spPr bwMode="auto">
          <a:xfrm>
            <a:off x="4157662" y="4408487"/>
            <a:ext cx="23813" cy="6350"/>
          </a:xfrm>
          <a:custGeom>
            <a:avLst/>
            <a:gdLst>
              <a:gd name="T0" fmla="*/ 4 w 11"/>
              <a:gd name="T1" fmla="*/ 2 h 3"/>
              <a:gd name="T2" fmla="*/ 0 w 11"/>
              <a:gd name="T3" fmla="*/ 3 h 3"/>
              <a:gd name="T4" fmla="*/ 0 w 11"/>
              <a:gd name="T5" fmla="*/ 3 h 3"/>
              <a:gd name="T6" fmla="*/ 4 w 11"/>
              <a:gd name="T7" fmla="*/ 2 h 3"/>
              <a:gd name="T8" fmla="*/ 4 w 11"/>
              <a:gd name="T9" fmla="*/ 2 h 3"/>
              <a:gd name="T10" fmla="*/ 4 w 11"/>
              <a:gd name="T11" fmla="*/ 2 h 3"/>
              <a:gd name="T12" fmla="*/ 4 w 11"/>
              <a:gd name="T13" fmla="*/ 2 h 3"/>
              <a:gd name="T14" fmla="*/ 5 w 11"/>
              <a:gd name="T15" fmla="*/ 2 h 3"/>
              <a:gd name="T16" fmla="*/ 5 w 11"/>
              <a:gd name="T17" fmla="*/ 2 h 3"/>
              <a:gd name="T18" fmla="*/ 5 w 11"/>
              <a:gd name="T19" fmla="*/ 2 h 3"/>
              <a:gd name="T20" fmla="*/ 6 w 11"/>
              <a:gd name="T21" fmla="*/ 2 h 3"/>
              <a:gd name="T22" fmla="*/ 5 w 11"/>
              <a:gd name="T23" fmla="*/ 2 h 3"/>
              <a:gd name="T24" fmla="*/ 6 w 11"/>
              <a:gd name="T25" fmla="*/ 2 h 3"/>
              <a:gd name="T26" fmla="*/ 7 w 11"/>
              <a:gd name="T27" fmla="*/ 1 h 3"/>
              <a:gd name="T28" fmla="*/ 6 w 11"/>
              <a:gd name="T29" fmla="*/ 2 h 3"/>
              <a:gd name="T30" fmla="*/ 7 w 11"/>
              <a:gd name="T31" fmla="*/ 1 h 3"/>
              <a:gd name="T32" fmla="*/ 7 w 11"/>
              <a:gd name="T33" fmla="*/ 1 h 3"/>
              <a:gd name="T34" fmla="*/ 7 w 11"/>
              <a:gd name="T35" fmla="*/ 1 h 3"/>
              <a:gd name="T36" fmla="*/ 7 w 11"/>
              <a:gd name="T37" fmla="*/ 1 h 3"/>
              <a:gd name="T38" fmla="*/ 8 w 11"/>
              <a:gd name="T39" fmla="*/ 1 h 3"/>
              <a:gd name="T40" fmla="*/ 8 w 11"/>
              <a:gd name="T41" fmla="*/ 1 h 3"/>
              <a:gd name="T42" fmla="*/ 8 w 11"/>
              <a:gd name="T43" fmla="*/ 1 h 3"/>
              <a:gd name="T44" fmla="*/ 9 w 11"/>
              <a:gd name="T45" fmla="*/ 1 h 3"/>
              <a:gd name="T46" fmla="*/ 8 w 11"/>
              <a:gd name="T47" fmla="*/ 1 h 3"/>
              <a:gd name="T48" fmla="*/ 9 w 11"/>
              <a:gd name="T49" fmla="*/ 1 h 3"/>
              <a:gd name="T50" fmla="*/ 9 w 11"/>
              <a:gd name="T51" fmla="*/ 1 h 3"/>
              <a:gd name="T52" fmla="*/ 9 w 11"/>
              <a:gd name="T53" fmla="*/ 1 h 3"/>
              <a:gd name="T54" fmla="*/ 9 w 11"/>
              <a:gd name="T55" fmla="*/ 1 h 3"/>
              <a:gd name="T56" fmla="*/ 10 w 11"/>
              <a:gd name="T57" fmla="*/ 1 h 3"/>
              <a:gd name="T58" fmla="*/ 10 w 11"/>
              <a:gd name="T59" fmla="*/ 1 h 3"/>
              <a:gd name="T60" fmla="*/ 10 w 11"/>
              <a:gd name="T61" fmla="*/ 1 h 3"/>
              <a:gd name="T62" fmla="*/ 11 w 11"/>
              <a:gd name="T63" fmla="*/ 1 h 3"/>
              <a:gd name="T64" fmla="*/ 10 w 11"/>
              <a:gd name="T65" fmla="*/ 1 h 3"/>
              <a:gd name="T66" fmla="*/ 11 w 11"/>
              <a:gd name="T67" fmla="*/ 1 h 3"/>
              <a:gd name="T68" fmla="*/ 11 w 11"/>
              <a:gd name="T69" fmla="*/ 0 h 3"/>
              <a:gd name="T70" fmla="*/ 11 w 11"/>
              <a:gd name="T71" fmla="*/ 0 h 3"/>
              <a:gd name="T72" fmla="*/ 11 w 11"/>
              <a:gd name="T7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3">
                <a:moveTo>
                  <a:pt x="4" y="2"/>
                </a:moveTo>
                <a:cubicBezTo>
                  <a:pt x="3" y="2"/>
                  <a:pt x="1" y="3"/>
                  <a:pt x="0" y="3"/>
                </a:cubicBezTo>
                <a:cubicBezTo>
                  <a:pt x="0" y="3"/>
                  <a:pt x="0" y="3"/>
                  <a:pt x="0" y="3"/>
                </a:cubicBezTo>
                <a:cubicBezTo>
                  <a:pt x="1" y="3"/>
                  <a:pt x="3" y="2"/>
                  <a:pt x="4" y="2"/>
                </a:cubicBezTo>
                <a:moveTo>
                  <a:pt x="4" y="2"/>
                </a:moveTo>
                <a:cubicBezTo>
                  <a:pt x="4" y="2"/>
                  <a:pt x="4" y="2"/>
                  <a:pt x="4" y="2"/>
                </a:cubicBezTo>
                <a:cubicBezTo>
                  <a:pt x="4" y="2"/>
                  <a:pt x="4" y="2"/>
                  <a:pt x="4" y="2"/>
                </a:cubicBezTo>
                <a:moveTo>
                  <a:pt x="5" y="2"/>
                </a:moveTo>
                <a:cubicBezTo>
                  <a:pt x="5" y="2"/>
                  <a:pt x="5" y="2"/>
                  <a:pt x="5" y="2"/>
                </a:cubicBezTo>
                <a:cubicBezTo>
                  <a:pt x="5" y="2"/>
                  <a:pt x="5" y="2"/>
                  <a:pt x="5" y="2"/>
                </a:cubicBezTo>
                <a:moveTo>
                  <a:pt x="6" y="2"/>
                </a:moveTo>
                <a:cubicBezTo>
                  <a:pt x="6" y="2"/>
                  <a:pt x="5" y="2"/>
                  <a:pt x="5" y="2"/>
                </a:cubicBezTo>
                <a:cubicBezTo>
                  <a:pt x="5" y="2"/>
                  <a:pt x="6" y="2"/>
                  <a:pt x="6" y="2"/>
                </a:cubicBezTo>
                <a:moveTo>
                  <a:pt x="7" y="1"/>
                </a:moveTo>
                <a:cubicBezTo>
                  <a:pt x="6" y="1"/>
                  <a:pt x="6" y="2"/>
                  <a:pt x="6" y="2"/>
                </a:cubicBezTo>
                <a:cubicBezTo>
                  <a:pt x="6" y="2"/>
                  <a:pt x="6" y="1"/>
                  <a:pt x="7" y="1"/>
                </a:cubicBezTo>
                <a:moveTo>
                  <a:pt x="7" y="1"/>
                </a:moveTo>
                <a:cubicBezTo>
                  <a:pt x="7" y="1"/>
                  <a:pt x="7" y="1"/>
                  <a:pt x="7" y="1"/>
                </a:cubicBezTo>
                <a:cubicBezTo>
                  <a:pt x="7" y="1"/>
                  <a:pt x="7" y="1"/>
                  <a:pt x="7" y="1"/>
                </a:cubicBezTo>
                <a:moveTo>
                  <a:pt x="8" y="1"/>
                </a:moveTo>
                <a:cubicBezTo>
                  <a:pt x="8" y="1"/>
                  <a:pt x="8" y="1"/>
                  <a:pt x="8" y="1"/>
                </a:cubicBezTo>
                <a:cubicBezTo>
                  <a:pt x="8" y="1"/>
                  <a:pt x="8" y="1"/>
                  <a:pt x="8" y="1"/>
                </a:cubicBezTo>
                <a:moveTo>
                  <a:pt x="9" y="1"/>
                </a:moveTo>
                <a:cubicBezTo>
                  <a:pt x="8" y="1"/>
                  <a:pt x="8" y="1"/>
                  <a:pt x="8" y="1"/>
                </a:cubicBezTo>
                <a:cubicBezTo>
                  <a:pt x="8" y="1"/>
                  <a:pt x="8" y="1"/>
                  <a:pt x="9" y="1"/>
                </a:cubicBezTo>
                <a:moveTo>
                  <a:pt x="9" y="1"/>
                </a:moveTo>
                <a:cubicBezTo>
                  <a:pt x="9" y="1"/>
                  <a:pt x="9" y="1"/>
                  <a:pt x="9" y="1"/>
                </a:cubicBezTo>
                <a:cubicBezTo>
                  <a:pt x="9" y="1"/>
                  <a:pt x="9" y="1"/>
                  <a:pt x="9" y="1"/>
                </a:cubicBezTo>
                <a:moveTo>
                  <a:pt x="10" y="1"/>
                </a:moveTo>
                <a:cubicBezTo>
                  <a:pt x="10" y="1"/>
                  <a:pt x="10" y="1"/>
                  <a:pt x="10" y="1"/>
                </a:cubicBezTo>
                <a:cubicBezTo>
                  <a:pt x="10" y="1"/>
                  <a:pt x="10" y="1"/>
                  <a:pt x="10" y="1"/>
                </a:cubicBezTo>
                <a:moveTo>
                  <a:pt x="11" y="1"/>
                </a:moveTo>
                <a:cubicBezTo>
                  <a:pt x="11" y="1"/>
                  <a:pt x="11" y="1"/>
                  <a:pt x="10" y="1"/>
                </a:cubicBezTo>
                <a:cubicBezTo>
                  <a:pt x="11" y="1"/>
                  <a:pt x="11" y="1"/>
                  <a:pt x="11" y="1"/>
                </a:cubicBezTo>
                <a:moveTo>
                  <a:pt x="11" y="0"/>
                </a:moveTo>
                <a:cubicBezTo>
                  <a:pt x="11" y="0"/>
                  <a:pt x="11" y="0"/>
                  <a:pt x="11" y="0"/>
                </a:cubicBezTo>
                <a:cubicBezTo>
                  <a:pt x="11" y="0"/>
                  <a:pt x="11" y="0"/>
                  <a:pt x="11" y="0"/>
                </a:cubicBezTo>
              </a:path>
            </a:pathLst>
          </a:custGeom>
          <a:solidFill>
            <a:srgbClr val="C520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48" name="Freeform 306"/>
          <p:cNvSpPr>
            <a:spLocks/>
          </p:cNvSpPr>
          <p:nvPr/>
        </p:nvSpPr>
        <p:spPr bwMode="auto">
          <a:xfrm>
            <a:off x="3781425" y="3975100"/>
            <a:ext cx="769938" cy="265113"/>
          </a:xfrm>
          <a:custGeom>
            <a:avLst/>
            <a:gdLst>
              <a:gd name="T0" fmla="*/ 376 w 376"/>
              <a:gd name="T1" fmla="*/ 0 h 130"/>
              <a:gd name="T2" fmla="*/ 0 w 376"/>
              <a:gd name="T3" fmla="*/ 104 h 130"/>
              <a:gd name="T4" fmla="*/ 0 w 376"/>
              <a:gd name="T5" fmla="*/ 130 h 130"/>
              <a:gd name="T6" fmla="*/ 376 w 376"/>
              <a:gd name="T7" fmla="*/ 30 h 130"/>
              <a:gd name="T8" fmla="*/ 376 w 376"/>
              <a:gd name="T9" fmla="*/ 0 h 130"/>
            </a:gdLst>
            <a:ahLst/>
            <a:cxnLst>
              <a:cxn ang="0">
                <a:pos x="T0" y="T1"/>
              </a:cxn>
              <a:cxn ang="0">
                <a:pos x="T2" y="T3"/>
              </a:cxn>
              <a:cxn ang="0">
                <a:pos x="T4" y="T5"/>
              </a:cxn>
              <a:cxn ang="0">
                <a:pos x="T6" y="T7"/>
              </a:cxn>
              <a:cxn ang="0">
                <a:pos x="T8" y="T9"/>
              </a:cxn>
            </a:cxnLst>
            <a:rect l="0" t="0" r="r" b="b"/>
            <a:pathLst>
              <a:path w="376" h="130">
                <a:moveTo>
                  <a:pt x="376" y="0"/>
                </a:moveTo>
                <a:cubicBezTo>
                  <a:pt x="251" y="10"/>
                  <a:pt x="126" y="49"/>
                  <a:pt x="0" y="104"/>
                </a:cubicBezTo>
                <a:cubicBezTo>
                  <a:pt x="0" y="113"/>
                  <a:pt x="0" y="121"/>
                  <a:pt x="0" y="130"/>
                </a:cubicBezTo>
                <a:cubicBezTo>
                  <a:pt x="126" y="76"/>
                  <a:pt x="251" y="39"/>
                  <a:pt x="376" y="30"/>
                </a:cubicBezTo>
                <a:cubicBezTo>
                  <a:pt x="376" y="20"/>
                  <a:pt x="376" y="10"/>
                  <a:pt x="376"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49" name="Freeform 307"/>
          <p:cNvSpPr>
            <a:spLocks/>
          </p:cNvSpPr>
          <p:nvPr/>
        </p:nvSpPr>
        <p:spPr bwMode="auto">
          <a:xfrm>
            <a:off x="3781425" y="3900487"/>
            <a:ext cx="769938" cy="287338"/>
          </a:xfrm>
          <a:custGeom>
            <a:avLst/>
            <a:gdLst>
              <a:gd name="T0" fmla="*/ 376 w 376"/>
              <a:gd name="T1" fmla="*/ 0 h 140"/>
              <a:gd name="T2" fmla="*/ 171 w 376"/>
              <a:gd name="T3" fmla="*/ 42 h 140"/>
              <a:gd name="T4" fmla="*/ 171 w 376"/>
              <a:gd name="T5" fmla="*/ 76 h 140"/>
              <a:gd name="T6" fmla="*/ 0 w 376"/>
              <a:gd name="T7" fmla="*/ 140 h 140"/>
              <a:gd name="T8" fmla="*/ 0 w 376"/>
              <a:gd name="T9" fmla="*/ 140 h 140"/>
              <a:gd name="T10" fmla="*/ 376 w 376"/>
              <a:gd name="T11" fmla="*/ 36 h 140"/>
              <a:gd name="T12" fmla="*/ 376 w 376"/>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376" h="140">
                <a:moveTo>
                  <a:pt x="376" y="0"/>
                </a:moveTo>
                <a:cubicBezTo>
                  <a:pt x="308" y="6"/>
                  <a:pt x="240" y="21"/>
                  <a:pt x="171" y="42"/>
                </a:cubicBezTo>
                <a:cubicBezTo>
                  <a:pt x="171" y="54"/>
                  <a:pt x="171" y="65"/>
                  <a:pt x="171" y="76"/>
                </a:cubicBezTo>
                <a:cubicBezTo>
                  <a:pt x="114" y="93"/>
                  <a:pt x="57" y="115"/>
                  <a:pt x="0" y="140"/>
                </a:cubicBezTo>
                <a:cubicBezTo>
                  <a:pt x="0" y="140"/>
                  <a:pt x="0" y="140"/>
                  <a:pt x="0" y="140"/>
                </a:cubicBezTo>
                <a:cubicBezTo>
                  <a:pt x="126" y="85"/>
                  <a:pt x="251" y="46"/>
                  <a:pt x="376" y="36"/>
                </a:cubicBezTo>
                <a:cubicBezTo>
                  <a:pt x="376" y="24"/>
                  <a:pt x="376" y="12"/>
                  <a:pt x="376"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1052" name="Freeform 310"/>
          <p:cNvSpPr>
            <a:spLocks/>
          </p:cNvSpPr>
          <p:nvPr/>
        </p:nvSpPr>
        <p:spPr bwMode="auto">
          <a:xfrm>
            <a:off x="4125912" y="2233612"/>
            <a:ext cx="733425" cy="327025"/>
          </a:xfrm>
          <a:custGeom>
            <a:avLst/>
            <a:gdLst>
              <a:gd name="T0" fmla="*/ 358 w 358"/>
              <a:gd name="T1" fmla="*/ 0 h 160"/>
              <a:gd name="T2" fmla="*/ 0 w 358"/>
              <a:gd name="T3" fmla="*/ 143 h 160"/>
              <a:gd name="T4" fmla="*/ 0 w 358"/>
              <a:gd name="T5" fmla="*/ 160 h 160"/>
              <a:gd name="T6" fmla="*/ 144 w 358"/>
              <a:gd name="T7" fmla="*/ 86 h 160"/>
              <a:gd name="T8" fmla="*/ 144 w 358"/>
              <a:gd name="T9" fmla="*/ 103 h 160"/>
              <a:gd name="T10" fmla="*/ 358 w 358"/>
              <a:gd name="T11" fmla="*/ 38 h 160"/>
              <a:gd name="T12" fmla="*/ 358 w 35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358" h="160">
                <a:moveTo>
                  <a:pt x="358" y="0"/>
                </a:moveTo>
                <a:cubicBezTo>
                  <a:pt x="239" y="21"/>
                  <a:pt x="119" y="72"/>
                  <a:pt x="0" y="143"/>
                </a:cubicBezTo>
                <a:cubicBezTo>
                  <a:pt x="0" y="149"/>
                  <a:pt x="0" y="154"/>
                  <a:pt x="0" y="160"/>
                </a:cubicBezTo>
                <a:cubicBezTo>
                  <a:pt x="48" y="132"/>
                  <a:pt x="96" y="107"/>
                  <a:pt x="144" y="86"/>
                </a:cubicBezTo>
                <a:cubicBezTo>
                  <a:pt x="144" y="91"/>
                  <a:pt x="144" y="97"/>
                  <a:pt x="144" y="103"/>
                </a:cubicBezTo>
                <a:cubicBezTo>
                  <a:pt x="215" y="72"/>
                  <a:pt x="287" y="49"/>
                  <a:pt x="358" y="38"/>
                </a:cubicBezTo>
                <a:cubicBezTo>
                  <a:pt x="358" y="25"/>
                  <a:pt x="358" y="12"/>
                  <a:pt x="358" y="0"/>
                </a:cubicBezTo>
              </a:path>
            </a:pathLst>
          </a:custGeom>
          <a:solidFill>
            <a:srgbClr val="BE1E2D"/>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80" name="Freeform 314"/>
          <p:cNvSpPr>
            <a:spLocks/>
          </p:cNvSpPr>
          <p:nvPr/>
        </p:nvSpPr>
        <p:spPr bwMode="auto">
          <a:xfrm>
            <a:off x="4421187" y="2311400"/>
            <a:ext cx="438150" cy="157163"/>
          </a:xfrm>
          <a:custGeom>
            <a:avLst/>
            <a:gdLst>
              <a:gd name="T0" fmla="*/ 214 w 214"/>
              <a:gd name="T1" fmla="*/ 0 h 77"/>
              <a:gd name="T2" fmla="*/ 0 w 214"/>
              <a:gd name="T3" fmla="*/ 65 h 77"/>
              <a:gd name="T4" fmla="*/ 0 w 214"/>
              <a:gd name="T5" fmla="*/ 77 h 77"/>
              <a:gd name="T6" fmla="*/ 214 w 214"/>
              <a:gd name="T7" fmla="*/ 13 h 77"/>
              <a:gd name="T8" fmla="*/ 214 w 214"/>
              <a:gd name="T9" fmla="*/ 0 h 77"/>
            </a:gdLst>
            <a:ahLst/>
            <a:cxnLst>
              <a:cxn ang="0">
                <a:pos x="T0" y="T1"/>
              </a:cxn>
              <a:cxn ang="0">
                <a:pos x="T2" y="T3"/>
              </a:cxn>
              <a:cxn ang="0">
                <a:pos x="T4" y="T5"/>
              </a:cxn>
              <a:cxn ang="0">
                <a:pos x="T6" y="T7"/>
              </a:cxn>
              <a:cxn ang="0">
                <a:pos x="T8" y="T9"/>
              </a:cxn>
            </a:cxnLst>
            <a:rect l="0" t="0" r="r" b="b"/>
            <a:pathLst>
              <a:path w="214" h="77">
                <a:moveTo>
                  <a:pt x="214" y="0"/>
                </a:moveTo>
                <a:cubicBezTo>
                  <a:pt x="143" y="11"/>
                  <a:pt x="71" y="34"/>
                  <a:pt x="0" y="65"/>
                </a:cubicBezTo>
                <a:cubicBezTo>
                  <a:pt x="0" y="69"/>
                  <a:pt x="0" y="73"/>
                  <a:pt x="0" y="77"/>
                </a:cubicBezTo>
                <a:cubicBezTo>
                  <a:pt x="71" y="46"/>
                  <a:pt x="143" y="24"/>
                  <a:pt x="214" y="13"/>
                </a:cubicBezTo>
                <a:cubicBezTo>
                  <a:pt x="214" y="8"/>
                  <a:pt x="214" y="4"/>
                  <a:pt x="214"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084" name="Freeform 318"/>
          <p:cNvSpPr>
            <a:spLocks noEditPoints="1"/>
          </p:cNvSpPr>
          <p:nvPr/>
        </p:nvSpPr>
        <p:spPr bwMode="auto">
          <a:xfrm>
            <a:off x="3875087" y="2405062"/>
            <a:ext cx="250825" cy="168275"/>
          </a:xfrm>
          <a:custGeom>
            <a:avLst/>
            <a:gdLst>
              <a:gd name="T0" fmla="*/ 3 w 122"/>
              <a:gd name="T1" fmla="*/ 80 h 82"/>
              <a:gd name="T2" fmla="*/ 5 w 122"/>
              <a:gd name="T3" fmla="*/ 78 h 82"/>
              <a:gd name="T4" fmla="*/ 8 w 122"/>
              <a:gd name="T5" fmla="*/ 76 h 82"/>
              <a:gd name="T6" fmla="*/ 13 w 122"/>
              <a:gd name="T7" fmla="*/ 73 h 82"/>
              <a:gd name="T8" fmla="*/ 16 w 122"/>
              <a:gd name="T9" fmla="*/ 71 h 82"/>
              <a:gd name="T10" fmla="*/ 18 w 122"/>
              <a:gd name="T11" fmla="*/ 69 h 82"/>
              <a:gd name="T12" fmla="*/ 21 w 122"/>
              <a:gd name="T13" fmla="*/ 67 h 82"/>
              <a:gd name="T14" fmla="*/ 23 w 122"/>
              <a:gd name="T15" fmla="*/ 66 h 82"/>
              <a:gd name="T16" fmla="*/ 25 w 122"/>
              <a:gd name="T17" fmla="*/ 64 h 82"/>
              <a:gd name="T18" fmla="*/ 27 w 122"/>
              <a:gd name="T19" fmla="*/ 63 h 82"/>
              <a:gd name="T20" fmla="*/ 28 w 122"/>
              <a:gd name="T21" fmla="*/ 62 h 82"/>
              <a:gd name="T22" fmla="*/ 30 w 122"/>
              <a:gd name="T23" fmla="*/ 61 h 82"/>
              <a:gd name="T24" fmla="*/ 32 w 122"/>
              <a:gd name="T25" fmla="*/ 60 h 82"/>
              <a:gd name="T26" fmla="*/ 34 w 122"/>
              <a:gd name="T27" fmla="*/ 58 h 82"/>
              <a:gd name="T28" fmla="*/ 35 w 122"/>
              <a:gd name="T29" fmla="*/ 57 h 82"/>
              <a:gd name="T30" fmla="*/ 37 w 122"/>
              <a:gd name="T31" fmla="*/ 56 h 82"/>
              <a:gd name="T32" fmla="*/ 39 w 122"/>
              <a:gd name="T33" fmla="*/ 55 h 82"/>
              <a:gd name="T34" fmla="*/ 41 w 122"/>
              <a:gd name="T35" fmla="*/ 53 h 82"/>
              <a:gd name="T36" fmla="*/ 42 w 122"/>
              <a:gd name="T37" fmla="*/ 52 h 82"/>
              <a:gd name="T38" fmla="*/ 44 w 122"/>
              <a:gd name="T39" fmla="*/ 51 h 82"/>
              <a:gd name="T40" fmla="*/ 46 w 122"/>
              <a:gd name="T41" fmla="*/ 50 h 82"/>
              <a:gd name="T42" fmla="*/ 47 w 122"/>
              <a:gd name="T43" fmla="*/ 49 h 82"/>
              <a:gd name="T44" fmla="*/ 49 w 122"/>
              <a:gd name="T45" fmla="*/ 48 h 82"/>
              <a:gd name="T46" fmla="*/ 51 w 122"/>
              <a:gd name="T47" fmla="*/ 46 h 82"/>
              <a:gd name="T48" fmla="*/ 52 w 122"/>
              <a:gd name="T49" fmla="*/ 45 h 82"/>
              <a:gd name="T50" fmla="*/ 54 w 122"/>
              <a:gd name="T51" fmla="*/ 44 h 82"/>
              <a:gd name="T52" fmla="*/ 56 w 122"/>
              <a:gd name="T53" fmla="*/ 43 h 82"/>
              <a:gd name="T54" fmla="*/ 58 w 122"/>
              <a:gd name="T55" fmla="*/ 42 h 82"/>
              <a:gd name="T56" fmla="*/ 59 w 122"/>
              <a:gd name="T57" fmla="*/ 41 h 82"/>
              <a:gd name="T58" fmla="*/ 61 w 122"/>
              <a:gd name="T59" fmla="*/ 39 h 82"/>
              <a:gd name="T60" fmla="*/ 63 w 122"/>
              <a:gd name="T61" fmla="*/ 38 h 82"/>
              <a:gd name="T62" fmla="*/ 65 w 122"/>
              <a:gd name="T63" fmla="*/ 37 h 82"/>
              <a:gd name="T64" fmla="*/ 66 w 122"/>
              <a:gd name="T65" fmla="*/ 36 h 82"/>
              <a:gd name="T66" fmla="*/ 68 w 122"/>
              <a:gd name="T67" fmla="*/ 35 h 82"/>
              <a:gd name="T68" fmla="*/ 70 w 122"/>
              <a:gd name="T69" fmla="*/ 34 h 82"/>
              <a:gd name="T70" fmla="*/ 72 w 122"/>
              <a:gd name="T71" fmla="*/ 33 h 82"/>
              <a:gd name="T72" fmla="*/ 73 w 122"/>
              <a:gd name="T73" fmla="*/ 32 h 82"/>
              <a:gd name="T74" fmla="*/ 75 w 122"/>
              <a:gd name="T75" fmla="*/ 30 h 82"/>
              <a:gd name="T76" fmla="*/ 77 w 122"/>
              <a:gd name="T77" fmla="*/ 29 h 82"/>
              <a:gd name="T78" fmla="*/ 78 w 122"/>
              <a:gd name="T79" fmla="*/ 28 h 82"/>
              <a:gd name="T80" fmla="*/ 80 w 122"/>
              <a:gd name="T81" fmla="*/ 27 h 82"/>
              <a:gd name="T82" fmla="*/ 82 w 122"/>
              <a:gd name="T83" fmla="*/ 26 h 82"/>
              <a:gd name="T84" fmla="*/ 84 w 122"/>
              <a:gd name="T85" fmla="*/ 25 h 82"/>
              <a:gd name="T86" fmla="*/ 85 w 122"/>
              <a:gd name="T87" fmla="*/ 24 h 82"/>
              <a:gd name="T88" fmla="*/ 87 w 122"/>
              <a:gd name="T89" fmla="*/ 22 h 82"/>
              <a:gd name="T90" fmla="*/ 89 w 122"/>
              <a:gd name="T91" fmla="*/ 21 h 82"/>
              <a:gd name="T92" fmla="*/ 90 w 122"/>
              <a:gd name="T93" fmla="*/ 20 h 82"/>
              <a:gd name="T94" fmla="*/ 92 w 122"/>
              <a:gd name="T95" fmla="*/ 19 h 82"/>
              <a:gd name="T96" fmla="*/ 94 w 122"/>
              <a:gd name="T97" fmla="*/ 18 h 82"/>
              <a:gd name="T98" fmla="*/ 96 w 122"/>
              <a:gd name="T99" fmla="*/ 17 h 82"/>
              <a:gd name="T100" fmla="*/ 97 w 122"/>
              <a:gd name="T101" fmla="*/ 16 h 82"/>
              <a:gd name="T102" fmla="*/ 100 w 122"/>
              <a:gd name="T103" fmla="*/ 14 h 82"/>
              <a:gd name="T104" fmla="*/ 102 w 122"/>
              <a:gd name="T105" fmla="*/ 13 h 82"/>
              <a:gd name="T106" fmla="*/ 103 w 122"/>
              <a:gd name="T107" fmla="*/ 12 h 82"/>
              <a:gd name="T108" fmla="*/ 105 w 122"/>
              <a:gd name="T109" fmla="*/ 11 h 82"/>
              <a:gd name="T110" fmla="*/ 107 w 122"/>
              <a:gd name="T111" fmla="*/ 10 h 82"/>
              <a:gd name="T112" fmla="*/ 108 w 122"/>
              <a:gd name="T113" fmla="*/ 9 h 82"/>
              <a:gd name="T114" fmla="*/ 111 w 122"/>
              <a:gd name="T115" fmla="*/ 7 h 82"/>
              <a:gd name="T116" fmla="*/ 114 w 122"/>
              <a:gd name="T117" fmla="*/ 6 h 82"/>
              <a:gd name="T118" fmla="*/ 116 w 122"/>
              <a:gd name="T119" fmla="*/ 4 h 82"/>
              <a:gd name="T120" fmla="*/ 119 w 122"/>
              <a:gd name="T121" fmla="*/ 2 h 82"/>
              <a:gd name="T122" fmla="*/ 121 w 122"/>
              <a:gd name="T123"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82">
                <a:moveTo>
                  <a:pt x="0" y="82"/>
                </a:moveTo>
                <a:cubicBezTo>
                  <a:pt x="0" y="82"/>
                  <a:pt x="0" y="82"/>
                  <a:pt x="0" y="82"/>
                </a:cubicBezTo>
                <a:cubicBezTo>
                  <a:pt x="0" y="82"/>
                  <a:pt x="0" y="82"/>
                  <a:pt x="0" y="82"/>
                </a:cubicBezTo>
                <a:moveTo>
                  <a:pt x="3" y="80"/>
                </a:moveTo>
                <a:cubicBezTo>
                  <a:pt x="3" y="80"/>
                  <a:pt x="3" y="80"/>
                  <a:pt x="3" y="80"/>
                </a:cubicBezTo>
                <a:cubicBezTo>
                  <a:pt x="3" y="80"/>
                  <a:pt x="3" y="80"/>
                  <a:pt x="3" y="80"/>
                </a:cubicBezTo>
                <a:moveTo>
                  <a:pt x="3" y="80"/>
                </a:moveTo>
                <a:cubicBezTo>
                  <a:pt x="3" y="80"/>
                  <a:pt x="3" y="80"/>
                  <a:pt x="3" y="80"/>
                </a:cubicBezTo>
                <a:cubicBezTo>
                  <a:pt x="3" y="80"/>
                  <a:pt x="3" y="80"/>
                  <a:pt x="3" y="80"/>
                </a:cubicBezTo>
                <a:moveTo>
                  <a:pt x="5" y="78"/>
                </a:moveTo>
                <a:cubicBezTo>
                  <a:pt x="5" y="78"/>
                  <a:pt x="5" y="78"/>
                  <a:pt x="5" y="78"/>
                </a:cubicBezTo>
                <a:cubicBezTo>
                  <a:pt x="5" y="78"/>
                  <a:pt x="5" y="78"/>
                  <a:pt x="5" y="78"/>
                </a:cubicBezTo>
                <a:moveTo>
                  <a:pt x="8" y="76"/>
                </a:moveTo>
                <a:cubicBezTo>
                  <a:pt x="8" y="77"/>
                  <a:pt x="8" y="77"/>
                  <a:pt x="8" y="77"/>
                </a:cubicBezTo>
                <a:cubicBezTo>
                  <a:pt x="8" y="77"/>
                  <a:pt x="8" y="77"/>
                  <a:pt x="8" y="76"/>
                </a:cubicBezTo>
                <a:moveTo>
                  <a:pt x="8" y="76"/>
                </a:moveTo>
                <a:cubicBezTo>
                  <a:pt x="8" y="76"/>
                  <a:pt x="8" y="76"/>
                  <a:pt x="8" y="76"/>
                </a:cubicBezTo>
                <a:cubicBezTo>
                  <a:pt x="8" y="76"/>
                  <a:pt x="8" y="76"/>
                  <a:pt x="8" y="76"/>
                </a:cubicBezTo>
                <a:moveTo>
                  <a:pt x="10" y="75"/>
                </a:moveTo>
                <a:cubicBezTo>
                  <a:pt x="10" y="75"/>
                  <a:pt x="10" y="75"/>
                  <a:pt x="10" y="75"/>
                </a:cubicBezTo>
                <a:cubicBezTo>
                  <a:pt x="10" y="75"/>
                  <a:pt x="10" y="75"/>
                  <a:pt x="10" y="75"/>
                </a:cubicBezTo>
                <a:moveTo>
                  <a:pt x="13" y="73"/>
                </a:moveTo>
                <a:cubicBezTo>
                  <a:pt x="13" y="73"/>
                  <a:pt x="13" y="73"/>
                  <a:pt x="13" y="73"/>
                </a:cubicBezTo>
                <a:cubicBezTo>
                  <a:pt x="13" y="73"/>
                  <a:pt x="13" y="73"/>
                  <a:pt x="13" y="73"/>
                </a:cubicBezTo>
                <a:moveTo>
                  <a:pt x="14" y="72"/>
                </a:moveTo>
                <a:cubicBezTo>
                  <a:pt x="14" y="72"/>
                  <a:pt x="14" y="72"/>
                  <a:pt x="14" y="72"/>
                </a:cubicBezTo>
                <a:cubicBezTo>
                  <a:pt x="14" y="72"/>
                  <a:pt x="14" y="72"/>
                  <a:pt x="14" y="72"/>
                </a:cubicBezTo>
                <a:moveTo>
                  <a:pt x="16" y="71"/>
                </a:moveTo>
                <a:cubicBezTo>
                  <a:pt x="16" y="71"/>
                  <a:pt x="15" y="71"/>
                  <a:pt x="15" y="71"/>
                </a:cubicBezTo>
                <a:cubicBezTo>
                  <a:pt x="15" y="71"/>
                  <a:pt x="16" y="71"/>
                  <a:pt x="16" y="71"/>
                </a:cubicBezTo>
                <a:moveTo>
                  <a:pt x="16" y="70"/>
                </a:moveTo>
                <a:cubicBezTo>
                  <a:pt x="16" y="71"/>
                  <a:pt x="16" y="71"/>
                  <a:pt x="16" y="71"/>
                </a:cubicBezTo>
                <a:cubicBezTo>
                  <a:pt x="16" y="71"/>
                  <a:pt x="16" y="71"/>
                  <a:pt x="16" y="70"/>
                </a:cubicBezTo>
                <a:moveTo>
                  <a:pt x="18" y="69"/>
                </a:moveTo>
                <a:cubicBezTo>
                  <a:pt x="18" y="69"/>
                  <a:pt x="18" y="69"/>
                  <a:pt x="18" y="69"/>
                </a:cubicBezTo>
                <a:cubicBezTo>
                  <a:pt x="18" y="69"/>
                  <a:pt x="18" y="69"/>
                  <a:pt x="18" y="69"/>
                </a:cubicBezTo>
                <a:moveTo>
                  <a:pt x="19" y="69"/>
                </a:moveTo>
                <a:cubicBezTo>
                  <a:pt x="19" y="69"/>
                  <a:pt x="19" y="69"/>
                  <a:pt x="19" y="69"/>
                </a:cubicBezTo>
                <a:cubicBezTo>
                  <a:pt x="19" y="69"/>
                  <a:pt x="19" y="69"/>
                  <a:pt x="19" y="69"/>
                </a:cubicBezTo>
                <a:moveTo>
                  <a:pt x="21" y="67"/>
                </a:moveTo>
                <a:cubicBezTo>
                  <a:pt x="21" y="67"/>
                  <a:pt x="21" y="67"/>
                  <a:pt x="21" y="67"/>
                </a:cubicBezTo>
                <a:cubicBezTo>
                  <a:pt x="21" y="67"/>
                  <a:pt x="21" y="67"/>
                  <a:pt x="21" y="67"/>
                </a:cubicBezTo>
                <a:moveTo>
                  <a:pt x="21" y="67"/>
                </a:moveTo>
                <a:cubicBezTo>
                  <a:pt x="21" y="67"/>
                  <a:pt x="21" y="67"/>
                  <a:pt x="21" y="67"/>
                </a:cubicBezTo>
                <a:cubicBezTo>
                  <a:pt x="21" y="67"/>
                  <a:pt x="21" y="67"/>
                  <a:pt x="21" y="67"/>
                </a:cubicBezTo>
                <a:moveTo>
                  <a:pt x="23" y="66"/>
                </a:moveTo>
                <a:cubicBezTo>
                  <a:pt x="23" y="66"/>
                  <a:pt x="23" y="66"/>
                  <a:pt x="23" y="66"/>
                </a:cubicBezTo>
                <a:cubicBezTo>
                  <a:pt x="23" y="66"/>
                  <a:pt x="23" y="66"/>
                  <a:pt x="23" y="66"/>
                </a:cubicBezTo>
                <a:moveTo>
                  <a:pt x="24" y="65"/>
                </a:moveTo>
                <a:cubicBezTo>
                  <a:pt x="24" y="65"/>
                  <a:pt x="24" y="65"/>
                  <a:pt x="24" y="65"/>
                </a:cubicBezTo>
                <a:cubicBezTo>
                  <a:pt x="24" y="65"/>
                  <a:pt x="24" y="65"/>
                  <a:pt x="24" y="65"/>
                </a:cubicBezTo>
                <a:moveTo>
                  <a:pt x="25" y="64"/>
                </a:moveTo>
                <a:cubicBezTo>
                  <a:pt x="25" y="64"/>
                  <a:pt x="25" y="64"/>
                  <a:pt x="25" y="64"/>
                </a:cubicBezTo>
                <a:cubicBezTo>
                  <a:pt x="25" y="64"/>
                  <a:pt x="25" y="64"/>
                  <a:pt x="25" y="64"/>
                </a:cubicBezTo>
                <a:moveTo>
                  <a:pt x="26" y="64"/>
                </a:moveTo>
                <a:cubicBezTo>
                  <a:pt x="26" y="64"/>
                  <a:pt x="26" y="64"/>
                  <a:pt x="26" y="64"/>
                </a:cubicBezTo>
                <a:cubicBezTo>
                  <a:pt x="26" y="64"/>
                  <a:pt x="26" y="64"/>
                  <a:pt x="26" y="64"/>
                </a:cubicBezTo>
                <a:moveTo>
                  <a:pt x="27" y="63"/>
                </a:moveTo>
                <a:cubicBezTo>
                  <a:pt x="27" y="63"/>
                  <a:pt x="26" y="63"/>
                  <a:pt x="26" y="63"/>
                </a:cubicBezTo>
                <a:cubicBezTo>
                  <a:pt x="26" y="63"/>
                  <a:pt x="27" y="63"/>
                  <a:pt x="27" y="63"/>
                </a:cubicBezTo>
                <a:moveTo>
                  <a:pt x="28" y="62"/>
                </a:moveTo>
                <a:cubicBezTo>
                  <a:pt x="28" y="62"/>
                  <a:pt x="28" y="62"/>
                  <a:pt x="28" y="63"/>
                </a:cubicBezTo>
                <a:cubicBezTo>
                  <a:pt x="28" y="62"/>
                  <a:pt x="28" y="62"/>
                  <a:pt x="28" y="62"/>
                </a:cubicBezTo>
                <a:moveTo>
                  <a:pt x="28" y="62"/>
                </a:moveTo>
                <a:cubicBezTo>
                  <a:pt x="28" y="62"/>
                  <a:pt x="28" y="62"/>
                  <a:pt x="28" y="62"/>
                </a:cubicBezTo>
                <a:cubicBezTo>
                  <a:pt x="28" y="62"/>
                  <a:pt x="28" y="62"/>
                  <a:pt x="28" y="62"/>
                </a:cubicBezTo>
                <a:moveTo>
                  <a:pt x="29" y="61"/>
                </a:moveTo>
                <a:cubicBezTo>
                  <a:pt x="29" y="61"/>
                  <a:pt x="29" y="62"/>
                  <a:pt x="29" y="62"/>
                </a:cubicBezTo>
                <a:cubicBezTo>
                  <a:pt x="29" y="62"/>
                  <a:pt x="29" y="61"/>
                  <a:pt x="29" y="61"/>
                </a:cubicBezTo>
                <a:moveTo>
                  <a:pt x="30" y="61"/>
                </a:moveTo>
                <a:cubicBezTo>
                  <a:pt x="30" y="61"/>
                  <a:pt x="30" y="61"/>
                  <a:pt x="30" y="61"/>
                </a:cubicBezTo>
                <a:cubicBezTo>
                  <a:pt x="30" y="61"/>
                  <a:pt x="30" y="61"/>
                  <a:pt x="30" y="61"/>
                </a:cubicBezTo>
                <a:moveTo>
                  <a:pt x="31" y="60"/>
                </a:moveTo>
                <a:cubicBezTo>
                  <a:pt x="31" y="60"/>
                  <a:pt x="31" y="60"/>
                  <a:pt x="31" y="60"/>
                </a:cubicBezTo>
                <a:cubicBezTo>
                  <a:pt x="31" y="60"/>
                  <a:pt x="31" y="60"/>
                  <a:pt x="31" y="60"/>
                </a:cubicBezTo>
                <a:moveTo>
                  <a:pt x="32" y="60"/>
                </a:moveTo>
                <a:cubicBezTo>
                  <a:pt x="32" y="60"/>
                  <a:pt x="32" y="60"/>
                  <a:pt x="32" y="60"/>
                </a:cubicBezTo>
                <a:cubicBezTo>
                  <a:pt x="32" y="60"/>
                  <a:pt x="32" y="60"/>
                  <a:pt x="32" y="60"/>
                </a:cubicBezTo>
                <a:moveTo>
                  <a:pt x="33" y="59"/>
                </a:moveTo>
                <a:cubicBezTo>
                  <a:pt x="33" y="59"/>
                  <a:pt x="33" y="59"/>
                  <a:pt x="33" y="59"/>
                </a:cubicBezTo>
                <a:cubicBezTo>
                  <a:pt x="33" y="59"/>
                  <a:pt x="33" y="59"/>
                  <a:pt x="33" y="59"/>
                </a:cubicBezTo>
                <a:moveTo>
                  <a:pt x="34" y="58"/>
                </a:moveTo>
                <a:cubicBezTo>
                  <a:pt x="34" y="58"/>
                  <a:pt x="33" y="58"/>
                  <a:pt x="33" y="59"/>
                </a:cubicBezTo>
                <a:cubicBezTo>
                  <a:pt x="33" y="58"/>
                  <a:pt x="34" y="58"/>
                  <a:pt x="34" y="58"/>
                </a:cubicBezTo>
                <a:moveTo>
                  <a:pt x="34" y="58"/>
                </a:moveTo>
                <a:cubicBezTo>
                  <a:pt x="34" y="58"/>
                  <a:pt x="34" y="58"/>
                  <a:pt x="34" y="58"/>
                </a:cubicBezTo>
                <a:cubicBezTo>
                  <a:pt x="34" y="58"/>
                  <a:pt x="34" y="58"/>
                  <a:pt x="34" y="58"/>
                </a:cubicBezTo>
                <a:moveTo>
                  <a:pt x="35" y="57"/>
                </a:moveTo>
                <a:cubicBezTo>
                  <a:pt x="35" y="57"/>
                  <a:pt x="35" y="57"/>
                  <a:pt x="35" y="57"/>
                </a:cubicBezTo>
                <a:cubicBezTo>
                  <a:pt x="35" y="57"/>
                  <a:pt x="35" y="57"/>
                  <a:pt x="35" y="57"/>
                </a:cubicBezTo>
                <a:moveTo>
                  <a:pt x="36" y="57"/>
                </a:moveTo>
                <a:cubicBezTo>
                  <a:pt x="36" y="57"/>
                  <a:pt x="36" y="57"/>
                  <a:pt x="36" y="57"/>
                </a:cubicBezTo>
                <a:cubicBezTo>
                  <a:pt x="36" y="57"/>
                  <a:pt x="36" y="57"/>
                  <a:pt x="36" y="57"/>
                </a:cubicBezTo>
                <a:moveTo>
                  <a:pt x="37" y="56"/>
                </a:moveTo>
                <a:cubicBezTo>
                  <a:pt x="37" y="56"/>
                  <a:pt x="37" y="56"/>
                  <a:pt x="37" y="56"/>
                </a:cubicBezTo>
                <a:cubicBezTo>
                  <a:pt x="37" y="56"/>
                  <a:pt x="37" y="56"/>
                  <a:pt x="37" y="56"/>
                </a:cubicBezTo>
                <a:moveTo>
                  <a:pt x="38" y="55"/>
                </a:moveTo>
                <a:cubicBezTo>
                  <a:pt x="38" y="55"/>
                  <a:pt x="38" y="55"/>
                  <a:pt x="38" y="55"/>
                </a:cubicBezTo>
                <a:cubicBezTo>
                  <a:pt x="38" y="55"/>
                  <a:pt x="38" y="55"/>
                  <a:pt x="38" y="55"/>
                </a:cubicBezTo>
                <a:moveTo>
                  <a:pt x="39" y="55"/>
                </a:moveTo>
                <a:cubicBezTo>
                  <a:pt x="39" y="55"/>
                  <a:pt x="39" y="55"/>
                  <a:pt x="38" y="55"/>
                </a:cubicBezTo>
                <a:cubicBezTo>
                  <a:pt x="39" y="55"/>
                  <a:pt x="39" y="55"/>
                  <a:pt x="39" y="55"/>
                </a:cubicBezTo>
                <a:moveTo>
                  <a:pt x="40" y="54"/>
                </a:moveTo>
                <a:cubicBezTo>
                  <a:pt x="39" y="54"/>
                  <a:pt x="39" y="54"/>
                  <a:pt x="39" y="54"/>
                </a:cubicBezTo>
                <a:cubicBezTo>
                  <a:pt x="39" y="54"/>
                  <a:pt x="39" y="54"/>
                  <a:pt x="40" y="54"/>
                </a:cubicBezTo>
                <a:moveTo>
                  <a:pt x="41" y="53"/>
                </a:moveTo>
                <a:cubicBezTo>
                  <a:pt x="41" y="54"/>
                  <a:pt x="40" y="54"/>
                  <a:pt x="40" y="54"/>
                </a:cubicBezTo>
                <a:cubicBezTo>
                  <a:pt x="40" y="54"/>
                  <a:pt x="41" y="54"/>
                  <a:pt x="41" y="53"/>
                </a:cubicBezTo>
                <a:moveTo>
                  <a:pt x="41" y="53"/>
                </a:moveTo>
                <a:cubicBezTo>
                  <a:pt x="41" y="53"/>
                  <a:pt x="41" y="53"/>
                  <a:pt x="41" y="53"/>
                </a:cubicBezTo>
                <a:cubicBezTo>
                  <a:pt x="41" y="53"/>
                  <a:pt x="41" y="53"/>
                  <a:pt x="41" y="53"/>
                </a:cubicBezTo>
                <a:moveTo>
                  <a:pt x="42" y="52"/>
                </a:moveTo>
                <a:cubicBezTo>
                  <a:pt x="42" y="53"/>
                  <a:pt x="42" y="53"/>
                  <a:pt x="42" y="53"/>
                </a:cubicBezTo>
                <a:cubicBezTo>
                  <a:pt x="42" y="53"/>
                  <a:pt x="42" y="53"/>
                  <a:pt x="42" y="52"/>
                </a:cubicBezTo>
                <a:moveTo>
                  <a:pt x="43" y="52"/>
                </a:moveTo>
                <a:cubicBezTo>
                  <a:pt x="43" y="52"/>
                  <a:pt x="43" y="52"/>
                  <a:pt x="43" y="52"/>
                </a:cubicBezTo>
                <a:cubicBezTo>
                  <a:pt x="43" y="52"/>
                  <a:pt x="43" y="52"/>
                  <a:pt x="43" y="52"/>
                </a:cubicBezTo>
                <a:moveTo>
                  <a:pt x="44" y="51"/>
                </a:moveTo>
                <a:cubicBezTo>
                  <a:pt x="44" y="51"/>
                  <a:pt x="44" y="51"/>
                  <a:pt x="44" y="51"/>
                </a:cubicBezTo>
                <a:cubicBezTo>
                  <a:pt x="44" y="51"/>
                  <a:pt x="44" y="51"/>
                  <a:pt x="44" y="51"/>
                </a:cubicBezTo>
                <a:moveTo>
                  <a:pt x="45" y="51"/>
                </a:moveTo>
                <a:cubicBezTo>
                  <a:pt x="45" y="51"/>
                  <a:pt x="44" y="51"/>
                  <a:pt x="44" y="51"/>
                </a:cubicBezTo>
                <a:cubicBezTo>
                  <a:pt x="44" y="51"/>
                  <a:pt x="45" y="51"/>
                  <a:pt x="45" y="51"/>
                </a:cubicBezTo>
                <a:moveTo>
                  <a:pt x="46" y="50"/>
                </a:moveTo>
                <a:cubicBezTo>
                  <a:pt x="46" y="50"/>
                  <a:pt x="46" y="50"/>
                  <a:pt x="45" y="50"/>
                </a:cubicBezTo>
                <a:cubicBezTo>
                  <a:pt x="46" y="50"/>
                  <a:pt x="46" y="50"/>
                  <a:pt x="46" y="50"/>
                </a:cubicBezTo>
                <a:moveTo>
                  <a:pt x="47" y="49"/>
                </a:moveTo>
                <a:cubicBezTo>
                  <a:pt x="46" y="50"/>
                  <a:pt x="46" y="50"/>
                  <a:pt x="46" y="50"/>
                </a:cubicBezTo>
                <a:cubicBezTo>
                  <a:pt x="46" y="50"/>
                  <a:pt x="46" y="50"/>
                  <a:pt x="47" y="49"/>
                </a:cubicBezTo>
                <a:moveTo>
                  <a:pt x="47" y="49"/>
                </a:moveTo>
                <a:cubicBezTo>
                  <a:pt x="47" y="49"/>
                  <a:pt x="47" y="49"/>
                  <a:pt x="47" y="49"/>
                </a:cubicBezTo>
                <a:cubicBezTo>
                  <a:pt x="47" y="49"/>
                  <a:pt x="47" y="49"/>
                  <a:pt x="47" y="49"/>
                </a:cubicBezTo>
                <a:moveTo>
                  <a:pt x="48" y="48"/>
                </a:moveTo>
                <a:cubicBezTo>
                  <a:pt x="48" y="48"/>
                  <a:pt x="48" y="48"/>
                  <a:pt x="48" y="48"/>
                </a:cubicBezTo>
                <a:cubicBezTo>
                  <a:pt x="48" y="48"/>
                  <a:pt x="48" y="48"/>
                  <a:pt x="48" y="48"/>
                </a:cubicBezTo>
                <a:moveTo>
                  <a:pt x="49" y="48"/>
                </a:moveTo>
                <a:cubicBezTo>
                  <a:pt x="49" y="48"/>
                  <a:pt x="49" y="48"/>
                  <a:pt x="49" y="48"/>
                </a:cubicBezTo>
                <a:cubicBezTo>
                  <a:pt x="49" y="48"/>
                  <a:pt x="49" y="48"/>
                  <a:pt x="49" y="48"/>
                </a:cubicBezTo>
                <a:moveTo>
                  <a:pt x="50" y="47"/>
                </a:moveTo>
                <a:cubicBezTo>
                  <a:pt x="50" y="47"/>
                  <a:pt x="50" y="47"/>
                  <a:pt x="50" y="47"/>
                </a:cubicBezTo>
                <a:cubicBezTo>
                  <a:pt x="50" y="47"/>
                  <a:pt x="50" y="47"/>
                  <a:pt x="50" y="47"/>
                </a:cubicBezTo>
                <a:moveTo>
                  <a:pt x="51" y="46"/>
                </a:moveTo>
                <a:cubicBezTo>
                  <a:pt x="51" y="47"/>
                  <a:pt x="51" y="47"/>
                  <a:pt x="50" y="47"/>
                </a:cubicBezTo>
                <a:cubicBezTo>
                  <a:pt x="51" y="47"/>
                  <a:pt x="51" y="47"/>
                  <a:pt x="51" y="46"/>
                </a:cubicBezTo>
                <a:moveTo>
                  <a:pt x="52" y="46"/>
                </a:moveTo>
                <a:cubicBezTo>
                  <a:pt x="52" y="46"/>
                  <a:pt x="51" y="46"/>
                  <a:pt x="51" y="46"/>
                </a:cubicBezTo>
                <a:cubicBezTo>
                  <a:pt x="51" y="46"/>
                  <a:pt x="52" y="46"/>
                  <a:pt x="52" y="46"/>
                </a:cubicBezTo>
                <a:moveTo>
                  <a:pt x="52" y="45"/>
                </a:moveTo>
                <a:cubicBezTo>
                  <a:pt x="52" y="45"/>
                  <a:pt x="52" y="46"/>
                  <a:pt x="52" y="46"/>
                </a:cubicBezTo>
                <a:cubicBezTo>
                  <a:pt x="52" y="46"/>
                  <a:pt x="52" y="45"/>
                  <a:pt x="52" y="45"/>
                </a:cubicBezTo>
                <a:moveTo>
                  <a:pt x="54" y="45"/>
                </a:moveTo>
                <a:cubicBezTo>
                  <a:pt x="53" y="45"/>
                  <a:pt x="53" y="45"/>
                  <a:pt x="53" y="45"/>
                </a:cubicBezTo>
                <a:cubicBezTo>
                  <a:pt x="53" y="45"/>
                  <a:pt x="53" y="45"/>
                  <a:pt x="54" y="45"/>
                </a:cubicBezTo>
                <a:moveTo>
                  <a:pt x="54" y="44"/>
                </a:moveTo>
                <a:cubicBezTo>
                  <a:pt x="54" y="44"/>
                  <a:pt x="54" y="44"/>
                  <a:pt x="54" y="44"/>
                </a:cubicBezTo>
                <a:cubicBezTo>
                  <a:pt x="54" y="44"/>
                  <a:pt x="54" y="44"/>
                  <a:pt x="54" y="44"/>
                </a:cubicBezTo>
                <a:moveTo>
                  <a:pt x="55" y="44"/>
                </a:moveTo>
                <a:cubicBezTo>
                  <a:pt x="55" y="44"/>
                  <a:pt x="55" y="44"/>
                  <a:pt x="55" y="44"/>
                </a:cubicBezTo>
                <a:cubicBezTo>
                  <a:pt x="55" y="44"/>
                  <a:pt x="55" y="44"/>
                  <a:pt x="55" y="44"/>
                </a:cubicBezTo>
                <a:moveTo>
                  <a:pt x="56" y="43"/>
                </a:moveTo>
                <a:cubicBezTo>
                  <a:pt x="56" y="43"/>
                  <a:pt x="56" y="43"/>
                  <a:pt x="56" y="43"/>
                </a:cubicBezTo>
                <a:cubicBezTo>
                  <a:pt x="56" y="43"/>
                  <a:pt x="56" y="43"/>
                  <a:pt x="56" y="43"/>
                </a:cubicBezTo>
                <a:moveTo>
                  <a:pt x="57" y="42"/>
                </a:moveTo>
                <a:cubicBezTo>
                  <a:pt x="57" y="43"/>
                  <a:pt x="57" y="43"/>
                  <a:pt x="56" y="43"/>
                </a:cubicBezTo>
                <a:cubicBezTo>
                  <a:pt x="57" y="43"/>
                  <a:pt x="57" y="43"/>
                  <a:pt x="57" y="42"/>
                </a:cubicBezTo>
                <a:moveTo>
                  <a:pt x="58" y="42"/>
                </a:moveTo>
                <a:cubicBezTo>
                  <a:pt x="58" y="42"/>
                  <a:pt x="57" y="42"/>
                  <a:pt x="57" y="42"/>
                </a:cubicBezTo>
                <a:cubicBezTo>
                  <a:pt x="57" y="42"/>
                  <a:pt x="58" y="42"/>
                  <a:pt x="58" y="42"/>
                </a:cubicBezTo>
                <a:moveTo>
                  <a:pt x="59" y="41"/>
                </a:moveTo>
                <a:cubicBezTo>
                  <a:pt x="58" y="41"/>
                  <a:pt x="58" y="41"/>
                  <a:pt x="58" y="42"/>
                </a:cubicBezTo>
                <a:cubicBezTo>
                  <a:pt x="58" y="41"/>
                  <a:pt x="58" y="41"/>
                  <a:pt x="59" y="41"/>
                </a:cubicBezTo>
                <a:moveTo>
                  <a:pt x="59" y="41"/>
                </a:moveTo>
                <a:cubicBezTo>
                  <a:pt x="59" y="41"/>
                  <a:pt x="59" y="41"/>
                  <a:pt x="59" y="41"/>
                </a:cubicBezTo>
                <a:cubicBezTo>
                  <a:pt x="59" y="41"/>
                  <a:pt x="59" y="41"/>
                  <a:pt x="59" y="41"/>
                </a:cubicBezTo>
                <a:moveTo>
                  <a:pt x="60" y="40"/>
                </a:moveTo>
                <a:cubicBezTo>
                  <a:pt x="60" y="40"/>
                  <a:pt x="60" y="40"/>
                  <a:pt x="60" y="40"/>
                </a:cubicBezTo>
                <a:cubicBezTo>
                  <a:pt x="60" y="40"/>
                  <a:pt x="60" y="40"/>
                  <a:pt x="60" y="40"/>
                </a:cubicBezTo>
                <a:moveTo>
                  <a:pt x="61" y="39"/>
                </a:moveTo>
                <a:cubicBezTo>
                  <a:pt x="61" y="40"/>
                  <a:pt x="61" y="40"/>
                  <a:pt x="61" y="40"/>
                </a:cubicBezTo>
                <a:cubicBezTo>
                  <a:pt x="61" y="40"/>
                  <a:pt x="61" y="40"/>
                  <a:pt x="61" y="39"/>
                </a:cubicBezTo>
                <a:moveTo>
                  <a:pt x="62" y="39"/>
                </a:moveTo>
                <a:cubicBezTo>
                  <a:pt x="62" y="39"/>
                  <a:pt x="62" y="39"/>
                  <a:pt x="62" y="39"/>
                </a:cubicBezTo>
                <a:cubicBezTo>
                  <a:pt x="62" y="39"/>
                  <a:pt x="62" y="39"/>
                  <a:pt x="62" y="39"/>
                </a:cubicBezTo>
                <a:moveTo>
                  <a:pt x="63" y="38"/>
                </a:moveTo>
                <a:cubicBezTo>
                  <a:pt x="63" y="38"/>
                  <a:pt x="63" y="39"/>
                  <a:pt x="62" y="39"/>
                </a:cubicBezTo>
                <a:cubicBezTo>
                  <a:pt x="63" y="39"/>
                  <a:pt x="63" y="38"/>
                  <a:pt x="63" y="38"/>
                </a:cubicBezTo>
                <a:moveTo>
                  <a:pt x="64" y="38"/>
                </a:moveTo>
                <a:cubicBezTo>
                  <a:pt x="64" y="38"/>
                  <a:pt x="63" y="38"/>
                  <a:pt x="63" y="38"/>
                </a:cubicBezTo>
                <a:cubicBezTo>
                  <a:pt x="63" y="38"/>
                  <a:pt x="64" y="38"/>
                  <a:pt x="64" y="38"/>
                </a:cubicBezTo>
                <a:moveTo>
                  <a:pt x="65" y="37"/>
                </a:moveTo>
                <a:cubicBezTo>
                  <a:pt x="64" y="37"/>
                  <a:pt x="64" y="37"/>
                  <a:pt x="64" y="38"/>
                </a:cubicBezTo>
                <a:cubicBezTo>
                  <a:pt x="64" y="37"/>
                  <a:pt x="64" y="37"/>
                  <a:pt x="65" y="37"/>
                </a:cubicBezTo>
                <a:moveTo>
                  <a:pt x="65" y="37"/>
                </a:moveTo>
                <a:cubicBezTo>
                  <a:pt x="65" y="37"/>
                  <a:pt x="65" y="37"/>
                  <a:pt x="65" y="37"/>
                </a:cubicBezTo>
                <a:cubicBezTo>
                  <a:pt x="65" y="37"/>
                  <a:pt x="65" y="37"/>
                  <a:pt x="65" y="37"/>
                </a:cubicBezTo>
                <a:moveTo>
                  <a:pt x="66" y="36"/>
                </a:moveTo>
                <a:cubicBezTo>
                  <a:pt x="66" y="36"/>
                  <a:pt x="66" y="36"/>
                  <a:pt x="66" y="36"/>
                </a:cubicBezTo>
                <a:cubicBezTo>
                  <a:pt x="66" y="36"/>
                  <a:pt x="66" y="36"/>
                  <a:pt x="66" y="36"/>
                </a:cubicBezTo>
                <a:moveTo>
                  <a:pt x="67" y="36"/>
                </a:moveTo>
                <a:cubicBezTo>
                  <a:pt x="67" y="36"/>
                  <a:pt x="67" y="36"/>
                  <a:pt x="67" y="36"/>
                </a:cubicBezTo>
                <a:cubicBezTo>
                  <a:pt x="67" y="36"/>
                  <a:pt x="67" y="36"/>
                  <a:pt x="67" y="36"/>
                </a:cubicBezTo>
                <a:moveTo>
                  <a:pt x="68" y="35"/>
                </a:moveTo>
                <a:cubicBezTo>
                  <a:pt x="68" y="35"/>
                  <a:pt x="68" y="35"/>
                  <a:pt x="68" y="35"/>
                </a:cubicBezTo>
                <a:cubicBezTo>
                  <a:pt x="68" y="35"/>
                  <a:pt x="68" y="35"/>
                  <a:pt x="68" y="35"/>
                </a:cubicBezTo>
                <a:moveTo>
                  <a:pt x="69" y="34"/>
                </a:moveTo>
                <a:cubicBezTo>
                  <a:pt x="69" y="34"/>
                  <a:pt x="69" y="35"/>
                  <a:pt x="68" y="35"/>
                </a:cubicBezTo>
                <a:cubicBezTo>
                  <a:pt x="69" y="35"/>
                  <a:pt x="69" y="34"/>
                  <a:pt x="69" y="34"/>
                </a:cubicBezTo>
                <a:moveTo>
                  <a:pt x="70" y="34"/>
                </a:moveTo>
                <a:cubicBezTo>
                  <a:pt x="70" y="34"/>
                  <a:pt x="69" y="34"/>
                  <a:pt x="69" y="34"/>
                </a:cubicBezTo>
                <a:cubicBezTo>
                  <a:pt x="69" y="34"/>
                  <a:pt x="70" y="34"/>
                  <a:pt x="70" y="34"/>
                </a:cubicBezTo>
                <a:moveTo>
                  <a:pt x="71" y="33"/>
                </a:moveTo>
                <a:cubicBezTo>
                  <a:pt x="70" y="33"/>
                  <a:pt x="70" y="33"/>
                  <a:pt x="70" y="34"/>
                </a:cubicBezTo>
                <a:cubicBezTo>
                  <a:pt x="70" y="33"/>
                  <a:pt x="70" y="33"/>
                  <a:pt x="71" y="33"/>
                </a:cubicBezTo>
                <a:moveTo>
                  <a:pt x="72" y="33"/>
                </a:moveTo>
                <a:cubicBezTo>
                  <a:pt x="71" y="33"/>
                  <a:pt x="71" y="33"/>
                  <a:pt x="71" y="33"/>
                </a:cubicBezTo>
                <a:cubicBezTo>
                  <a:pt x="71" y="33"/>
                  <a:pt x="71" y="33"/>
                  <a:pt x="72" y="33"/>
                </a:cubicBezTo>
                <a:moveTo>
                  <a:pt x="72" y="32"/>
                </a:moveTo>
                <a:cubicBezTo>
                  <a:pt x="72" y="32"/>
                  <a:pt x="72" y="32"/>
                  <a:pt x="72" y="32"/>
                </a:cubicBezTo>
                <a:cubicBezTo>
                  <a:pt x="72" y="32"/>
                  <a:pt x="72" y="32"/>
                  <a:pt x="72" y="32"/>
                </a:cubicBezTo>
                <a:moveTo>
                  <a:pt x="73" y="32"/>
                </a:moveTo>
                <a:cubicBezTo>
                  <a:pt x="73" y="32"/>
                  <a:pt x="73" y="32"/>
                  <a:pt x="73" y="32"/>
                </a:cubicBezTo>
                <a:cubicBezTo>
                  <a:pt x="73" y="32"/>
                  <a:pt x="73" y="32"/>
                  <a:pt x="73" y="32"/>
                </a:cubicBezTo>
                <a:moveTo>
                  <a:pt x="74" y="31"/>
                </a:moveTo>
                <a:cubicBezTo>
                  <a:pt x="74" y="31"/>
                  <a:pt x="74" y="31"/>
                  <a:pt x="73" y="31"/>
                </a:cubicBezTo>
                <a:cubicBezTo>
                  <a:pt x="74" y="31"/>
                  <a:pt x="74" y="31"/>
                  <a:pt x="74" y="31"/>
                </a:cubicBezTo>
                <a:moveTo>
                  <a:pt x="75" y="30"/>
                </a:moveTo>
                <a:cubicBezTo>
                  <a:pt x="75" y="30"/>
                  <a:pt x="75" y="31"/>
                  <a:pt x="74" y="31"/>
                </a:cubicBezTo>
                <a:cubicBezTo>
                  <a:pt x="75" y="31"/>
                  <a:pt x="75" y="30"/>
                  <a:pt x="75" y="30"/>
                </a:cubicBezTo>
                <a:moveTo>
                  <a:pt x="76" y="30"/>
                </a:moveTo>
                <a:cubicBezTo>
                  <a:pt x="76" y="30"/>
                  <a:pt x="75" y="30"/>
                  <a:pt x="75" y="30"/>
                </a:cubicBezTo>
                <a:cubicBezTo>
                  <a:pt x="75" y="30"/>
                  <a:pt x="76" y="30"/>
                  <a:pt x="76" y="30"/>
                </a:cubicBezTo>
                <a:moveTo>
                  <a:pt x="77" y="29"/>
                </a:moveTo>
                <a:cubicBezTo>
                  <a:pt x="76" y="29"/>
                  <a:pt x="76" y="30"/>
                  <a:pt x="76" y="30"/>
                </a:cubicBezTo>
                <a:cubicBezTo>
                  <a:pt x="76" y="30"/>
                  <a:pt x="76" y="29"/>
                  <a:pt x="77" y="29"/>
                </a:cubicBezTo>
                <a:moveTo>
                  <a:pt x="77" y="29"/>
                </a:moveTo>
                <a:cubicBezTo>
                  <a:pt x="77" y="29"/>
                  <a:pt x="77" y="29"/>
                  <a:pt x="77" y="29"/>
                </a:cubicBezTo>
                <a:cubicBezTo>
                  <a:pt x="77" y="29"/>
                  <a:pt x="77" y="29"/>
                  <a:pt x="77" y="29"/>
                </a:cubicBezTo>
                <a:moveTo>
                  <a:pt x="78" y="28"/>
                </a:moveTo>
                <a:cubicBezTo>
                  <a:pt x="78" y="28"/>
                  <a:pt x="78" y="28"/>
                  <a:pt x="78" y="28"/>
                </a:cubicBezTo>
                <a:cubicBezTo>
                  <a:pt x="78" y="28"/>
                  <a:pt x="78" y="28"/>
                  <a:pt x="78" y="28"/>
                </a:cubicBezTo>
                <a:moveTo>
                  <a:pt x="79" y="28"/>
                </a:moveTo>
                <a:cubicBezTo>
                  <a:pt x="79" y="28"/>
                  <a:pt x="79" y="28"/>
                  <a:pt x="79" y="28"/>
                </a:cubicBezTo>
                <a:cubicBezTo>
                  <a:pt x="79" y="28"/>
                  <a:pt x="79" y="28"/>
                  <a:pt x="79" y="28"/>
                </a:cubicBezTo>
                <a:moveTo>
                  <a:pt x="80" y="27"/>
                </a:moveTo>
                <a:cubicBezTo>
                  <a:pt x="80" y="27"/>
                  <a:pt x="80" y="27"/>
                  <a:pt x="80" y="27"/>
                </a:cubicBezTo>
                <a:cubicBezTo>
                  <a:pt x="80" y="27"/>
                  <a:pt x="80" y="27"/>
                  <a:pt x="80" y="27"/>
                </a:cubicBezTo>
                <a:moveTo>
                  <a:pt x="81" y="26"/>
                </a:moveTo>
                <a:cubicBezTo>
                  <a:pt x="81" y="27"/>
                  <a:pt x="81" y="27"/>
                  <a:pt x="80" y="27"/>
                </a:cubicBezTo>
                <a:cubicBezTo>
                  <a:pt x="81" y="27"/>
                  <a:pt x="81" y="27"/>
                  <a:pt x="81" y="26"/>
                </a:cubicBezTo>
                <a:moveTo>
                  <a:pt x="82" y="26"/>
                </a:moveTo>
                <a:cubicBezTo>
                  <a:pt x="82" y="26"/>
                  <a:pt x="81" y="26"/>
                  <a:pt x="81" y="26"/>
                </a:cubicBezTo>
                <a:cubicBezTo>
                  <a:pt x="81" y="26"/>
                  <a:pt x="82" y="26"/>
                  <a:pt x="82" y="26"/>
                </a:cubicBezTo>
                <a:moveTo>
                  <a:pt x="83" y="25"/>
                </a:moveTo>
                <a:cubicBezTo>
                  <a:pt x="83" y="25"/>
                  <a:pt x="82" y="26"/>
                  <a:pt x="82" y="26"/>
                </a:cubicBezTo>
                <a:cubicBezTo>
                  <a:pt x="82" y="26"/>
                  <a:pt x="83" y="25"/>
                  <a:pt x="83" y="25"/>
                </a:cubicBezTo>
                <a:moveTo>
                  <a:pt x="84" y="25"/>
                </a:moveTo>
                <a:cubicBezTo>
                  <a:pt x="83" y="25"/>
                  <a:pt x="83" y="25"/>
                  <a:pt x="83" y="25"/>
                </a:cubicBezTo>
                <a:cubicBezTo>
                  <a:pt x="83" y="25"/>
                  <a:pt x="83" y="25"/>
                  <a:pt x="84" y="25"/>
                </a:cubicBezTo>
                <a:moveTo>
                  <a:pt x="84" y="24"/>
                </a:moveTo>
                <a:cubicBezTo>
                  <a:pt x="84" y="24"/>
                  <a:pt x="84" y="24"/>
                  <a:pt x="84" y="25"/>
                </a:cubicBezTo>
                <a:cubicBezTo>
                  <a:pt x="84" y="24"/>
                  <a:pt x="84" y="24"/>
                  <a:pt x="84" y="24"/>
                </a:cubicBezTo>
                <a:moveTo>
                  <a:pt x="85" y="24"/>
                </a:moveTo>
                <a:cubicBezTo>
                  <a:pt x="85" y="24"/>
                  <a:pt x="85" y="24"/>
                  <a:pt x="85" y="24"/>
                </a:cubicBezTo>
                <a:cubicBezTo>
                  <a:pt x="85" y="24"/>
                  <a:pt x="85" y="24"/>
                  <a:pt x="85" y="24"/>
                </a:cubicBezTo>
                <a:moveTo>
                  <a:pt x="86" y="23"/>
                </a:moveTo>
                <a:cubicBezTo>
                  <a:pt x="86" y="23"/>
                  <a:pt x="86" y="23"/>
                  <a:pt x="86" y="23"/>
                </a:cubicBezTo>
                <a:cubicBezTo>
                  <a:pt x="86" y="23"/>
                  <a:pt x="86" y="23"/>
                  <a:pt x="86" y="23"/>
                </a:cubicBezTo>
                <a:moveTo>
                  <a:pt x="87" y="22"/>
                </a:moveTo>
                <a:cubicBezTo>
                  <a:pt x="87" y="23"/>
                  <a:pt x="87" y="23"/>
                  <a:pt x="86" y="23"/>
                </a:cubicBezTo>
                <a:cubicBezTo>
                  <a:pt x="87" y="23"/>
                  <a:pt x="87" y="23"/>
                  <a:pt x="87" y="22"/>
                </a:cubicBezTo>
                <a:moveTo>
                  <a:pt x="88" y="22"/>
                </a:moveTo>
                <a:cubicBezTo>
                  <a:pt x="88" y="22"/>
                  <a:pt x="87" y="22"/>
                  <a:pt x="87" y="22"/>
                </a:cubicBezTo>
                <a:cubicBezTo>
                  <a:pt x="87" y="22"/>
                  <a:pt x="88" y="22"/>
                  <a:pt x="88" y="22"/>
                </a:cubicBezTo>
                <a:moveTo>
                  <a:pt x="89" y="21"/>
                </a:moveTo>
                <a:cubicBezTo>
                  <a:pt x="89" y="21"/>
                  <a:pt x="88" y="22"/>
                  <a:pt x="88" y="22"/>
                </a:cubicBezTo>
                <a:cubicBezTo>
                  <a:pt x="88" y="22"/>
                  <a:pt x="89" y="21"/>
                  <a:pt x="89" y="21"/>
                </a:cubicBezTo>
                <a:moveTo>
                  <a:pt x="90" y="21"/>
                </a:moveTo>
                <a:cubicBezTo>
                  <a:pt x="89" y="21"/>
                  <a:pt x="89" y="21"/>
                  <a:pt x="89" y="21"/>
                </a:cubicBezTo>
                <a:cubicBezTo>
                  <a:pt x="89" y="21"/>
                  <a:pt x="89" y="21"/>
                  <a:pt x="90" y="21"/>
                </a:cubicBezTo>
                <a:moveTo>
                  <a:pt x="90" y="20"/>
                </a:moveTo>
                <a:cubicBezTo>
                  <a:pt x="90" y="20"/>
                  <a:pt x="90" y="21"/>
                  <a:pt x="90" y="21"/>
                </a:cubicBezTo>
                <a:cubicBezTo>
                  <a:pt x="90" y="21"/>
                  <a:pt x="90" y="20"/>
                  <a:pt x="90" y="20"/>
                </a:cubicBezTo>
                <a:moveTo>
                  <a:pt x="91" y="20"/>
                </a:moveTo>
                <a:cubicBezTo>
                  <a:pt x="91" y="20"/>
                  <a:pt x="91" y="20"/>
                  <a:pt x="91" y="20"/>
                </a:cubicBezTo>
                <a:cubicBezTo>
                  <a:pt x="91" y="20"/>
                  <a:pt x="91" y="20"/>
                  <a:pt x="91" y="20"/>
                </a:cubicBezTo>
                <a:moveTo>
                  <a:pt x="92" y="19"/>
                </a:moveTo>
                <a:cubicBezTo>
                  <a:pt x="92" y="19"/>
                  <a:pt x="92" y="19"/>
                  <a:pt x="91" y="20"/>
                </a:cubicBezTo>
                <a:cubicBezTo>
                  <a:pt x="92" y="19"/>
                  <a:pt x="92" y="19"/>
                  <a:pt x="92" y="19"/>
                </a:cubicBezTo>
                <a:moveTo>
                  <a:pt x="93" y="19"/>
                </a:moveTo>
                <a:cubicBezTo>
                  <a:pt x="93" y="19"/>
                  <a:pt x="93" y="19"/>
                  <a:pt x="92" y="19"/>
                </a:cubicBezTo>
                <a:cubicBezTo>
                  <a:pt x="93" y="19"/>
                  <a:pt x="93" y="19"/>
                  <a:pt x="93" y="19"/>
                </a:cubicBezTo>
                <a:moveTo>
                  <a:pt x="94" y="18"/>
                </a:moveTo>
                <a:cubicBezTo>
                  <a:pt x="94" y="18"/>
                  <a:pt x="93" y="18"/>
                  <a:pt x="93" y="18"/>
                </a:cubicBezTo>
                <a:cubicBezTo>
                  <a:pt x="93" y="18"/>
                  <a:pt x="94" y="18"/>
                  <a:pt x="94" y="18"/>
                </a:cubicBezTo>
                <a:moveTo>
                  <a:pt x="95" y="17"/>
                </a:moveTo>
                <a:cubicBezTo>
                  <a:pt x="95" y="18"/>
                  <a:pt x="94" y="18"/>
                  <a:pt x="94" y="18"/>
                </a:cubicBezTo>
                <a:cubicBezTo>
                  <a:pt x="94" y="18"/>
                  <a:pt x="95" y="18"/>
                  <a:pt x="95" y="17"/>
                </a:cubicBezTo>
                <a:moveTo>
                  <a:pt x="96" y="17"/>
                </a:moveTo>
                <a:cubicBezTo>
                  <a:pt x="95" y="17"/>
                  <a:pt x="95" y="17"/>
                  <a:pt x="95" y="17"/>
                </a:cubicBezTo>
                <a:cubicBezTo>
                  <a:pt x="95" y="17"/>
                  <a:pt x="95" y="17"/>
                  <a:pt x="96" y="17"/>
                </a:cubicBezTo>
                <a:moveTo>
                  <a:pt x="97" y="16"/>
                </a:moveTo>
                <a:cubicBezTo>
                  <a:pt x="96" y="16"/>
                  <a:pt x="96" y="17"/>
                  <a:pt x="96" y="17"/>
                </a:cubicBezTo>
                <a:cubicBezTo>
                  <a:pt x="96" y="17"/>
                  <a:pt x="96" y="16"/>
                  <a:pt x="97" y="16"/>
                </a:cubicBezTo>
                <a:moveTo>
                  <a:pt x="97" y="16"/>
                </a:moveTo>
                <a:cubicBezTo>
                  <a:pt x="97" y="16"/>
                  <a:pt x="97" y="16"/>
                  <a:pt x="97" y="16"/>
                </a:cubicBezTo>
                <a:cubicBezTo>
                  <a:pt x="97" y="16"/>
                  <a:pt x="97" y="16"/>
                  <a:pt x="97" y="16"/>
                </a:cubicBezTo>
                <a:moveTo>
                  <a:pt x="98" y="15"/>
                </a:moveTo>
                <a:cubicBezTo>
                  <a:pt x="98" y="15"/>
                  <a:pt x="98" y="16"/>
                  <a:pt x="98" y="16"/>
                </a:cubicBezTo>
                <a:cubicBezTo>
                  <a:pt x="98" y="16"/>
                  <a:pt x="98" y="15"/>
                  <a:pt x="98" y="15"/>
                </a:cubicBezTo>
                <a:moveTo>
                  <a:pt x="100" y="14"/>
                </a:moveTo>
                <a:cubicBezTo>
                  <a:pt x="99" y="14"/>
                  <a:pt x="99" y="15"/>
                  <a:pt x="98" y="15"/>
                </a:cubicBezTo>
                <a:cubicBezTo>
                  <a:pt x="99" y="15"/>
                  <a:pt x="99" y="14"/>
                  <a:pt x="100" y="14"/>
                </a:cubicBezTo>
                <a:moveTo>
                  <a:pt x="101" y="14"/>
                </a:moveTo>
                <a:cubicBezTo>
                  <a:pt x="101" y="14"/>
                  <a:pt x="100" y="14"/>
                  <a:pt x="100" y="14"/>
                </a:cubicBezTo>
                <a:cubicBezTo>
                  <a:pt x="100" y="14"/>
                  <a:pt x="101" y="14"/>
                  <a:pt x="101" y="14"/>
                </a:cubicBezTo>
                <a:moveTo>
                  <a:pt x="102" y="13"/>
                </a:moveTo>
                <a:cubicBezTo>
                  <a:pt x="101" y="13"/>
                  <a:pt x="101" y="13"/>
                  <a:pt x="101" y="14"/>
                </a:cubicBezTo>
                <a:cubicBezTo>
                  <a:pt x="101" y="13"/>
                  <a:pt x="101" y="13"/>
                  <a:pt x="102" y="13"/>
                </a:cubicBezTo>
                <a:moveTo>
                  <a:pt x="102" y="13"/>
                </a:moveTo>
                <a:cubicBezTo>
                  <a:pt x="102" y="13"/>
                  <a:pt x="102" y="13"/>
                  <a:pt x="102" y="13"/>
                </a:cubicBezTo>
                <a:cubicBezTo>
                  <a:pt x="102" y="13"/>
                  <a:pt x="102" y="13"/>
                  <a:pt x="102" y="13"/>
                </a:cubicBezTo>
                <a:moveTo>
                  <a:pt x="103" y="12"/>
                </a:moveTo>
                <a:cubicBezTo>
                  <a:pt x="103" y="12"/>
                  <a:pt x="103" y="12"/>
                  <a:pt x="103" y="12"/>
                </a:cubicBezTo>
                <a:cubicBezTo>
                  <a:pt x="103" y="12"/>
                  <a:pt x="103" y="12"/>
                  <a:pt x="103" y="12"/>
                </a:cubicBezTo>
                <a:moveTo>
                  <a:pt x="104" y="11"/>
                </a:moveTo>
                <a:cubicBezTo>
                  <a:pt x="104" y="12"/>
                  <a:pt x="104" y="12"/>
                  <a:pt x="104" y="12"/>
                </a:cubicBezTo>
                <a:cubicBezTo>
                  <a:pt x="104" y="12"/>
                  <a:pt x="104" y="12"/>
                  <a:pt x="104" y="11"/>
                </a:cubicBezTo>
                <a:moveTo>
                  <a:pt x="105" y="11"/>
                </a:moveTo>
                <a:cubicBezTo>
                  <a:pt x="105" y="11"/>
                  <a:pt x="105" y="11"/>
                  <a:pt x="104" y="11"/>
                </a:cubicBezTo>
                <a:cubicBezTo>
                  <a:pt x="105" y="11"/>
                  <a:pt x="105" y="11"/>
                  <a:pt x="105" y="11"/>
                </a:cubicBezTo>
                <a:moveTo>
                  <a:pt x="106" y="10"/>
                </a:moveTo>
                <a:cubicBezTo>
                  <a:pt x="106" y="11"/>
                  <a:pt x="105" y="11"/>
                  <a:pt x="105" y="11"/>
                </a:cubicBezTo>
                <a:cubicBezTo>
                  <a:pt x="105" y="11"/>
                  <a:pt x="106" y="11"/>
                  <a:pt x="106" y="10"/>
                </a:cubicBezTo>
                <a:moveTo>
                  <a:pt x="107" y="10"/>
                </a:moveTo>
                <a:cubicBezTo>
                  <a:pt x="107" y="10"/>
                  <a:pt x="106" y="10"/>
                  <a:pt x="106" y="10"/>
                </a:cubicBezTo>
                <a:cubicBezTo>
                  <a:pt x="106" y="10"/>
                  <a:pt x="107" y="10"/>
                  <a:pt x="107" y="10"/>
                </a:cubicBezTo>
                <a:moveTo>
                  <a:pt x="108" y="9"/>
                </a:moveTo>
                <a:cubicBezTo>
                  <a:pt x="107" y="9"/>
                  <a:pt x="107" y="10"/>
                  <a:pt x="107" y="10"/>
                </a:cubicBezTo>
                <a:cubicBezTo>
                  <a:pt x="107" y="10"/>
                  <a:pt x="107" y="9"/>
                  <a:pt x="108" y="9"/>
                </a:cubicBezTo>
                <a:moveTo>
                  <a:pt x="108" y="9"/>
                </a:moveTo>
                <a:cubicBezTo>
                  <a:pt x="108" y="9"/>
                  <a:pt x="108" y="9"/>
                  <a:pt x="108" y="9"/>
                </a:cubicBezTo>
                <a:cubicBezTo>
                  <a:pt x="108" y="9"/>
                  <a:pt x="108" y="9"/>
                  <a:pt x="108" y="9"/>
                </a:cubicBezTo>
                <a:moveTo>
                  <a:pt x="110" y="8"/>
                </a:moveTo>
                <a:cubicBezTo>
                  <a:pt x="110" y="8"/>
                  <a:pt x="109" y="8"/>
                  <a:pt x="109" y="9"/>
                </a:cubicBezTo>
                <a:cubicBezTo>
                  <a:pt x="109" y="8"/>
                  <a:pt x="110" y="8"/>
                  <a:pt x="110" y="8"/>
                </a:cubicBezTo>
                <a:moveTo>
                  <a:pt x="111" y="7"/>
                </a:moveTo>
                <a:cubicBezTo>
                  <a:pt x="111" y="7"/>
                  <a:pt x="111" y="7"/>
                  <a:pt x="110" y="8"/>
                </a:cubicBezTo>
                <a:cubicBezTo>
                  <a:pt x="111" y="7"/>
                  <a:pt x="111" y="7"/>
                  <a:pt x="111" y="7"/>
                </a:cubicBezTo>
                <a:moveTo>
                  <a:pt x="113" y="6"/>
                </a:moveTo>
                <a:cubicBezTo>
                  <a:pt x="112" y="6"/>
                  <a:pt x="112" y="7"/>
                  <a:pt x="111" y="7"/>
                </a:cubicBezTo>
                <a:cubicBezTo>
                  <a:pt x="112" y="7"/>
                  <a:pt x="112" y="6"/>
                  <a:pt x="113" y="6"/>
                </a:cubicBezTo>
                <a:moveTo>
                  <a:pt x="114" y="6"/>
                </a:moveTo>
                <a:cubicBezTo>
                  <a:pt x="113" y="6"/>
                  <a:pt x="113" y="6"/>
                  <a:pt x="113" y="6"/>
                </a:cubicBezTo>
                <a:cubicBezTo>
                  <a:pt x="113" y="6"/>
                  <a:pt x="113" y="6"/>
                  <a:pt x="114" y="6"/>
                </a:cubicBezTo>
                <a:moveTo>
                  <a:pt x="115" y="4"/>
                </a:moveTo>
                <a:cubicBezTo>
                  <a:pt x="115" y="5"/>
                  <a:pt x="114" y="5"/>
                  <a:pt x="114" y="5"/>
                </a:cubicBezTo>
                <a:cubicBezTo>
                  <a:pt x="114" y="5"/>
                  <a:pt x="115" y="5"/>
                  <a:pt x="115" y="4"/>
                </a:cubicBezTo>
                <a:moveTo>
                  <a:pt x="116" y="4"/>
                </a:moveTo>
                <a:cubicBezTo>
                  <a:pt x="116" y="4"/>
                  <a:pt x="116" y="4"/>
                  <a:pt x="116" y="4"/>
                </a:cubicBezTo>
                <a:cubicBezTo>
                  <a:pt x="116" y="4"/>
                  <a:pt x="116" y="4"/>
                  <a:pt x="116" y="4"/>
                </a:cubicBezTo>
                <a:moveTo>
                  <a:pt x="118" y="3"/>
                </a:moveTo>
                <a:cubicBezTo>
                  <a:pt x="117" y="3"/>
                  <a:pt x="117" y="3"/>
                  <a:pt x="116" y="4"/>
                </a:cubicBezTo>
                <a:cubicBezTo>
                  <a:pt x="117" y="3"/>
                  <a:pt x="117" y="3"/>
                  <a:pt x="118" y="3"/>
                </a:cubicBezTo>
                <a:moveTo>
                  <a:pt x="119" y="2"/>
                </a:moveTo>
                <a:cubicBezTo>
                  <a:pt x="119" y="2"/>
                  <a:pt x="118" y="3"/>
                  <a:pt x="118" y="3"/>
                </a:cubicBezTo>
                <a:cubicBezTo>
                  <a:pt x="118" y="3"/>
                  <a:pt x="119" y="2"/>
                  <a:pt x="119" y="2"/>
                </a:cubicBezTo>
                <a:moveTo>
                  <a:pt x="121" y="1"/>
                </a:moveTo>
                <a:cubicBezTo>
                  <a:pt x="120" y="2"/>
                  <a:pt x="119" y="2"/>
                  <a:pt x="119" y="2"/>
                </a:cubicBezTo>
                <a:cubicBezTo>
                  <a:pt x="119" y="2"/>
                  <a:pt x="120" y="2"/>
                  <a:pt x="121" y="1"/>
                </a:cubicBezTo>
                <a:moveTo>
                  <a:pt x="121" y="1"/>
                </a:moveTo>
                <a:cubicBezTo>
                  <a:pt x="121" y="1"/>
                  <a:pt x="121" y="1"/>
                  <a:pt x="121" y="1"/>
                </a:cubicBezTo>
                <a:cubicBezTo>
                  <a:pt x="121" y="1"/>
                  <a:pt x="121" y="1"/>
                  <a:pt x="121" y="1"/>
                </a:cubicBezTo>
                <a:moveTo>
                  <a:pt x="122" y="0"/>
                </a:moveTo>
                <a:cubicBezTo>
                  <a:pt x="122" y="0"/>
                  <a:pt x="122" y="0"/>
                  <a:pt x="122" y="1"/>
                </a:cubicBezTo>
                <a:cubicBezTo>
                  <a:pt x="122" y="0"/>
                  <a:pt x="122" y="0"/>
                  <a:pt x="122"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07" name="Freeform 341"/>
          <p:cNvSpPr>
            <a:spLocks/>
          </p:cNvSpPr>
          <p:nvPr/>
        </p:nvSpPr>
        <p:spPr bwMode="auto">
          <a:xfrm>
            <a:off x="4125912" y="2220912"/>
            <a:ext cx="733425" cy="304800"/>
          </a:xfrm>
          <a:custGeom>
            <a:avLst/>
            <a:gdLst>
              <a:gd name="T0" fmla="*/ 358 w 358"/>
              <a:gd name="T1" fmla="*/ 0 h 149"/>
              <a:gd name="T2" fmla="*/ 0 w 358"/>
              <a:gd name="T3" fmla="*/ 144 h 149"/>
              <a:gd name="T4" fmla="*/ 0 w 358"/>
              <a:gd name="T5" fmla="*/ 149 h 149"/>
              <a:gd name="T6" fmla="*/ 358 w 358"/>
              <a:gd name="T7" fmla="*/ 6 h 149"/>
              <a:gd name="T8" fmla="*/ 358 w 358"/>
              <a:gd name="T9" fmla="*/ 0 h 149"/>
            </a:gdLst>
            <a:ahLst/>
            <a:cxnLst>
              <a:cxn ang="0">
                <a:pos x="T0" y="T1"/>
              </a:cxn>
              <a:cxn ang="0">
                <a:pos x="T2" y="T3"/>
              </a:cxn>
              <a:cxn ang="0">
                <a:pos x="T4" y="T5"/>
              </a:cxn>
              <a:cxn ang="0">
                <a:pos x="T6" y="T7"/>
              </a:cxn>
              <a:cxn ang="0">
                <a:pos x="T8" y="T9"/>
              </a:cxn>
            </a:cxnLst>
            <a:rect l="0" t="0" r="r" b="b"/>
            <a:pathLst>
              <a:path w="358" h="149">
                <a:moveTo>
                  <a:pt x="358" y="0"/>
                </a:moveTo>
                <a:cubicBezTo>
                  <a:pt x="239" y="22"/>
                  <a:pt x="119" y="73"/>
                  <a:pt x="0" y="144"/>
                </a:cubicBezTo>
                <a:cubicBezTo>
                  <a:pt x="0" y="146"/>
                  <a:pt x="0" y="147"/>
                  <a:pt x="0" y="149"/>
                </a:cubicBezTo>
                <a:cubicBezTo>
                  <a:pt x="119" y="78"/>
                  <a:pt x="239" y="27"/>
                  <a:pt x="358" y="6"/>
                </a:cubicBezTo>
                <a:cubicBezTo>
                  <a:pt x="358" y="4"/>
                  <a:pt x="358" y="2"/>
                  <a:pt x="358"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09" name="Freeform 343"/>
          <p:cNvSpPr>
            <a:spLocks/>
          </p:cNvSpPr>
          <p:nvPr/>
        </p:nvSpPr>
        <p:spPr bwMode="auto">
          <a:xfrm>
            <a:off x="4125912" y="2468562"/>
            <a:ext cx="295275" cy="195263"/>
          </a:xfrm>
          <a:custGeom>
            <a:avLst/>
            <a:gdLst>
              <a:gd name="T0" fmla="*/ 144 w 144"/>
              <a:gd name="T1" fmla="*/ 0 h 95"/>
              <a:gd name="T2" fmla="*/ 0 w 144"/>
              <a:gd name="T3" fmla="*/ 73 h 95"/>
              <a:gd name="T4" fmla="*/ 0 w 144"/>
              <a:gd name="T5" fmla="*/ 74 h 95"/>
              <a:gd name="T6" fmla="*/ 0 w 144"/>
              <a:gd name="T7" fmla="*/ 74 h 95"/>
              <a:gd name="T8" fmla="*/ 0 w 144"/>
              <a:gd name="T9" fmla="*/ 77 h 95"/>
              <a:gd name="T10" fmla="*/ 0 w 144"/>
              <a:gd name="T11" fmla="*/ 77 h 95"/>
              <a:gd name="T12" fmla="*/ 0 w 144"/>
              <a:gd name="T13" fmla="*/ 95 h 95"/>
              <a:gd name="T14" fmla="*/ 144 w 144"/>
              <a:gd name="T15" fmla="*/ 23 h 95"/>
              <a:gd name="T16" fmla="*/ 144 w 144"/>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95">
                <a:moveTo>
                  <a:pt x="144" y="0"/>
                </a:moveTo>
                <a:cubicBezTo>
                  <a:pt x="96" y="20"/>
                  <a:pt x="48" y="45"/>
                  <a:pt x="0" y="73"/>
                </a:cubicBezTo>
                <a:cubicBezTo>
                  <a:pt x="0" y="73"/>
                  <a:pt x="0" y="73"/>
                  <a:pt x="0" y="74"/>
                </a:cubicBezTo>
                <a:cubicBezTo>
                  <a:pt x="0" y="74"/>
                  <a:pt x="0" y="74"/>
                  <a:pt x="0" y="74"/>
                </a:cubicBezTo>
                <a:cubicBezTo>
                  <a:pt x="0" y="75"/>
                  <a:pt x="0" y="76"/>
                  <a:pt x="0" y="77"/>
                </a:cubicBezTo>
                <a:cubicBezTo>
                  <a:pt x="0" y="77"/>
                  <a:pt x="0" y="77"/>
                  <a:pt x="0" y="77"/>
                </a:cubicBezTo>
                <a:cubicBezTo>
                  <a:pt x="0" y="83"/>
                  <a:pt x="0" y="89"/>
                  <a:pt x="0" y="95"/>
                </a:cubicBezTo>
                <a:cubicBezTo>
                  <a:pt x="48" y="68"/>
                  <a:pt x="96" y="43"/>
                  <a:pt x="144" y="23"/>
                </a:cubicBezTo>
                <a:cubicBezTo>
                  <a:pt x="144" y="15"/>
                  <a:pt x="144" y="8"/>
                  <a:pt x="144"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12" name="Freeform 346"/>
          <p:cNvSpPr>
            <a:spLocks noEditPoints="1"/>
          </p:cNvSpPr>
          <p:nvPr/>
        </p:nvSpPr>
        <p:spPr bwMode="auto">
          <a:xfrm>
            <a:off x="4054475" y="2619375"/>
            <a:ext cx="71438" cy="44450"/>
          </a:xfrm>
          <a:custGeom>
            <a:avLst/>
            <a:gdLst>
              <a:gd name="T0" fmla="*/ 0 w 35"/>
              <a:gd name="T1" fmla="*/ 21 h 21"/>
              <a:gd name="T2" fmla="*/ 3 w 35"/>
              <a:gd name="T3" fmla="*/ 19 h 21"/>
              <a:gd name="T4" fmla="*/ 3 w 35"/>
              <a:gd name="T5" fmla="*/ 19 h 21"/>
              <a:gd name="T6" fmla="*/ 3 w 35"/>
              <a:gd name="T7" fmla="*/ 19 h 21"/>
              <a:gd name="T8" fmla="*/ 6 w 35"/>
              <a:gd name="T9" fmla="*/ 17 h 21"/>
              <a:gd name="T10" fmla="*/ 6 w 35"/>
              <a:gd name="T11" fmla="*/ 17 h 21"/>
              <a:gd name="T12" fmla="*/ 6 w 35"/>
              <a:gd name="T13" fmla="*/ 17 h 21"/>
              <a:gd name="T14" fmla="*/ 9 w 35"/>
              <a:gd name="T15" fmla="*/ 16 h 21"/>
              <a:gd name="T16" fmla="*/ 9 w 35"/>
              <a:gd name="T17" fmla="*/ 16 h 21"/>
              <a:gd name="T18" fmla="*/ 9 w 35"/>
              <a:gd name="T19" fmla="*/ 15 h 21"/>
              <a:gd name="T20" fmla="*/ 10 w 35"/>
              <a:gd name="T21" fmla="*/ 15 h 21"/>
              <a:gd name="T22" fmla="*/ 10 w 35"/>
              <a:gd name="T23" fmla="*/ 15 h 21"/>
              <a:gd name="T24" fmla="*/ 12 w 35"/>
              <a:gd name="T25" fmla="*/ 14 h 21"/>
              <a:gd name="T26" fmla="*/ 13 w 35"/>
              <a:gd name="T27" fmla="*/ 13 h 21"/>
              <a:gd name="T28" fmla="*/ 13 w 35"/>
              <a:gd name="T29" fmla="*/ 13 h 21"/>
              <a:gd name="T30" fmla="*/ 15 w 35"/>
              <a:gd name="T31" fmla="*/ 12 h 21"/>
              <a:gd name="T32" fmla="*/ 16 w 35"/>
              <a:gd name="T33" fmla="*/ 11 h 21"/>
              <a:gd name="T34" fmla="*/ 16 w 35"/>
              <a:gd name="T35" fmla="*/ 11 h 21"/>
              <a:gd name="T36" fmla="*/ 16 w 35"/>
              <a:gd name="T37" fmla="*/ 11 h 21"/>
              <a:gd name="T38" fmla="*/ 18 w 35"/>
              <a:gd name="T39" fmla="*/ 10 h 21"/>
              <a:gd name="T40" fmla="*/ 18 w 35"/>
              <a:gd name="T41" fmla="*/ 10 h 21"/>
              <a:gd name="T42" fmla="*/ 18 w 35"/>
              <a:gd name="T43" fmla="*/ 10 h 21"/>
              <a:gd name="T44" fmla="*/ 19 w 35"/>
              <a:gd name="T45" fmla="*/ 9 h 21"/>
              <a:gd name="T46" fmla="*/ 19 w 35"/>
              <a:gd name="T47" fmla="*/ 9 h 21"/>
              <a:gd name="T48" fmla="*/ 20 w 35"/>
              <a:gd name="T49" fmla="*/ 9 h 21"/>
              <a:gd name="T50" fmla="*/ 21 w 35"/>
              <a:gd name="T51" fmla="*/ 8 h 21"/>
              <a:gd name="T52" fmla="*/ 21 w 35"/>
              <a:gd name="T53" fmla="*/ 8 h 21"/>
              <a:gd name="T54" fmla="*/ 22 w 35"/>
              <a:gd name="T55" fmla="*/ 8 h 21"/>
              <a:gd name="T56" fmla="*/ 23 w 35"/>
              <a:gd name="T57" fmla="*/ 7 h 21"/>
              <a:gd name="T58" fmla="*/ 23 w 35"/>
              <a:gd name="T59" fmla="*/ 7 h 21"/>
              <a:gd name="T60" fmla="*/ 23 w 35"/>
              <a:gd name="T61" fmla="*/ 7 h 21"/>
              <a:gd name="T62" fmla="*/ 24 w 35"/>
              <a:gd name="T63" fmla="*/ 6 h 21"/>
              <a:gd name="T64" fmla="*/ 24 w 35"/>
              <a:gd name="T65" fmla="*/ 6 h 21"/>
              <a:gd name="T66" fmla="*/ 25 w 35"/>
              <a:gd name="T67" fmla="*/ 6 h 21"/>
              <a:gd name="T68" fmla="*/ 25 w 35"/>
              <a:gd name="T69" fmla="*/ 6 h 21"/>
              <a:gd name="T70" fmla="*/ 25 w 35"/>
              <a:gd name="T71" fmla="*/ 6 h 21"/>
              <a:gd name="T72" fmla="*/ 27 w 35"/>
              <a:gd name="T73" fmla="*/ 5 h 21"/>
              <a:gd name="T74" fmla="*/ 28 w 35"/>
              <a:gd name="T75" fmla="*/ 4 h 21"/>
              <a:gd name="T76" fmla="*/ 28 w 35"/>
              <a:gd name="T77" fmla="*/ 4 h 21"/>
              <a:gd name="T78" fmla="*/ 28 w 35"/>
              <a:gd name="T79" fmla="*/ 4 h 21"/>
              <a:gd name="T80" fmla="*/ 29 w 35"/>
              <a:gd name="T81" fmla="*/ 4 h 21"/>
              <a:gd name="T82" fmla="*/ 29 w 35"/>
              <a:gd name="T83" fmla="*/ 4 h 21"/>
              <a:gd name="T84" fmla="*/ 30 w 35"/>
              <a:gd name="T85" fmla="*/ 3 h 21"/>
              <a:gd name="T86" fmla="*/ 30 w 35"/>
              <a:gd name="T87" fmla="*/ 3 h 21"/>
              <a:gd name="T88" fmla="*/ 30 w 35"/>
              <a:gd name="T89" fmla="*/ 3 h 21"/>
              <a:gd name="T90" fmla="*/ 31 w 35"/>
              <a:gd name="T91" fmla="*/ 2 h 21"/>
              <a:gd name="T92" fmla="*/ 32 w 35"/>
              <a:gd name="T93" fmla="*/ 2 h 21"/>
              <a:gd name="T94" fmla="*/ 32 w 35"/>
              <a:gd name="T95" fmla="*/ 2 h 21"/>
              <a:gd name="T96" fmla="*/ 32 w 35"/>
              <a:gd name="T97" fmla="*/ 2 h 21"/>
              <a:gd name="T98" fmla="*/ 33 w 35"/>
              <a:gd name="T99" fmla="*/ 1 h 21"/>
              <a:gd name="T100" fmla="*/ 33 w 35"/>
              <a:gd name="T101" fmla="*/ 1 h 21"/>
              <a:gd name="T102" fmla="*/ 34 w 35"/>
              <a:gd name="T103" fmla="*/ 1 h 21"/>
              <a:gd name="T104" fmla="*/ 35 w 35"/>
              <a:gd name="T105" fmla="*/ 0 h 21"/>
              <a:gd name="T106" fmla="*/ 35 w 35"/>
              <a:gd name="T10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 h="21">
                <a:moveTo>
                  <a:pt x="0" y="21"/>
                </a:moveTo>
                <a:cubicBezTo>
                  <a:pt x="0" y="21"/>
                  <a:pt x="0" y="21"/>
                  <a:pt x="0" y="21"/>
                </a:cubicBezTo>
                <a:cubicBezTo>
                  <a:pt x="0" y="21"/>
                  <a:pt x="0" y="21"/>
                  <a:pt x="0" y="21"/>
                </a:cubicBezTo>
                <a:moveTo>
                  <a:pt x="3" y="19"/>
                </a:moveTo>
                <a:cubicBezTo>
                  <a:pt x="3" y="19"/>
                  <a:pt x="3" y="19"/>
                  <a:pt x="3" y="19"/>
                </a:cubicBezTo>
                <a:cubicBezTo>
                  <a:pt x="3" y="19"/>
                  <a:pt x="3" y="19"/>
                  <a:pt x="3" y="19"/>
                </a:cubicBezTo>
                <a:moveTo>
                  <a:pt x="4" y="19"/>
                </a:moveTo>
                <a:cubicBezTo>
                  <a:pt x="4" y="19"/>
                  <a:pt x="4" y="19"/>
                  <a:pt x="3" y="19"/>
                </a:cubicBezTo>
                <a:cubicBezTo>
                  <a:pt x="4" y="19"/>
                  <a:pt x="4" y="19"/>
                  <a:pt x="4" y="19"/>
                </a:cubicBezTo>
                <a:moveTo>
                  <a:pt x="6" y="17"/>
                </a:moveTo>
                <a:cubicBezTo>
                  <a:pt x="6" y="17"/>
                  <a:pt x="6" y="17"/>
                  <a:pt x="6" y="17"/>
                </a:cubicBezTo>
                <a:cubicBezTo>
                  <a:pt x="6" y="17"/>
                  <a:pt x="6" y="17"/>
                  <a:pt x="6" y="17"/>
                </a:cubicBezTo>
                <a:moveTo>
                  <a:pt x="6" y="17"/>
                </a:moveTo>
                <a:cubicBezTo>
                  <a:pt x="6" y="17"/>
                  <a:pt x="6" y="17"/>
                  <a:pt x="6" y="17"/>
                </a:cubicBezTo>
                <a:cubicBezTo>
                  <a:pt x="6" y="17"/>
                  <a:pt x="6" y="17"/>
                  <a:pt x="6" y="17"/>
                </a:cubicBezTo>
                <a:moveTo>
                  <a:pt x="9" y="16"/>
                </a:moveTo>
                <a:cubicBezTo>
                  <a:pt x="8" y="16"/>
                  <a:pt x="8" y="16"/>
                  <a:pt x="8" y="16"/>
                </a:cubicBezTo>
                <a:cubicBezTo>
                  <a:pt x="8" y="16"/>
                  <a:pt x="8" y="16"/>
                  <a:pt x="9" y="16"/>
                </a:cubicBezTo>
                <a:moveTo>
                  <a:pt x="9" y="15"/>
                </a:moveTo>
                <a:cubicBezTo>
                  <a:pt x="9" y="15"/>
                  <a:pt x="9" y="15"/>
                  <a:pt x="9" y="15"/>
                </a:cubicBezTo>
                <a:cubicBezTo>
                  <a:pt x="9" y="15"/>
                  <a:pt x="9" y="15"/>
                  <a:pt x="9" y="15"/>
                </a:cubicBezTo>
                <a:moveTo>
                  <a:pt x="10" y="15"/>
                </a:moveTo>
                <a:cubicBezTo>
                  <a:pt x="10" y="15"/>
                  <a:pt x="10" y="15"/>
                  <a:pt x="10" y="15"/>
                </a:cubicBezTo>
                <a:cubicBezTo>
                  <a:pt x="10" y="15"/>
                  <a:pt x="10" y="15"/>
                  <a:pt x="10" y="15"/>
                </a:cubicBezTo>
                <a:moveTo>
                  <a:pt x="12" y="14"/>
                </a:moveTo>
                <a:cubicBezTo>
                  <a:pt x="12" y="14"/>
                  <a:pt x="12" y="14"/>
                  <a:pt x="12" y="14"/>
                </a:cubicBezTo>
                <a:cubicBezTo>
                  <a:pt x="12" y="14"/>
                  <a:pt x="12" y="14"/>
                  <a:pt x="12" y="14"/>
                </a:cubicBezTo>
                <a:moveTo>
                  <a:pt x="13" y="13"/>
                </a:moveTo>
                <a:cubicBezTo>
                  <a:pt x="13" y="13"/>
                  <a:pt x="13" y="13"/>
                  <a:pt x="13" y="13"/>
                </a:cubicBezTo>
                <a:cubicBezTo>
                  <a:pt x="13" y="13"/>
                  <a:pt x="13" y="13"/>
                  <a:pt x="13" y="13"/>
                </a:cubicBezTo>
                <a:moveTo>
                  <a:pt x="15" y="12"/>
                </a:moveTo>
                <a:cubicBezTo>
                  <a:pt x="15" y="12"/>
                  <a:pt x="15" y="12"/>
                  <a:pt x="15" y="12"/>
                </a:cubicBezTo>
                <a:cubicBezTo>
                  <a:pt x="15" y="12"/>
                  <a:pt x="15" y="12"/>
                  <a:pt x="15" y="12"/>
                </a:cubicBezTo>
                <a:moveTo>
                  <a:pt x="16" y="11"/>
                </a:moveTo>
                <a:cubicBezTo>
                  <a:pt x="16" y="11"/>
                  <a:pt x="16" y="11"/>
                  <a:pt x="15" y="12"/>
                </a:cubicBezTo>
                <a:cubicBezTo>
                  <a:pt x="16" y="12"/>
                  <a:pt x="16" y="11"/>
                  <a:pt x="16" y="11"/>
                </a:cubicBezTo>
                <a:moveTo>
                  <a:pt x="16" y="11"/>
                </a:moveTo>
                <a:cubicBezTo>
                  <a:pt x="16" y="11"/>
                  <a:pt x="16" y="11"/>
                  <a:pt x="16" y="11"/>
                </a:cubicBezTo>
                <a:cubicBezTo>
                  <a:pt x="16" y="11"/>
                  <a:pt x="16" y="11"/>
                  <a:pt x="16" y="11"/>
                </a:cubicBezTo>
                <a:moveTo>
                  <a:pt x="18" y="10"/>
                </a:moveTo>
                <a:cubicBezTo>
                  <a:pt x="18" y="10"/>
                  <a:pt x="18" y="10"/>
                  <a:pt x="18" y="10"/>
                </a:cubicBezTo>
                <a:cubicBezTo>
                  <a:pt x="18" y="10"/>
                  <a:pt x="18" y="10"/>
                  <a:pt x="18" y="10"/>
                </a:cubicBezTo>
                <a:moveTo>
                  <a:pt x="18" y="10"/>
                </a:moveTo>
                <a:cubicBezTo>
                  <a:pt x="18" y="10"/>
                  <a:pt x="18" y="10"/>
                  <a:pt x="18" y="10"/>
                </a:cubicBezTo>
                <a:cubicBezTo>
                  <a:pt x="18" y="10"/>
                  <a:pt x="18" y="10"/>
                  <a:pt x="18" y="10"/>
                </a:cubicBezTo>
                <a:moveTo>
                  <a:pt x="19" y="9"/>
                </a:moveTo>
                <a:cubicBezTo>
                  <a:pt x="19" y="9"/>
                  <a:pt x="19" y="9"/>
                  <a:pt x="19" y="9"/>
                </a:cubicBezTo>
                <a:cubicBezTo>
                  <a:pt x="19" y="9"/>
                  <a:pt x="19" y="9"/>
                  <a:pt x="19" y="9"/>
                </a:cubicBezTo>
                <a:moveTo>
                  <a:pt x="21" y="9"/>
                </a:moveTo>
                <a:cubicBezTo>
                  <a:pt x="21" y="9"/>
                  <a:pt x="20" y="9"/>
                  <a:pt x="20" y="9"/>
                </a:cubicBezTo>
                <a:cubicBezTo>
                  <a:pt x="20" y="9"/>
                  <a:pt x="20" y="9"/>
                  <a:pt x="21" y="9"/>
                </a:cubicBezTo>
                <a:moveTo>
                  <a:pt x="21" y="8"/>
                </a:moveTo>
                <a:cubicBezTo>
                  <a:pt x="21" y="8"/>
                  <a:pt x="21" y="8"/>
                  <a:pt x="21" y="8"/>
                </a:cubicBezTo>
                <a:cubicBezTo>
                  <a:pt x="21" y="8"/>
                  <a:pt x="21" y="8"/>
                  <a:pt x="21" y="8"/>
                </a:cubicBezTo>
                <a:moveTo>
                  <a:pt x="22" y="8"/>
                </a:moveTo>
                <a:cubicBezTo>
                  <a:pt x="22" y="8"/>
                  <a:pt x="22" y="8"/>
                  <a:pt x="22" y="8"/>
                </a:cubicBezTo>
                <a:cubicBezTo>
                  <a:pt x="22" y="8"/>
                  <a:pt x="22" y="8"/>
                  <a:pt x="22" y="8"/>
                </a:cubicBezTo>
                <a:moveTo>
                  <a:pt x="23" y="7"/>
                </a:moveTo>
                <a:cubicBezTo>
                  <a:pt x="23" y="7"/>
                  <a:pt x="23" y="7"/>
                  <a:pt x="23" y="7"/>
                </a:cubicBezTo>
                <a:cubicBezTo>
                  <a:pt x="23" y="7"/>
                  <a:pt x="23" y="7"/>
                  <a:pt x="23" y="7"/>
                </a:cubicBezTo>
                <a:moveTo>
                  <a:pt x="23" y="7"/>
                </a:moveTo>
                <a:cubicBezTo>
                  <a:pt x="23" y="7"/>
                  <a:pt x="23" y="7"/>
                  <a:pt x="23" y="7"/>
                </a:cubicBezTo>
                <a:cubicBezTo>
                  <a:pt x="23" y="7"/>
                  <a:pt x="23" y="7"/>
                  <a:pt x="23" y="7"/>
                </a:cubicBezTo>
                <a:moveTo>
                  <a:pt x="24" y="6"/>
                </a:moveTo>
                <a:cubicBezTo>
                  <a:pt x="24" y="6"/>
                  <a:pt x="24" y="6"/>
                  <a:pt x="24" y="7"/>
                </a:cubicBezTo>
                <a:cubicBezTo>
                  <a:pt x="24" y="6"/>
                  <a:pt x="24" y="6"/>
                  <a:pt x="24" y="6"/>
                </a:cubicBezTo>
                <a:moveTo>
                  <a:pt x="25" y="6"/>
                </a:moveTo>
                <a:cubicBezTo>
                  <a:pt x="25" y="6"/>
                  <a:pt x="25" y="6"/>
                  <a:pt x="25" y="6"/>
                </a:cubicBezTo>
                <a:cubicBezTo>
                  <a:pt x="25" y="6"/>
                  <a:pt x="25" y="6"/>
                  <a:pt x="25" y="6"/>
                </a:cubicBezTo>
                <a:moveTo>
                  <a:pt x="25" y="6"/>
                </a:moveTo>
                <a:cubicBezTo>
                  <a:pt x="25" y="6"/>
                  <a:pt x="25" y="6"/>
                  <a:pt x="25" y="6"/>
                </a:cubicBezTo>
                <a:cubicBezTo>
                  <a:pt x="25" y="6"/>
                  <a:pt x="25" y="6"/>
                  <a:pt x="25" y="6"/>
                </a:cubicBezTo>
                <a:moveTo>
                  <a:pt x="27" y="5"/>
                </a:moveTo>
                <a:cubicBezTo>
                  <a:pt x="27" y="5"/>
                  <a:pt x="27" y="5"/>
                  <a:pt x="27" y="5"/>
                </a:cubicBezTo>
                <a:cubicBezTo>
                  <a:pt x="27" y="5"/>
                  <a:pt x="27" y="5"/>
                  <a:pt x="27" y="5"/>
                </a:cubicBezTo>
                <a:moveTo>
                  <a:pt x="28" y="4"/>
                </a:moveTo>
                <a:cubicBezTo>
                  <a:pt x="28" y="4"/>
                  <a:pt x="28" y="4"/>
                  <a:pt x="27" y="4"/>
                </a:cubicBezTo>
                <a:cubicBezTo>
                  <a:pt x="28" y="4"/>
                  <a:pt x="28" y="4"/>
                  <a:pt x="28" y="4"/>
                </a:cubicBezTo>
                <a:moveTo>
                  <a:pt x="28" y="4"/>
                </a:moveTo>
                <a:cubicBezTo>
                  <a:pt x="28" y="4"/>
                  <a:pt x="28" y="4"/>
                  <a:pt x="28" y="4"/>
                </a:cubicBezTo>
                <a:cubicBezTo>
                  <a:pt x="28" y="4"/>
                  <a:pt x="28" y="4"/>
                  <a:pt x="28" y="4"/>
                </a:cubicBezTo>
                <a:moveTo>
                  <a:pt x="29" y="4"/>
                </a:moveTo>
                <a:cubicBezTo>
                  <a:pt x="29" y="4"/>
                  <a:pt x="29" y="4"/>
                  <a:pt x="29" y="4"/>
                </a:cubicBezTo>
                <a:cubicBezTo>
                  <a:pt x="29" y="4"/>
                  <a:pt x="29" y="4"/>
                  <a:pt x="29" y="4"/>
                </a:cubicBezTo>
                <a:moveTo>
                  <a:pt x="30" y="3"/>
                </a:moveTo>
                <a:cubicBezTo>
                  <a:pt x="30" y="3"/>
                  <a:pt x="30" y="3"/>
                  <a:pt x="30" y="3"/>
                </a:cubicBezTo>
                <a:cubicBezTo>
                  <a:pt x="30" y="3"/>
                  <a:pt x="30" y="3"/>
                  <a:pt x="30" y="3"/>
                </a:cubicBezTo>
                <a:moveTo>
                  <a:pt x="30" y="3"/>
                </a:moveTo>
                <a:cubicBezTo>
                  <a:pt x="30" y="3"/>
                  <a:pt x="30" y="3"/>
                  <a:pt x="30" y="3"/>
                </a:cubicBezTo>
                <a:cubicBezTo>
                  <a:pt x="30" y="3"/>
                  <a:pt x="30" y="3"/>
                  <a:pt x="30" y="3"/>
                </a:cubicBezTo>
                <a:moveTo>
                  <a:pt x="31" y="2"/>
                </a:moveTo>
                <a:cubicBezTo>
                  <a:pt x="31" y="2"/>
                  <a:pt x="31" y="2"/>
                  <a:pt x="31" y="2"/>
                </a:cubicBezTo>
                <a:cubicBezTo>
                  <a:pt x="31" y="2"/>
                  <a:pt x="31" y="2"/>
                  <a:pt x="31" y="2"/>
                </a:cubicBezTo>
                <a:moveTo>
                  <a:pt x="32" y="2"/>
                </a:moveTo>
                <a:cubicBezTo>
                  <a:pt x="32" y="2"/>
                  <a:pt x="32" y="2"/>
                  <a:pt x="32" y="2"/>
                </a:cubicBezTo>
                <a:cubicBezTo>
                  <a:pt x="32" y="2"/>
                  <a:pt x="32" y="2"/>
                  <a:pt x="32" y="2"/>
                </a:cubicBezTo>
                <a:moveTo>
                  <a:pt x="33" y="1"/>
                </a:moveTo>
                <a:cubicBezTo>
                  <a:pt x="33" y="1"/>
                  <a:pt x="33" y="2"/>
                  <a:pt x="32" y="2"/>
                </a:cubicBezTo>
                <a:cubicBezTo>
                  <a:pt x="33" y="2"/>
                  <a:pt x="33" y="1"/>
                  <a:pt x="33" y="1"/>
                </a:cubicBezTo>
                <a:moveTo>
                  <a:pt x="33" y="1"/>
                </a:moveTo>
                <a:cubicBezTo>
                  <a:pt x="33" y="1"/>
                  <a:pt x="33" y="1"/>
                  <a:pt x="33" y="1"/>
                </a:cubicBezTo>
                <a:cubicBezTo>
                  <a:pt x="33" y="1"/>
                  <a:pt x="33" y="1"/>
                  <a:pt x="33" y="1"/>
                </a:cubicBezTo>
                <a:moveTo>
                  <a:pt x="34" y="1"/>
                </a:moveTo>
                <a:cubicBezTo>
                  <a:pt x="34" y="1"/>
                  <a:pt x="34" y="1"/>
                  <a:pt x="34" y="1"/>
                </a:cubicBezTo>
                <a:cubicBezTo>
                  <a:pt x="34" y="1"/>
                  <a:pt x="34" y="1"/>
                  <a:pt x="34" y="1"/>
                </a:cubicBezTo>
                <a:moveTo>
                  <a:pt x="35" y="0"/>
                </a:moveTo>
                <a:cubicBezTo>
                  <a:pt x="35" y="0"/>
                  <a:pt x="35" y="0"/>
                  <a:pt x="34" y="0"/>
                </a:cubicBezTo>
                <a:cubicBezTo>
                  <a:pt x="35" y="0"/>
                  <a:pt x="35" y="0"/>
                  <a:pt x="35" y="0"/>
                </a:cubicBezTo>
              </a:path>
            </a:pathLst>
          </a:custGeom>
          <a:solidFill>
            <a:srgbClr val="D8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15" name="Freeform 349"/>
          <p:cNvSpPr>
            <a:spLocks/>
          </p:cNvSpPr>
          <p:nvPr/>
        </p:nvSpPr>
        <p:spPr bwMode="auto">
          <a:xfrm>
            <a:off x="4125912" y="2409825"/>
            <a:ext cx="295275" cy="184150"/>
          </a:xfrm>
          <a:custGeom>
            <a:avLst/>
            <a:gdLst>
              <a:gd name="T0" fmla="*/ 144 w 144"/>
              <a:gd name="T1" fmla="*/ 0 h 90"/>
              <a:gd name="T2" fmla="*/ 0 w 144"/>
              <a:gd name="T3" fmla="*/ 74 h 90"/>
              <a:gd name="T4" fmla="*/ 0 w 144"/>
              <a:gd name="T5" fmla="*/ 90 h 90"/>
              <a:gd name="T6" fmla="*/ 144 w 144"/>
              <a:gd name="T7" fmla="*/ 17 h 90"/>
              <a:gd name="T8" fmla="*/ 144 w 144"/>
              <a:gd name="T9" fmla="*/ 0 h 90"/>
            </a:gdLst>
            <a:ahLst/>
            <a:cxnLst>
              <a:cxn ang="0">
                <a:pos x="T0" y="T1"/>
              </a:cxn>
              <a:cxn ang="0">
                <a:pos x="T2" y="T3"/>
              </a:cxn>
              <a:cxn ang="0">
                <a:pos x="T4" y="T5"/>
              </a:cxn>
              <a:cxn ang="0">
                <a:pos x="T6" y="T7"/>
              </a:cxn>
              <a:cxn ang="0">
                <a:pos x="T8" y="T9"/>
              </a:cxn>
            </a:cxnLst>
            <a:rect l="0" t="0" r="r" b="b"/>
            <a:pathLst>
              <a:path w="144" h="90">
                <a:moveTo>
                  <a:pt x="144" y="0"/>
                </a:moveTo>
                <a:cubicBezTo>
                  <a:pt x="96" y="21"/>
                  <a:pt x="48" y="46"/>
                  <a:pt x="0" y="74"/>
                </a:cubicBezTo>
                <a:cubicBezTo>
                  <a:pt x="0" y="79"/>
                  <a:pt x="0" y="85"/>
                  <a:pt x="0" y="90"/>
                </a:cubicBezTo>
                <a:cubicBezTo>
                  <a:pt x="48" y="62"/>
                  <a:pt x="96" y="37"/>
                  <a:pt x="144" y="17"/>
                </a:cubicBezTo>
                <a:cubicBezTo>
                  <a:pt x="144" y="11"/>
                  <a:pt x="144" y="5"/>
                  <a:pt x="144"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18" name="Freeform 352"/>
          <p:cNvSpPr>
            <a:spLocks/>
          </p:cNvSpPr>
          <p:nvPr/>
        </p:nvSpPr>
        <p:spPr bwMode="auto">
          <a:xfrm>
            <a:off x="4125912" y="2443162"/>
            <a:ext cx="295275" cy="174625"/>
          </a:xfrm>
          <a:custGeom>
            <a:avLst/>
            <a:gdLst>
              <a:gd name="T0" fmla="*/ 144 w 144"/>
              <a:gd name="T1" fmla="*/ 0 h 85"/>
              <a:gd name="T2" fmla="*/ 0 w 144"/>
              <a:gd name="T3" fmla="*/ 73 h 85"/>
              <a:gd name="T4" fmla="*/ 0 w 144"/>
              <a:gd name="T5" fmla="*/ 85 h 85"/>
              <a:gd name="T6" fmla="*/ 144 w 144"/>
              <a:gd name="T7" fmla="*/ 12 h 85"/>
              <a:gd name="T8" fmla="*/ 144 w 144"/>
              <a:gd name="T9" fmla="*/ 0 h 85"/>
            </a:gdLst>
            <a:ahLst/>
            <a:cxnLst>
              <a:cxn ang="0">
                <a:pos x="T0" y="T1"/>
              </a:cxn>
              <a:cxn ang="0">
                <a:pos x="T2" y="T3"/>
              </a:cxn>
              <a:cxn ang="0">
                <a:pos x="T4" y="T5"/>
              </a:cxn>
              <a:cxn ang="0">
                <a:pos x="T6" y="T7"/>
              </a:cxn>
              <a:cxn ang="0">
                <a:pos x="T8" y="T9"/>
              </a:cxn>
            </a:cxnLst>
            <a:rect l="0" t="0" r="r" b="b"/>
            <a:pathLst>
              <a:path w="144" h="85">
                <a:moveTo>
                  <a:pt x="144" y="0"/>
                </a:moveTo>
                <a:cubicBezTo>
                  <a:pt x="96" y="20"/>
                  <a:pt x="48" y="45"/>
                  <a:pt x="0" y="73"/>
                </a:cubicBezTo>
                <a:cubicBezTo>
                  <a:pt x="0" y="77"/>
                  <a:pt x="0" y="81"/>
                  <a:pt x="0" y="85"/>
                </a:cubicBezTo>
                <a:cubicBezTo>
                  <a:pt x="48" y="57"/>
                  <a:pt x="96" y="32"/>
                  <a:pt x="144" y="12"/>
                </a:cubicBezTo>
                <a:cubicBezTo>
                  <a:pt x="144" y="8"/>
                  <a:pt x="144" y="4"/>
                  <a:pt x="144" y="0"/>
                </a:cubicBezTo>
              </a:path>
            </a:pathLst>
          </a:custGeom>
          <a:solidFill>
            <a:srgbClr val="D5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20" name="Freeform 354"/>
          <p:cNvSpPr>
            <a:spLocks/>
          </p:cNvSpPr>
          <p:nvPr/>
        </p:nvSpPr>
        <p:spPr bwMode="auto">
          <a:xfrm>
            <a:off x="4410075" y="4232275"/>
            <a:ext cx="133350" cy="68263"/>
          </a:xfrm>
          <a:custGeom>
            <a:avLst/>
            <a:gdLst>
              <a:gd name="T0" fmla="*/ 65 w 65"/>
              <a:gd name="T1" fmla="*/ 0 h 33"/>
              <a:gd name="T2" fmla="*/ 0 w 65"/>
              <a:gd name="T3" fmla="*/ 5 h 33"/>
              <a:gd name="T4" fmla="*/ 0 w 65"/>
              <a:gd name="T5" fmla="*/ 33 h 33"/>
              <a:gd name="T6" fmla="*/ 65 w 65"/>
              <a:gd name="T7" fmla="*/ 28 h 33"/>
              <a:gd name="T8" fmla="*/ 65 w 65"/>
              <a:gd name="T9" fmla="*/ 0 h 33"/>
            </a:gdLst>
            <a:ahLst/>
            <a:cxnLst>
              <a:cxn ang="0">
                <a:pos x="T0" y="T1"/>
              </a:cxn>
              <a:cxn ang="0">
                <a:pos x="T2" y="T3"/>
              </a:cxn>
              <a:cxn ang="0">
                <a:pos x="T4" y="T5"/>
              </a:cxn>
              <a:cxn ang="0">
                <a:pos x="T6" y="T7"/>
              </a:cxn>
              <a:cxn ang="0">
                <a:pos x="T8" y="T9"/>
              </a:cxn>
            </a:cxnLst>
            <a:rect l="0" t="0" r="r" b="b"/>
            <a:pathLst>
              <a:path w="65" h="33">
                <a:moveTo>
                  <a:pt x="65" y="0"/>
                </a:moveTo>
                <a:cubicBezTo>
                  <a:pt x="43" y="1"/>
                  <a:pt x="22" y="2"/>
                  <a:pt x="0" y="5"/>
                </a:cubicBezTo>
                <a:cubicBezTo>
                  <a:pt x="0" y="14"/>
                  <a:pt x="0" y="23"/>
                  <a:pt x="0" y="33"/>
                </a:cubicBezTo>
                <a:cubicBezTo>
                  <a:pt x="22" y="30"/>
                  <a:pt x="43" y="29"/>
                  <a:pt x="65" y="28"/>
                </a:cubicBezTo>
                <a:cubicBezTo>
                  <a:pt x="65" y="19"/>
                  <a:pt x="65" y="9"/>
                  <a:pt x="65" y="0"/>
                </a:cubicBezTo>
              </a:path>
            </a:pathLst>
          </a:custGeom>
          <a:solidFill>
            <a:srgbClr val="9D1F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21" name="Freeform 355"/>
          <p:cNvSpPr>
            <a:spLocks/>
          </p:cNvSpPr>
          <p:nvPr/>
        </p:nvSpPr>
        <p:spPr bwMode="auto">
          <a:xfrm>
            <a:off x="4330700" y="4243387"/>
            <a:ext cx="79375" cy="66675"/>
          </a:xfrm>
          <a:custGeom>
            <a:avLst/>
            <a:gdLst>
              <a:gd name="T0" fmla="*/ 39 w 39"/>
              <a:gd name="T1" fmla="*/ 0 h 33"/>
              <a:gd name="T2" fmla="*/ 0 w 39"/>
              <a:gd name="T3" fmla="*/ 5 h 33"/>
              <a:gd name="T4" fmla="*/ 0 w 39"/>
              <a:gd name="T5" fmla="*/ 33 h 33"/>
              <a:gd name="T6" fmla="*/ 39 w 39"/>
              <a:gd name="T7" fmla="*/ 28 h 33"/>
              <a:gd name="T8" fmla="*/ 39 w 39"/>
              <a:gd name="T9" fmla="*/ 0 h 33"/>
            </a:gdLst>
            <a:ahLst/>
            <a:cxnLst>
              <a:cxn ang="0">
                <a:pos x="T0" y="T1"/>
              </a:cxn>
              <a:cxn ang="0">
                <a:pos x="T2" y="T3"/>
              </a:cxn>
              <a:cxn ang="0">
                <a:pos x="T4" y="T5"/>
              </a:cxn>
              <a:cxn ang="0">
                <a:pos x="T6" y="T7"/>
              </a:cxn>
              <a:cxn ang="0">
                <a:pos x="T8" y="T9"/>
              </a:cxn>
            </a:cxnLst>
            <a:rect l="0" t="0" r="r" b="b"/>
            <a:pathLst>
              <a:path w="39" h="33">
                <a:moveTo>
                  <a:pt x="39" y="0"/>
                </a:moveTo>
                <a:cubicBezTo>
                  <a:pt x="26" y="1"/>
                  <a:pt x="13" y="3"/>
                  <a:pt x="0" y="5"/>
                </a:cubicBezTo>
                <a:cubicBezTo>
                  <a:pt x="0" y="14"/>
                  <a:pt x="0" y="23"/>
                  <a:pt x="0" y="33"/>
                </a:cubicBezTo>
                <a:cubicBezTo>
                  <a:pt x="13" y="31"/>
                  <a:pt x="26" y="29"/>
                  <a:pt x="39" y="28"/>
                </a:cubicBezTo>
                <a:cubicBezTo>
                  <a:pt x="39" y="18"/>
                  <a:pt x="39" y="9"/>
                  <a:pt x="39" y="0"/>
                </a:cubicBezTo>
              </a:path>
            </a:pathLst>
          </a:custGeom>
          <a:solidFill>
            <a:srgbClr val="821D20"/>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27" name="Freeform 361"/>
          <p:cNvSpPr>
            <a:spLocks/>
          </p:cNvSpPr>
          <p:nvPr/>
        </p:nvSpPr>
        <p:spPr bwMode="auto">
          <a:xfrm>
            <a:off x="4410075" y="4367212"/>
            <a:ext cx="133350" cy="6350"/>
          </a:xfrm>
          <a:custGeom>
            <a:avLst/>
            <a:gdLst>
              <a:gd name="T0" fmla="*/ 65 w 65"/>
              <a:gd name="T1" fmla="*/ 0 h 3"/>
              <a:gd name="T2" fmla="*/ 0 w 65"/>
              <a:gd name="T3" fmla="*/ 3 h 3"/>
              <a:gd name="T4" fmla="*/ 0 w 65"/>
              <a:gd name="T5" fmla="*/ 3 h 3"/>
              <a:gd name="T6" fmla="*/ 65 w 65"/>
              <a:gd name="T7" fmla="*/ 0 h 3"/>
              <a:gd name="T8" fmla="*/ 65 w 65"/>
              <a:gd name="T9" fmla="*/ 0 h 3"/>
            </a:gdLst>
            <a:ahLst/>
            <a:cxnLst>
              <a:cxn ang="0">
                <a:pos x="T0" y="T1"/>
              </a:cxn>
              <a:cxn ang="0">
                <a:pos x="T2" y="T3"/>
              </a:cxn>
              <a:cxn ang="0">
                <a:pos x="T4" y="T5"/>
              </a:cxn>
              <a:cxn ang="0">
                <a:pos x="T6" y="T7"/>
              </a:cxn>
              <a:cxn ang="0">
                <a:pos x="T8" y="T9"/>
              </a:cxn>
            </a:cxnLst>
            <a:rect l="0" t="0" r="r" b="b"/>
            <a:pathLst>
              <a:path w="65" h="3">
                <a:moveTo>
                  <a:pt x="65" y="0"/>
                </a:moveTo>
                <a:cubicBezTo>
                  <a:pt x="43" y="0"/>
                  <a:pt x="22" y="1"/>
                  <a:pt x="0" y="3"/>
                </a:cubicBezTo>
                <a:cubicBezTo>
                  <a:pt x="0" y="3"/>
                  <a:pt x="0" y="3"/>
                  <a:pt x="0" y="3"/>
                </a:cubicBezTo>
                <a:cubicBezTo>
                  <a:pt x="22" y="1"/>
                  <a:pt x="43" y="0"/>
                  <a:pt x="65" y="0"/>
                </a:cubicBezTo>
                <a:cubicBezTo>
                  <a:pt x="65" y="0"/>
                  <a:pt x="65" y="0"/>
                  <a:pt x="65"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28" name="Freeform 362"/>
          <p:cNvSpPr>
            <a:spLocks/>
          </p:cNvSpPr>
          <p:nvPr/>
        </p:nvSpPr>
        <p:spPr bwMode="auto">
          <a:xfrm>
            <a:off x="4330700" y="4373562"/>
            <a:ext cx="79375" cy="11113"/>
          </a:xfrm>
          <a:custGeom>
            <a:avLst/>
            <a:gdLst>
              <a:gd name="T0" fmla="*/ 39 w 39"/>
              <a:gd name="T1" fmla="*/ 0 h 5"/>
              <a:gd name="T2" fmla="*/ 0 w 39"/>
              <a:gd name="T3" fmla="*/ 5 h 5"/>
              <a:gd name="T4" fmla="*/ 0 w 39"/>
              <a:gd name="T5" fmla="*/ 5 h 5"/>
              <a:gd name="T6" fmla="*/ 39 w 39"/>
              <a:gd name="T7" fmla="*/ 0 h 5"/>
              <a:gd name="T8" fmla="*/ 39 w 39"/>
              <a:gd name="T9" fmla="*/ 0 h 5"/>
            </a:gdLst>
            <a:ahLst/>
            <a:cxnLst>
              <a:cxn ang="0">
                <a:pos x="T0" y="T1"/>
              </a:cxn>
              <a:cxn ang="0">
                <a:pos x="T2" y="T3"/>
              </a:cxn>
              <a:cxn ang="0">
                <a:pos x="T4" y="T5"/>
              </a:cxn>
              <a:cxn ang="0">
                <a:pos x="T6" y="T7"/>
              </a:cxn>
              <a:cxn ang="0">
                <a:pos x="T8" y="T9"/>
              </a:cxn>
            </a:cxnLst>
            <a:rect l="0" t="0" r="r" b="b"/>
            <a:pathLst>
              <a:path w="39" h="5">
                <a:moveTo>
                  <a:pt x="39" y="0"/>
                </a:moveTo>
                <a:cubicBezTo>
                  <a:pt x="26" y="2"/>
                  <a:pt x="13" y="3"/>
                  <a:pt x="0" y="5"/>
                </a:cubicBezTo>
                <a:cubicBezTo>
                  <a:pt x="0" y="5"/>
                  <a:pt x="0" y="5"/>
                  <a:pt x="0" y="5"/>
                </a:cubicBezTo>
                <a:cubicBezTo>
                  <a:pt x="13" y="3"/>
                  <a:pt x="26" y="2"/>
                  <a:pt x="39" y="0"/>
                </a:cubicBezTo>
                <a:cubicBezTo>
                  <a:pt x="39" y="0"/>
                  <a:pt x="39" y="0"/>
                  <a:pt x="39" y="0"/>
                </a:cubicBezTo>
              </a:path>
            </a:pathLst>
          </a:custGeom>
          <a:solidFill>
            <a:srgbClr val="AF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29" name="Freeform 363"/>
          <p:cNvSpPr>
            <a:spLocks/>
          </p:cNvSpPr>
          <p:nvPr/>
        </p:nvSpPr>
        <p:spPr bwMode="auto">
          <a:xfrm>
            <a:off x="4410075" y="4289425"/>
            <a:ext cx="133350" cy="47625"/>
          </a:xfrm>
          <a:custGeom>
            <a:avLst/>
            <a:gdLst>
              <a:gd name="T0" fmla="*/ 65 w 65"/>
              <a:gd name="T1" fmla="*/ 0 h 23"/>
              <a:gd name="T2" fmla="*/ 0 w 65"/>
              <a:gd name="T3" fmla="*/ 5 h 23"/>
              <a:gd name="T4" fmla="*/ 0 w 65"/>
              <a:gd name="T5" fmla="*/ 23 h 23"/>
              <a:gd name="T6" fmla="*/ 65 w 65"/>
              <a:gd name="T7" fmla="*/ 19 h 23"/>
              <a:gd name="T8" fmla="*/ 65 w 65"/>
              <a:gd name="T9" fmla="*/ 0 h 23"/>
            </a:gdLst>
            <a:ahLst/>
            <a:cxnLst>
              <a:cxn ang="0">
                <a:pos x="T0" y="T1"/>
              </a:cxn>
              <a:cxn ang="0">
                <a:pos x="T2" y="T3"/>
              </a:cxn>
              <a:cxn ang="0">
                <a:pos x="T4" y="T5"/>
              </a:cxn>
              <a:cxn ang="0">
                <a:pos x="T6" y="T7"/>
              </a:cxn>
              <a:cxn ang="0">
                <a:pos x="T8" y="T9"/>
              </a:cxn>
            </a:cxnLst>
            <a:rect l="0" t="0" r="r" b="b"/>
            <a:pathLst>
              <a:path w="65" h="23">
                <a:moveTo>
                  <a:pt x="65" y="0"/>
                </a:moveTo>
                <a:cubicBezTo>
                  <a:pt x="43" y="1"/>
                  <a:pt x="22" y="2"/>
                  <a:pt x="0" y="5"/>
                </a:cubicBezTo>
                <a:cubicBezTo>
                  <a:pt x="0" y="11"/>
                  <a:pt x="0" y="17"/>
                  <a:pt x="0" y="23"/>
                </a:cubicBezTo>
                <a:cubicBezTo>
                  <a:pt x="22" y="21"/>
                  <a:pt x="43" y="19"/>
                  <a:pt x="65" y="19"/>
                </a:cubicBezTo>
                <a:cubicBezTo>
                  <a:pt x="65" y="13"/>
                  <a:pt x="65" y="6"/>
                  <a:pt x="65" y="0"/>
                </a:cubicBezTo>
              </a:path>
            </a:pathLst>
          </a:custGeom>
          <a:solidFill>
            <a:srgbClr val="B61F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30" name="Freeform 364"/>
          <p:cNvSpPr>
            <a:spLocks/>
          </p:cNvSpPr>
          <p:nvPr/>
        </p:nvSpPr>
        <p:spPr bwMode="auto">
          <a:xfrm>
            <a:off x="4330700" y="4300537"/>
            <a:ext cx="79375" cy="46038"/>
          </a:xfrm>
          <a:custGeom>
            <a:avLst/>
            <a:gdLst>
              <a:gd name="T0" fmla="*/ 39 w 39"/>
              <a:gd name="T1" fmla="*/ 0 h 23"/>
              <a:gd name="T2" fmla="*/ 0 w 39"/>
              <a:gd name="T3" fmla="*/ 5 h 23"/>
              <a:gd name="T4" fmla="*/ 0 w 39"/>
              <a:gd name="T5" fmla="*/ 23 h 23"/>
              <a:gd name="T6" fmla="*/ 39 w 39"/>
              <a:gd name="T7" fmla="*/ 18 h 23"/>
              <a:gd name="T8" fmla="*/ 39 w 39"/>
              <a:gd name="T9" fmla="*/ 0 h 23"/>
            </a:gdLst>
            <a:ahLst/>
            <a:cxnLst>
              <a:cxn ang="0">
                <a:pos x="T0" y="T1"/>
              </a:cxn>
              <a:cxn ang="0">
                <a:pos x="T2" y="T3"/>
              </a:cxn>
              <a:cxn ang="0">
                <a:pos x="T4" y="T5"/>
              </a:cxn>
              <a:cxn ang="0">
                <a:pos x="T6" y="T7"/>
              </a:cxn>
              <a:cxn ang="0">
                <a:pos x="T8" y="T9"/>
              </a:cxn>
            </a:cxnLst>
            <a:rect l="0" t="0" r="r" b="b"/>
            <a:pathLst>
              <a:path w="39" h="23">
                <a:moveTo>
                  <a:pt x="39" y="0"/>
                </a:moveTo>
                <a:cubicBezTo>
                  <a:pt x="26" y="1"/>
                  <a:pt x="13" y="3"/>
                  <a:pt x="0" y="5"/>
                </a:cubicBezTo>
                <a:cubicBezTo>
                  <a:pt x="0" y="11"/>
                  <a:pt x="0" y="17"/>
                  <a:pt x="0" y="23"/>
                </a:cubicBezTo>
                <a:cubicBezTo>
                  <a:pt x="13" y="21"/>
                  <a:pt x="26" y="19"/>
                  <a:pt x="39" y="18"/>
                </a:cubicBezTo>
                <a:cubicBezTo>
                  <a:pt x="39" y="12"/>
                  <a:pt x="39" y="6"/>
                  <a:pt x="39" y="0"/>
                </a:cubicBezTo>
              </a:path>
            </a:pathLst>
          </a:custGeom>
          <a:solidFill>
            <a:srgbClr val="AF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31" name="Freeform 365"/>
          <p:cNvSpPr>
            <a:spLocks/>
          </p:cNvSpPr>
          <p:nvPr/>
        </p:nvSpPr>
        <p:spPr bwMode="auto">
          <a:xfrm>
            <a:off x="4410075" y="4329112"/>
            <a:ext cx="133350" cy="44450"/>
          </a:xfrm>
          <a:custGeom>
            <a:avLst/>
            <a:gdLst>
              <a:gd name="T0" fmla="*/ 65 w 65"/>
              <a:gd name="T1" fmla="*/ 0 h 22"/>
              <a:gd name="T2" fmla="*/ 0 w 65"/>
              <a:gd name="T3" fmla="*/ 4 h 22"/>
              <a:gd name="T4" fmla="*/ 0 w 65"/>
              <a:gd name="T5" fmla="*/ 22 h 22"/>
              <a:gd name="T6" fmla="*/ 65 w 65"/>
              <a:gd name="T7" fmla="*/ 19 h 22"/>
              <a:gd name="T8" fmla="*/ 65 w 65"/>
              <a:gd name="T9" fmla="*/ 0 h 22"/>
            </a:gdLst>
            <a:ahLst/>
            <a:cxnLst>
              <a:cxn ang="0">
                <a:pos x="T0" y="T1"/>
              </a:cxn>
              <a:cxn ang="0">
                <a:pos x="T2" y="T3"/>
              </a:cxn>
              <a:cxn ang="0">
                <a:pos x="T4" y="T5"/>
              </a:cxn>
              <a:cxn ang="0">
                <a:pos x="T6" y="T7"/>
              </a:cxn>
              <a:cxn ang="0">
                <a:pos x="T8" y="T9"/>
              </a:cxn>
            </a:cxnLst>
            <a:rect l="0" t="0" r="r" b="b"/>
            <a:pathLst>
              <a:path w="65" h="22">
                <a:moveTo>
                  <a:pt x="65" y="0"/>
                </a:moveTo>
                <a:cubicBezTo>
                  <a:pt x="43" y="0"/>
                  <a:pt x="22" y="2"/>
                  <a:pt x="0" y="4"/>
                </a:cubicBezTo>
                <a:cubicBezTo>
                  <a:pt x="0" y="10"/>
                  <a:pt x="0" y="16"/>
                  <a:pt x="0" y="22"/>
                </a:cubicBezTo>
                <a:cubicBezTo>
                  <a:pt x="22" y="20"/>
                  <a:pt x="43" y="19"/>
                  <a:pt x="65" y="19"/>
                </a:cubicBezTo>
                <a:cubicBezTo>
                  <a:pt x="65" y="12"/>
                  <a:pt x="65" y="6"/>
                  <a:pt x="65" y="0"/>
                </a:cubicBezTo>
              </a:path>
            </a:pathLst>
          </a:custGeom>
          <a:solidFill>
            <a:srgbClr val="AF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32" name="Freeform 366"/>
          <p:cNvSpPr>
            <a:spLocks/>
          </p:cNvSpPr>
          <p:nvPr/>
        </p:nvSpPr>
        <p:spPr bwMode="auto">
          <a:xfrm>
            <a:off x="4330700" y="4337050"/>
            <a:ext cx="79375" cy="47625"/>
          </a:xfrm>
          <a:custGeom>
            <a:avLst/>
            <a:gdLst>
              <a:gd name="T0" fmla="*/ 39 w 39"/>
              <a:gd name="T1" fmla="*/ 0 h 23"/>
              <a:gd name="T2" fmla="*/ 0 w 39"/>
              <a:gd name="T3" fmla="*/ 5 h 23"/>
              <a:gd name="T4" fmla="*/ 0 w 39"/>
              <a:gd name="T5" fmla="*/ 23 h 23"/>
              <a:gd name="T6" fmla="*/ 39 w 39"/>
              <a:gd name="T7" fmla="*/ 18 h 23"/>
              <a:gd name="T8" fmla="*/ 39 w 39"/>
              <a:gd name="T9" fmla="*/ 0 h 23"/>
            </a:gdLst>
            <a:ahLst/>
            <a:cxnLst>
              <a:cxn ang="0">
                <a:pos x="T0" y="T1"/>
              </a:cxn>
              <a:cxn ang="0">
                <a:pos x="T2" y="T3"/>
              </a:cxn>
              <a:cxn ang="0">
                <a:pos x="T4" y="T5"/>
              </a:cxn>
              <a:cxn ang="0">
                <a:pos x="T6" y="T7"/>
              </a:cxn>
              <a:cxn ang="0">
                <a:pos x="T8" y="T9"/>
              </a:cxn>
            </a:cxnLst>
            <a:rect l="0" t="0" r="r" b="b"/>
            <a:pathLst>
              <a:path w="39" h="23">
                <a:moveTo>
                  <a:pt x="39" y="0"/>
                </a:moveTo>
                <a:cubicBezTo>
                  <a:pt x="26" y="1"/>
                  <a:pt x="13" y="3"/>
                  <a:pt x="0" y="5"/>
                </a:cubicBezTo>
                <a:cubicBezTo>
                  <a:pt x="0" y="11"/>
                  <a:pt x="0" y="17"/>
                  <a:pt x="0" y="23"/>
                </a:cubicBezTo>
                <a:cubicBezTo>
                  <a:pt x="13" y="21"/>
                  <a:pt x="26" y="20"/>
                  <a:pt x="39" y="18"/>
                </a:cubicBezTo>
                <a:cubicBezTo>
                  <a:pt x="39" y="12"/>
                  <a:pt x="39" y="6"/>
                  <a:pt x="39" y="0"/>
                </a:cubicBezTo>
              </a:path>
            </a:pathLst>
          </a:custGeom>
          <a:solidFill>
            <a:srgbClr val="A7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33" name="Freeform 367"/>
          <p:cNvSpPr>
            <a:spLocks noEditPoints="1"/>
          </p:cNvSpPr>
          <p:nvPr/>
        </p:nvSpPr>
        <p:spPr bwMode="auto">
          <a:xfrm>
            <a:off x="4165600" y="4384675"/>
            <a:ext cx="165100" cy="28575"/>
          </a:xfrm>
          <a:custGeom>
            <a:avLst/>
            <a:gdLst>
              <a:gd name="T0" fmla="*/ 0 w 80"/>
              <a:gd name="T1" fmla="*/ 14 h 14"/>
              <a:gd name="T2" fmla="*/ 0 w 80"/>
              <a:gd name="T3" fmla="*/ 14 h 14"/>
              <a:gd name="T4" fmla="*/ 0 w 80"/>
              <a:gd name="T5" fmla="*/ 14 h 14"/>
              <a:gd name="T6" fmla="*/ 1 w 80"/>
              <a:gd name="T7" fmla="*/ 14 h 14"/>
              <a:gd name="T8" fmla="*/ 0 w 80"/>
              <a:gd name="T9" fmla="*/ 14 h 14"/>
              <a:gd name="T10" fmla="*/ 1 w 80"/>
              <a:gd name="T11" fmla="*/ 14 h 14"/>
              <a:gd name="T12" fmla="*/ 1 w 80"/>
              <a:gd name="T13" fmla="*/ 14 h 14"/>
              <a:gd name="T14" fmla="*/ 1 w 80"/>
              <a:gd name="T15" fmla="*/ 14 h 14"/>
              <a:gd name="T16" fmla="*/ 1 w 80"/>
              <a:gd name="T17" fmla="*/ 14 h 14"/>
              <a:gd name="T18" fmla="*/ 2 w 80"/>
              <a:gd name="T19" fmla="*/ 14 h 14"/>
              <a:gd name="T20" fmla="*/ 2 w 80"/>
              <a:gd name="T21" fmla="*/ 14 h 14"/>
              <a:gd name="T22" fmla="*/ 2 w 80"/>
              <a:gd name="T23" fmla="*/ 14 h 14"/>
              <a:gd name="T24" fmla="*/ 3 w 80"/>
              <a:gd name="T25" fmla="*/ 13 h 14"/>
              <a:gd name="T26" fmla="*/ 3 w 80"/>
              <a:gd name="T27" fmla="*/ 13 h 14"/>
              <a:gd name="T28" fmla="*/ 3 w 80"/>
              <a:gd name="T29" fmla="*/ 13 h 14"/>
              <a:gd name="T30" fmla="*/ 4 w 80"/>
              <a:gd name="T31" fmla="*/ 13 h 14"/>
              <a:gd name="T32" fmla="*/ 3 w 80"/>
              <a:gd name="T33" fmla="*/ 13 h 14"/>
              <a:gd name="T34" fmla="*/ 4 w 80"/>
              <a:gd name="T35" fmla="*/ 13 h 14"/>
              <a:gd name="T36" fmla="*/ 4 w 80"/>
              <a:gd name="T37" fmla="*/ 13 h 14"/>
              <a:gd name="T38" fmla="*/ 4 w 80"/>
              <a:gd name="T39" fmla="*/ 13 h 14"/>
              <a:gd name="T40" fmla="*/ 4 w 80"/>
              <a:gd name="T41" fmla="*/ 13 h 14"/>
              <a:gd name="T42" fmla="*/ 5 w 80"/>
              <a:gd name="T43" fmla="*/ 13 h 14"/>
              <a:gd name="T44" fmla="*/ 5 w 80"/>
              <a:gd name="T45" fmla="*/ 13 h 14"/>
              <a:gd name="T46" fmla="*/ 5 w 80"/>
              <a:gd name="T47" fmla="*/ 13 h 14"/>
              <a:gd name="T48" fmla="*/ 6 w 80"/>
              <a:gd name="T49" fmla="*/ 13 h 14"/>
              <a:gd name="T50" fmla="*/ 5 w 80"/>
              <a:gd name="T51" fmla="*/ 13 h 14"/>
              <a:gd name="T52" fmla="*/ 6 w 80"/>
              <a:gd name="T53" fmla="*/ 13 h 14"/>
              <a:gd name="T54" fmla="*/ 6 w 80"/>
              <a:gd name="T55" fmla="*/ 13 h 14"/>
              <a:gd name="T56" fmla="*/ 6 w 80"/>
              <a:gd name="T57" fmla="*/ 13 h 14"/>
              <a:gd name="T58" fmla="*/ 6 w 80"/>
              <a:gd name="T59" fmla="*/ 13 h 14"/>
              <a:gd name="T60" fmla="*/ 7 w 80"/>
              <a:gd name="T61" fmla="*/ 12 h 14"/>
              <a:gd name="T62" fmla="*/ 7 w 80"/>
              <a:gd name="T63" fmla="*/ 13 h 14"/>
              <a:gd name="T64" fmla="*/ 7 w 80"/>
              <a:gd name="T65" fmla="*/ 12 h 14"/>
              <a:gd name="T66" fmla="*/ 80 w 80"/>
              <a:gd name="T67" fmla="*/ 0 h 14"/>
              <a:gd name="T68" fmla="*/ 7 w 80"/>
              <a:gd name="T69" fmla="*/ 12 h 14"/>
              <a:gd name="T70" fmla="*/ 80 w 80"/>
              <a:gd name="T71" fmla="*/ 0 h 14"/>
              <a:gd name="T72" fmla="*/ 80 w 80"/>
              <a:gd name="T7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14">
                <a:moveTo>
                  <a:pt x="0" y="14"/>
                </a:moveTo>
                <a:cubicBezTo>
                  <a:pt x="0" y="14"/>
                  <a:pt x="0" y="14"/>
                  <a:pt x="0" y="14"/>
                </a:cubicBezTo>
                <a:cubicBezTo>
                  <a:pt x="0" y="14"/>
                  <a:pt x="0" y="14"/>
                  <a:pt x="0" y="14"/>
                </a:cubicBezTo>
                <a:moveTo>
                  <a:pt x="1" y="14"/>
                </a:moveTo>
                <a:cubicBezTo>
                  <a:pt x="1" y="14"/>
                  <a:pt x="0" y="14"/>
                  <a:pt x="0" y="14"/>
                </a:cubicBezTo>
                <a:cubicBezTo>
                  <a:pt x="1" y="14"/>
                  <a:pt x="1" y="14"/>
                  <a:pt x="1" y="14"/>
                </a:cubicBezTo>
                <a:moveTo>
                  <a:pt x="1" y="14"/>
                </a:moveTo>
                <a:cubicBezTo>
                  <a:pt x="1" y="14"/>
                  <a:pt x="1" y="14"/>
                  <a:pt x="1" y="14"/>
                </a:cubicBezTo>
                <a:cubicBezTo>
                  <a:pt x="1" y="14"/>
                  <a:pt x="1" y="14"/>
                  <a:pt x="1" y="14"/>
                </a:cubicBezTo>
                <a:moveTo>
                  <a:pt x="2" y="14"/>
                </a:moveTo>
                <a:cubicBezTo>
                  <a:pt x="2" y="14"/>
                  <a:pt x="2" y="14"/>
                  <a:pt x="2" y="14"/>
                </a:cubicBezTo>
                <a:cubicBezTo>
                  <a:pt x="2" y="14"/>
                  <a:pt x="2" y="14"/>
                  <a:pt x="2" y="14"/>
                </a:cubicBezTo>
                <a:moveTo>
                  <a:pt x="3" y="13"/>
                </a:moveTo>
                <a:cubicBezTo>
                  <a:pt x="3" y="13"/>
                  <a:pt x="3" y="13"/>
                  <a:pt x="3" y="13"/>
                </a:cubicBezTo>
                <a:cubicBezTo>
                  <a:pt x="3" y="13"/>
                  <a:pt x="3" y="13"/>
                  <a:pt x="3" y="13"/>
                </a:cubicBezTo>
                <a:moveTo>
                  <a:pt x="4" y="13"/>
                </a:moveTo>
                <a:cubicBezTo>
                  <a:pt x="3" y="13"/>
                  <a:pt x="3" y="13"/>
                  <a:pt x="3" y="13"/>
                </a:cubicBezTo>
                <a:cubicBezTo>
                  <a:pt x="3" y="13"/>
                  <a:pt x="3" y="13"/>
                  <a:pt x="4" y="13"/>
                </a:cubicBezTo>
                <a:moveTo>
                  <a:pt x="4" y="13"/>
                </a:moveTo>
                <a:cubicBezTo>
                  <a:pt x="4" y="13"/>
                  <a:pt x="4" y="13"/>
                  <a:pt x="4" y="13"/>
                </a:cubicBezTo>
                <a:cubicBezTo>
                  <a:pt x="4" y="13"/>
                  <a:pt x="4" y="13"/>
                  <a:pt x="4" y="13"/>
                </a:cubicBezTo>
                <a:moveTo>
                  <a:pt x="5" y="13"/>
                </a:moveTo>
                <a:cubicBezTo>
                  <a:pt x="5" y="13"/>
                  <a:pt x="5" y="13"/>
                  <a:pt x="5" y="13"/>
                </a:cubicBezTo>
                <a:cubicBezTo>
                  <a:pt x="5" y="13"/>
                  <a:pt x="5" y="13"/>
                  <a:pt x="5" y="13"/>
                </a:cubicBezTo>
                <a:moveTo>
                  <a:pt x="6" y="13"/>
                </a:moveTo>
                <a:cubicBezTo>
                  <a:pt x="6" y="13"/>
                  <a:pt x="5" y="13"/>
                  <a:pt x="5" y="13"/>
                </a:cubicBezTo>
                <a:cubicBezTo>
                  <a:pt x="5" y="13"/>
                  <a:pt x="6" y="13"/>
                  <a:pt x="6" y="13"/>
                </a:cubicBezTo>
                <a:moveTo>
                  <a:pt x="6" y="13"/>
                </a:moveTo>
                <a:cubicBezTo>
                  <a:pt x="6" y="13"/>
                  <a:pt x="6" y="13"/>
                  <a:pt x="6" y="13"/>
                </a:cubicBezTo>
                <a:cubicBezTo>
                  <a:pt x="6" y="13"/>
                  <a:pt x="6" y="13"/>
                  <a:pt x="6" y="13"/>
                </a:cubicBezTo>
                <a:moveTo>
                  <a:pt x="7" y="12"/>
                </a:moveTo>
                <a:cubicBezTo>
                  <a:pt x="7" y="13"/>
                  <a:pt x="7" y="13"/>
                  <a:pt x="7" y="13"/>
                </a:cubicBezTo>
                <a:cubicBezTo>
                  <a:pt x="7" y="13"/>
                  <a:pt x="7" y="13"/>
                  <a:pt x="7" y="12"/>
                </a:cubicBezTo>
                <a:moveTo>
                  <a:pt x="80" y="0"/>
                </a:moveTo>
                <a:cubicBezTo>
                  <a:pt x="56" y="3"/>
                  <a:pt x="32" y="7"/>
                  <a:pt x="7" y="12"/>
                </a:cubicBezTo>
                <a:cubicBezTo>
                  <a:pt x="32" y="7"/>
                  <a:pt x="56" y="3"/>
                  <a:pt x="80" y="0"/>
                </a:cubicBezTo>
                <a:cubicBezTo>
                  <a:pt x="80" y="0"/>
                  <a:pt x="80" y="0"/>
                  <a:pt x="80" y="0"/>
                </a:cubicBezTo>
              </a:path>
            </a:pathLst>
          </a:custGeom>
          <a:solidFill>
            <a:srgbClr val="A7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34" name="Freeform 368"/>
          <p:cNvSpPr>
            <a:spLocks noEditPoints="1"/>
          </p:cNvSpPr>
          <p:nvPr/>
        </p:nvSpPr>
        <p:spPr bwMode="auto">
          <a:xfrm>
            <a:off x="3059112" y="4800600"/>
            <a:ext cx="119063" cy="60325"/>
          </a:xfrm>
          <a:custGeom>
            <a:avLst/>
            <a:gdLst>
              <a:gd name="T0" fmla="*/ 0 w 58"/>
              <a:gd name="T1" fmla="*/ 30 h 30"/>
              <a:gd name="T2" fmla="*/ 12 w 58"/>
              <a:gd name="T3" fmla="*/ 23 h 30"/>
              <a:gd name="T4" fmla="*/ 12 w 58"/>
              <a:gd name="T5" fmla="*/ 23 h 30"/>
              <a:gd name="T6" fmla="*/ 12 w 58"/>
              <a:gd name="T7" fmla="*/ 23 h 30"/>
              <a:gd name="T8" fmla="*/ 21 w 58"/>
              <a:gd name="T9" fmla="*/ 19 h 30"/>
              <a:gd name="T10" fmla="*/ 21 w 58"/>
              <a:gd name="T11" fmla="*/ 19 h 30"/>
              <a:gd name="T12" fmla="*/ 21 w 58"/>
              <a:gd name="T13" fmla="*/ 19 h 30"/>
              <a:gd name="T14" fmla="*/ 42 w 58"/>
              <a:gd name="T15" fmla="*/ 8 h 30"/>
              <a:gd name="T16" fmla="*/ 42 w 58"/>
              <a:gd name="T17" fmla="*/ 8 h 30"/>
              <a:gd name="T18" fmla="*/ 43 w 58"/>
              <a:gd name="T19" fmla="*/ 7 h 30"/>
              <a:gd name="T20" fmla="*/ 44 w 58"/>
              <a:gd name="T21" fmla="*/ 7 h 30"/>
              <a:gd name="T22" fmla="*/ 44 w 58"/>
              <a:gd name="T23" fmla="*/ 7 h 30"/>
              <a:gd name="T24" fmla="*/ 44 w 58"/>
              <a:gd name="T25" fmla="*/ 7 h 30"/>
              <a:gd name="T26" fmla="*/ 45 w 58"/>
              <a:gd name="T27" fmla="*/ 6 h 30"/>
              <a:gd name="T28" fmla="*/ 45 w 58"/>
              <a:gd name="T29" fmla="*/ 6 h 30"/>
              <a:gd name="T30" fmla="*/ 45 w 58"/>
              <a:gd name="T31" fmla="*/ 6 h 30"/>
              <a:gd name="T32" fmla="*/ 47 w 58"/>
              <a:gd name="T33" fmla="*/ 5 h 30"/>
              <a:gd name="T34" fmla="*/ 47 w 58"/>
              <a:gd name="T35" fmla="*/ 5 h 30"/>
              <a:gd name="T36" fmla="*/ 47 w 58"/>
              <a:gd name="T37" fmla="*/ 5 h 30"/>
              <a:gd name="T38" fmla="*/ 48 w 58"/>
              <a:gd name="T39" fmla="*/ 5 h 30"/>
              <a:gd name="T40" fmla="*/ 48 w 58"/>
              <a:gd name="T41" fmla="*/ 5 h 30"/>
              <a:gd name="T42" fmla="*/ 48 w 58"/>
              <a:gd name="T43" fmla="*/ 5 h 30"/>
              <a:gd name="T44" fmla="*/ 49 w 58"/>
              <a:gd name="T45" fmla="*/ 4 h 30"/>
              <a:gd name="T46" fmla="*/ 49 w 58"/>
              <a:gd name="T47" fmla="*/ 4 h 30"/>
              <a:gd name="T48" fmla="*/ 50 w 58"/>
              <a:gd name="T49" fmla="*/ 4 h 30"/>
              <a:gd name="T50" fmla="*/ 51 w 58"/>
              <a:gd name="T51" fmla="*/ 3 h 30"/>
              <a:gd name="T52" fmla="*/ 51 w 58"/>
              <a:gd name="T53" fmla="*/ 3 h 30"/>
              <a:gd name="T54" fmla="*/ 51 w 58"/>
              <a:gd name="T55" fmla="*/ 3 h 30"/>
              <a:gd name="T56" fmla="*/ 52 w 58"/>
              <a:gd name="T57" fmla="*/ 3 h 30"/>
              <a:gd name="T58" fmla="*/ 52 w 58"/>
              <a:gd name="T59" fmla="*/ 3 h 30"/>
              <a:gd name="T60" fmla="*/ 53 w 58"/>
              <a:gd name="T61" fmla="*/ 2 h 30"/>
              <a:gd name="T62" fmla="*/ 54 w 58"/>
              <a:gd name="T63" fmla="*/ 2 h 30"/>
              <a:gd name="T64" fmla="*/ 54 w 58"/>
              <a:gd name="T65" fmla="*/ 2 h 30"/>
              <a:gd name="T66" fmla="*/ 54 w 58"/>
              <a:gd name="T67" fmla="*/ 2 h 30"/>
              <a:gd name="T68" fmla="*/ 55 w 58"/>
              <a:gd name="T69" fmla="*/ 1 h 30"/>
              <a:gd name="T70" fmla="*/ 55 w 58"/>
              <a:gd name="T71" fmla="*/ 1 h 30"/>
              <a:gd name="T72" fmla="*/ 56 w 58"/>
              <a:gd name="T73" fmla="*/ 1 h 30"/>
              <a:gd name="T74" fmla="*/ 56 w 58"/>
              <a:gd name="T75" fmla="*/ 0 h 30"/>
              <a:gd name="T76" fmla="*/ 56 w 58"/>
              <a:gd name="T77" fmla="*/ 0 h 30"/>
              <a:gd name="T78" fmla="*/ 57 w 58"/>
              <a:gd name="T79" fmla="*/ 0 h 30"/>
              <a:gd name="T80" fmla="*/ 58 w 58"/>
              <a:gd name="T81" fmla="*/ 0 h 30"/>
              <a:gd name="T82" fmla="*/ 58 w 58"/>
              <a:gd name="T8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 h="30">
                <a:moveTo>
                  <a:pt x="11" y="24"/>
                </a:moveTo>
                <a:cubicBezTo>
                  <a:pt x="7" y="26"/>
                  <a:pt x="4" y="28"/>
                  <a:pt x="0" y="30"/>
                </a:cubicBezTo>
                <a:cubicBezTo>
                  <a:pt x="4" y="28"/>
                  <a:pt x="7" y="26"/>
                  <a:pt x="11" y="24"/>
                </a:cubicBezTo>
                <a:moveTo>
                  <a:pt x="12" y="23"/>
                </a:moveTo>
                <a:cubicBezTo>
                  <a:pt x="12" y="24"/>
                  <a:pt x="11" y="24"/>
                  <a:pt x="11" y="24"/>
                </a:cubicBezTo>
                <a:cubicBezTo>
                  <a:pt x="11" y="24"/>
                  <a:pt x="12" y="24"/>
                  <a:pt x="12" y="23"/>
                </a:cubicBezTo>
                <a:moveTo>
                  <a:pt x="17" y="21"/>
                </a:moveTo>
                <a:cubicBezTo>
                  <a:pt x="15" y="22"/>
                  <a:pt x="14" y="22"/>
                  <a:pt x="12" y="23"/>
                </a:cubicBezTo>
                <a:cubicBezTo>
                  <a:pt x="14" y="22"/>
                  <a:pt x="15" y="22"/>
                  <a:pt x="17" y="21"/>
                </a:cubicBezTo>
                <a:moveTo>
                  <a:pt x="21" y="19"/>
                </a:moveTo>
                <a:cubicBezTo>
                  <a:pt x="20" y="19"/>
                  <a:pt x="19" y="20"/>
                  <a:pt x="17" y="21"/>
                </a:cubicBezTo>
                <a:cubicBezTo>
                  <a:pt x="19" y="20"/>
                  <a:pt x="20" y="19"/>
                  <a:pt x="21" y="19"/>
                </a:cubicBezTo>
                <a:moveTo>
                  <a:pt x="42" y="8"/>
                </a:moveTo>
                <a:cubicBezTo>
                  <a:pt x="35" y="11"/>
                  <a:pt x="28" y="15"/>
                  <a:pt x="21" y="19"/>
                </a:cubicBezTo>
                <a:cubicBezTo>
                  <a:pt x="28" y="15"/>
                  <a:pt x="35" y="11"/>
                  <a:pt x="42" y="8"/>
                </a:cubicBezTo>
                <a:moveTo>
                  <a:pt x="42" y="8"/>
                </a:moveTo>
                <a:cubicBezTo>
                  <a:pt x="42" y="8"/>
                  <a:pt x="42" y="8"/>
                  <a:pt x="42" y="8"/>
                </a:cubicBezTo>
                <a:cubicBezTo>
                  <a:pt x="42" y="8"/>
                  <a:pt x="42" y="8"/>
                  <a:pt x="42" y="8"/>
                </a:cubicBezTo>
                <a:moveTo>
                  <a:pt x="43" y="7"/>
                </a:moveTo>
                <a:cubicBezTo>
                  <a:pt x="43" y="7"/>
                  <a:pt x="43" y="7"/>
                  <a:pt x="43" y="7"/>
                </a:cubicBezTo>
                <a:cubicBezTo>
                  <a:pt x="43" y="7"/>
                  <a:pt x="43" y="7"/>
                  <a:pt x="43" y="7"/>
                </a:cubicBezTo>
                <a:moveTo>
                  <a:pt x="44" y="7"/>
                </a:moveTo>
                <a:cubicBezTo>
                  <a:pt x="44" y="7"/>
                  <a:pt x="43" y="7"/>
                  <a:pt x="43" y="7"/>
                </a:cubicBezTo>
                <a:cubicBezTo>
                  <a:pt x="43" y="7"/>
                  <a:pt x="44" y="7"/>
                  <a:pt x="44" y="7"/>
                </a:cubicBezTo>
                <a:moveTo>
                  <a:pt x="45" y="6"/>
                </a:moveTo>
                <a:cubicBezTo>
                  <a:pt x="44" y="7"/>
                  <a:pt x="44" y="7"/>
                  <a:pt x="44" y="7"/>
                </a:cubicBezTo>
                <a:cubicBezTo>
                  <a:pt x="44" y="7"/>
                  <a:pt x="44" y="7"/>
                  <a:pt x="45" y="6"/>
                </a:cubicBezTo>
                <a:moveTo>
                  <a:pt x="45" y="6"/>
                </a:moveTo>
                <a:cubicBezTo>
                  <a:pt x="45" y="6"/>
                  <a:pt x="45" y="6"/>
                  <a:pt x="45" y="6"/>
                </a:cubicBezTo>
                <a:cubicBezTo>
                  <a:pt x="45" y="6"/>
                  <a:pt x="45" y="6"/>
                  <a:pt x="45" y="6"/>
                </a:cubicBezTo>
                <a:moveTo>
                  <a:pt x="46" y="6"/>
                </a:moveTo>
                <a:cubicBezTo>
                  <a:pt x="46" y="6"/>
                  <a:pt x="46" y="6"/>
                  <a:pt x="45" y="6"/>
                </a:cubicBezTo>
                <a:cubicBezTo>
                  <a:pt x="46" y="6"/>
                  <a:pt x="46" y="6"/>
                  <a:pt x="46" y="6"/>
                </a:cubicBezTo>
                <a:moveTo>
                  <a:pt x="47" y="5"/>
                </a:moveTo>
                <a:cubicBezTo>
                  <a:pt x="46" y="5"/>
                  <a:pt x="46" y="6"/>
                  <a:pt x="46" y="6"/>
                </a:cubicBezTo>
                <a:cubicBezTo>
                  <a:pt x="46" y="6"/>
                  <a:pt x="47" y="5"/>
                  <a:pt x="47" y="5"/>
                </a:cubicBezTo>
                <a:moveTo>
                  <a:pt x="47" y="5"/>
                </a:moveTo>
                <a:cubicBezTo>
                  <a:pt x="47" y="5"/>
                  <a:pt x="47" y="5"/>
                  <a:pt x="47" y="5"/>
                </a:cubicBezTo>
                <a:cubicBezTo>
                  <a:pt x="47" y="5"/>
                  <a:pt x="47" y="5"/>
                  <a:pt x="47" y="5"/>
                </a:cubicBezTo>
                <a:moveTo>
                  <a:pt x="48" y="5"/>
                </a:moveTo>
                <a:cubicBezTo>
                  <a:pt x="48" y="5"/>
                  <a:pt x="48" y="5"/>
                  <a:pt x="48" y="5"/>
                </a:cubicBezTo>
                <a:cubicBezTo>
                  <a:pt x="48" y="5"/>
                  <a:pt x="48" y="5"/>
                  <a:pt x="48" y="5"/>
                </a:cubicBezTo>
                <a:moveTo>
                  <a:pt x="49" y="4"/>
                </a:moveTo>
                <a:cubicBezTo>
                  <a:pt x="49" y="4"/>
                  <a:pt x="48" y="4"/>
                  <a:pt x="48" y="5"/>
                </a:cubicBezTo>
                <a:cubicBezTo>
                  <a:pt x="48" y="4"/>
                  <a:pt x="49" y="4"/>
                  <a:pt x="49" y="4"/>
                </a:cubicBezTo>
                <a:moveTo>
                  <a:pt x="49" y="4"/>
                </a:moveTo>
                <a:cubicBezTo>
                  <a:pt x="49" y="4"/>
                  <a:pt x="49" y="4"/>
                  <a:pt x="49" y="4"/>
                </a:cubicBezTo>
                <a:cubicBezTo>
                  <a:pt x="49" y="4"/>
                  <a:pt x="49" y="4"/>
                  <a:pt x="49" y="4"/>
                </a:cubicBezTo>
                <a:moveTo>
                  <a:pt x="50" y="4"/>
                </a:moveTo>
                <a:cubicBezTo>
                  <a:pt x="50" y="4"/>
                  <a:pt x="50" y="4"/>
                  <a:pt x="50" y="4"/>
                </a:cubicBezTo>
                <a:cubicBezTo>
                  <a:pt x="50" y="4"/>
                  <a:pt x="50" y="4"/>
                  <a:pt x="50" y="4"/>
                </a:cubicBezTo>
                <a:moveTo>
                  <a:pt x="51" y="3"/>
                </a:moveTo>
                <a:cubicBezTo>
                  <a:pt x="51" y="3"/>
                  <a:pt x="51" y="3"/>
                  <a:pt x="51" y="3"/>
                </a:cubicBezTo>
                <a:cubicBezTo>
                  <a:pt x="51" y="3"/>
                  <a:pt x="51" y="3"/>
                  <a:pt x="51" y="3"/>
                </a:cubicBezTo>
                <a:moveTo>
                  <a:pt x="52" y="3"/>
                </a:moveTo>
                <a:cubicBezTo>
                  <a:pt x="51" y="3"/>
                  <a:pt x="51" y="3"/>
                  <a:pt x="51" y="3"/>
                </a:cubicBezTo>
                <a:cubicBezTo>
                  <a:pt x="51" y="3"/>
                  <a:pt x="51" y="3"/>
                  <a:pt x="52" y="3"/>
                </a:cubicBezTo>
                <a:moveTo>
                  <a:pt x="52" y="3"/>
                </a:moveTo>
                <a:cubicBezTo>
                  <a:pt x="52" y="3"/>
                  <a:pt x="52" y="3"/>
                  <a:pt x="52" y="3"/>
                </a:cubicBezTo>
                <a:cubicBezTo>
                  <a:pt x="52" y="3"/>
                  <a:pt x="52" y="3"/>
                  <a:pt x="52" y="3"/>
                </a:cubicBezTo>
                <a:moveTo>
                  <a:pt x="53" y="2"/>
                </a:moveTo>
                <a:cubicBezTo>
                  <a:pt x="53" y="2"/>
                  <a:pt x="53" y="2"/>
                  <a:pt x="53" y="2"/>
                </a:cubicBezTo>
                <a:cubicBezTo>
                  <a:pt x="53" y="2"/>
                  <a:pt x="53" y="2"/>
                  <a:pt x="53" y="2"/>
                </a:cubicBezTo>
                <a:moveTo>
                  <a:pt x="54" y="2"/>
                </a:moveTo>
                <a:cubicBezTo>
                  <a:pt x="54" y="2"/>
                  <a:pt x="54" y="2"/>
                  <a:pt x="53" y="2"/>
                </a:cubicBezTo>
                <a:cubicBezTo>
                  <a:pt x="53" y="2"/>
                  <a:pt x="54" y="2"/>
                  <a:pt x="54" y="2"/>
                </a:cubicBezTo>
                <a:moveTo>
                  <a:pt x="54" y="1"/>
                </a:moveTo>
                <a:cubicBezTo>
                  <a:pt x="54" y="1"/>
                  <a:pt x="54" y="1"/>
                  <a:pt x="54" y="2"/>
                </a:cubicBezTo>
                <a:cubicBezTo>
                  <a:pt x="54" y="1"/>
                  <a:pt x="54" y="1"/>
                  <a:pt x="54" y="1"/>
                </a:cubicBezTo>
                <a:moveTo>
                  <a:pt x="55" y="1"/>
                </a:moveTo>
                <a:cubicBezTo>
                  <a:pt x="55" y="1"/>
                  <a:pt x="55" y="1"/>
                  <a:pt x="55" y="1"/>
                </a:cubicBezTo>
                <a:cubicBezTo>
                  <a:pt x="55" y="1"/>
                  <a:pt x="55" y="1"/>
                  <a:pt x="55" y="1"/>
                </a:cubicBezTo>
                <a:moveTo>
                  <a:pt x="56" y="1"/>
                </a:moveTo>
                <a:cubicBezTo>
                  <a:pt x="56" y="1"/>
                  <a:pt x="56" y="1"/>
                  <a:pt x="56" y="1"/>
                </a:cubicBezTo>
                <a:cubicBezTo>
                  <a:pt x="56" y="1"/>
                  <a:pt x="56" y="1"/>
                  <a:pt x="56" y="1"/>
                </a:cubicBezTo>
                <a:moveTo>
                  <a:pt x="56" y="0"/>
                </a:moveTo>
                <a:cubicBezTo>
                  <a:pt x="56" y="0"/>
                  <a:pt x="56" y="0"/>
                  <a:pt x="56" y="0"/>
                </a:cubicBezTo>
                <a:cubicBezTo>
                  <a:pt x="56" y="0"/>
                  <a:pt x="56" y="0"/>
                  <a:pt x="56" y="0"/>
                </a:cubicBezTo>
                <a:moveTo>
                  <a:pt x="57" y="0"/>
                </a:moveTo>
                <a:cubicBezTo>
                  <a:pt x="57" y="0"/>
                  <a:pt x="57" y="0"/>
                  <a:pt x="57" y="0"/>
                </a:cubicBezTo>
                <a:cubicBezTo>
                  <a:pt x="57" y="0"/>
                  <a:pt x="57" y="0"/>
                  <a:pt x="57" y="0"/>
                </a:cubicBezTo>
                <a:moveTo>
                  <a:pt x="58" y="0"/>
                </a:moveTo>
                <a:cubicBezTo>
                  <a:pt x="58" y="0"/>
                  <a:pt x="58" y="0"/>
                  <a:pt x="58" y="0"/>
                </a:cubicBezTo>
                <a:cubicBezTo>
                  <a:pt x="58" y="0"/>
                  <a:pt x="58" y="0"/>
                  <a:pt x="58" y="0"/>
                </a:cubicBezTo>
              </a:path>
            </a:pathLst>
          </a:custGeom>
          <a:solidFill>
            <a:srgbClr val="9A20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35" name="Freeform 369"/>
          <p:cNvSpPr>
            <a:spLocks/>
          </p:cNvSpPr>
          <p:nvPr/>
        </p:nvSpPr>
        <p:spPr bwMode="auto">
          <a:xfrm>
            <a:off x="3481387" y="4310062"/>
            <a:ext cx="849313" cy="309563"/>
          </a:xfrm>
          <a:custGeom>
            <a:avLst/>
            <a:gdLst>
              <a:gd name="T0" fmla="*/ 414 w 414"/>
              <a:gd name="T1" fmla="*/ 0 h 151"/>
              <a:gd name="T2" fmla="*/ 0 w 414"/>
              <a:gd name="T3" fmla="*/ 136 h 151"/>
              <a:gd name="T4" fmla="*/ 0 w 414"/>
              <a:gd name="T5" fmla="*/ 137 h 151"/>
              <a:gd name="T6" fmla="*/ 0 w 414"/>
              <a:gd name="T7" fmla="*/ 137 h 151"/>
              <a:gd name="T8" fmla="*/ 0 w 414"/>
              <a:gd name="T9" fmla="*/ 151 h 151"/>
              <a:gd name="T10" fmla="*/ 414 w 414"/>
              <a:gd name="T11" fmla="*/ 18 h 151"/>
              <a:gd name="T12" fmla="*/ 414 w 414"/>
              <a:gd name="T13" fmla="*/ 0 h 151"/>
            </a:gdLst>
            <a:ahLst/>
            <a:cxnLst>
              <a:cxn ang="0">
                <a:pos x="T0" y="T1"/>
              </a:cxn>
              <a:cxn ang="0">
                <a:pos x="T2" y="T3"/>
              </a:cxn>
              <a:cxn ang="0">
                <a:pos x="T4" y="T5"/>
              </a:cxn>
              <a:cxn ang="0">
                <a:pos x="T6" y="T7"/>
              </a:cxn>
              <a:cxn ang="0">
                <a:pos x="T8" y="T9"/>
              </a:cxn>
              <a:cxn ang="0">
                <a:pos x="T10" y="T11"/>
              </a:cxn>
              <a:cxn ang="0">
                <a:pos x="T12" y="T13"/>
              </a:cxn>
            </a:cxnLst>
            <a:rect l="0" t="0" r="r" b="b"/>
            <a:pathLst>
              <a:path w="414" h="151">
                <a:moveTo>
                  <a:pt x="414" y="0"/>
                </a:moveTo>
                <a:cubicBezTo>
                  <a:pt x="276" y="20"/>
                  <a:pt x="138" y="71"/>
                  <a:pt x="0" y="136"/>
                </a:cubicBezTo>
                <a:cubicBezTo>
                  <a:pt x="0" y="136"/>
                  <a:pt x="0" y="137"/>
                  <a:pt x="0" y="137"/>
                </a:cubicBezTo>
                <a:cubicBezTo>
                  <a:pt x="0" y="137"/>
                  <a:pt x="0" y="137"/>
                  <a:pt x="0" y="137"/>
                </a:cubicBezTo>
                <a:cubicBezTo>
                  <a:pt x="0" y="142"/>
                  <a:pt x="0" y="146"/>
                  <a:pt x="0" y="151"/>
                </a:cubicBezTo>
                <a:cubicBezTo>
                  <a:pt x="138" y="87"/>
                  <a:pt x="276" y="37"/>
                  <a:pt x="414" y="18"/>
                </a:cubicBezTo>
                <a:cubicBezTo>
                  <a:pt x="414" y="12"/>
                  <a:pt x="414" y="6"/>
                  <a:pt x="414" y="0"/>
                </a:cubicBezTo>
              </a:path>
            </a:pathLst>
          </a:custGeom>
          <a:solidFill>
            <a:srgbClr val="A7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36" name="Freeform 370"/>
          <p:cNvSpPr>
            <a:spLocks/>
          </p:cNvSpPr>
          <p:nvPr/>
        </p:nvSpPr>
        <p:spPr bwMode="auto">
          <a:xfrm>
            <a:off x="3059112" y="4589462"/>
            <a:ext cx="422275" cy="217488"/>
          </a:xfrm>
          <a:custGeom>
            <a:avLst/>
            <a:gdLst>
              <a:gd name="T0" fmla="*/ 206 w 206"/>
              <a:gd name="T1" fmla="*/ 0 h 106"/>
              <a:gd name="T2" fmla="*/ 0 w 206"/>
              <a:gd name="T3" fmla="*/ 105 h 106"/>
              <a:gd name="T4" fmla="*/ 0 w 206"/>
              <a:gd name="T5" fmla="*/ 106 h 106"/>
              <a:gd name="T6" fmla="*/ 206 w 206"/>
              <a:gd name="T7" fmla="*/ 1 h 106"/>
              <a:gd name="T8" fmla="*/ 206 w 206"/>
              <a:gd name="T9" fmla="*/ 0 h 106"/>
            </a:gdLst>
            <a:ahLst/>
            <a:cxnLst>
              <a:cxn ang="0">
                <a:pos x="T0" y="T1"/>
              </a:cxn>
              <a:cxn ang="0">
                <a:pos x="T2" y="T3"/>
              </a:cxn>
              <a:cxn ang="0">
                <a:pos x="T4" y="T5"/>
              </a:cxn>
              <a:cxn ang="0">
                <a:pos x="T6" y="T7"/>
              </a:cxn>
              <a:cxn ang="0">
                <a:pos x="T8" y="T9"/>
              </a:cxn>
            </a:cxnLst>
            <a:rect l="0" t="0" r="r" b="b"/>
            <a:pathLst>
              <a:path w="206" h="106">
                <a:moveTo>
                  <a:pt x="206" y="0"/>
                </a:moveTo>
                <a:cubicBezTo>
                  <a:pt x="138" y="32"/>
                  <a:pt x="69" y="68"/>
                  <a:pt x="0" y="105"/>
                </a:cubicBezTo>
                <a:cubicBezTo>
                  <a:pt x="0" y="105"/>
                  <a:pt x="0" y="106"/>
                  <a:pt x="0" y="106"/>
                </a:cubicBezTo>
                <a:cubicBezTo>
                  <a:pt x="69" y="69"/>
                  <a:pt x="138" y="33"/>
                  <a:pt x="206" y="1"/>
                </a:cubicBezTo>
                <a:cubicBezTo>
                  <a:pt x="206" y="1"/>
                  <a:pt x="206" y="0"/>
                  <a:pt x="206" y="0"/>
                </a:cubicBezTo>
              </a:path>
            </a:pathLst>
          </a:custGeom>
          <a:solidFill>
            <a:srgbClr val="9A20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37" name="Freeform 371"/>
          <p:cNvSpPr>
            <a:spLocks/>
          </p:cNvSpPr>
          <p:nvPr/>
        </p:nvSpPr>
        <p:spPr bwMode="auto">
          <a:xfrm>
            <a:off x="3059112" y="4591050"/>
            <a:ext cx="422275" cy="241300"/>
          </a:xfrm>
          <a:custGeom>
            <a:avLst/>
            <a:gdLst>
              <a:gd name="T0" fmla="*/ 206 w 206"/>
              <a:gd name="T1" fmla="*/ 0 h 118"/>
              <a:gd name="T2" fmla="*/ 206 w 206"/>
              <a:gd name="T3" fmla="*/ 0 h 118"/>
              <a:gd name="T4" fmla="*/ 206 w 206"/>
              <a:gd name="T5" fmla="*/ 14 h 118"/>
              <a:gd name="T6" fmla="*/ 0 w 206"/>
              <a:gd name="T7" fmla="*/ 118 h 118"/>
              <a:gd name="T8" fmla="*/ 0 w 206"/>
              <a:gd name="T9" fmla="*/ 118 h 118"/>
              <a:gd name="T10" fmla="*/ 206 w 206"/>
              <a:gd name="T11" fmla="*/ 14 h 118"/>
              <a:gd name="T12" fmla="*/ 206 w 206"/>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206" h="118">
                <a:moveTo>
                  <a:pt x="206" y="0"/>
                </a:moveTo>
                <a:cubicBezTo>
                  <a:pt x="206" y="0"/>
                  <a:pt x="206" y="0"/>
                  <a:pt x="206" y="0"/>
                </a:cubicBezTo>
                <a:cubicBezTo>
                  <a:pt x="206" y="5"/>
                  <a:pt x="206" y="9"/>
                  <a:pt x="206" y="14"/>
                </a:cubicBezTo>
                <a:cubicBezTo>
                  <a:pt x="138" y="46"/>
                  <a:pt x="69" y="81"/>
                  <a:pt x="0" y="118"/>
                </a:cubicBezTo>
                <a:cubicBezTo>
                  <a:pt x="0" y="118"/>
                  <a:pt x="0" y="118"/>
                  <a:pt x="0" y="118"/>
                </a:cubicBezTo>
                <a:cubicBezTo>
                  <a:pt x="69" y="81"/>
                  <a:pt x="138" y="46"/>
                  <a:pt x="206" y="14"/>
                </a:cubicBezTo>
                <a:cubicBezTo>
                  <a:pt x="206" y="9"/>
                  <a:pt x="206" y="5"/>
                  <a:pt x="206" y="0"/>
                </a:cubicBezTo>
              </a:path>
            </a:pathLst>
          </a:custGeom>
          <a:solidFill>
            <a:srgbClr val="9A20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38" name="Freeform 372"/>
          <p:cNvSpPr>
            <a:spLocks/>
          </p:cNvSpPr>
          <p:nvPr/>
        </p:nvSpPr>
        <p:spPr bwMode="auto">
          <a:xfrm>
            <a:off x="3059112" y="4591050"/>
            <a:ext cx="422275" cy="241300"/>
          </a:xfrm>
          <a:custGeom>
            <a:avLst/>
            <a:gdLst>
              <a:gd name="T0" fmla="*/ 206 w 206"/>
              <a:gd name="T1" fmla="*/ 0 h 118"/>
              <a:gd name="T2" fmla="*/ 0 w 206"/>
              <a:gd name="T3" fmla="*/ 105 h 118"/>
              <a:gd name="T4" fmla="*/ 0 w 206"/>
              <a:gd name="T5" fmla="*/ 118 h 118"/>
              <a:gd name="T6" fmla="*/ 206 w 206"/>
              <a:gd name="T7" fmla="*/ 14 h 118"/>
              <a:gd name="T8" fmla="*/ 206 w 206"/>
              <a:gd name="T9" fmla="*/ 0 h 118"/>
            </a:gdLst>
            <a:ahLst/>
            <a:cxnLst>
              <a:cxn ang="0">
                <a:pos x="T0" y="T1"/>
              </a:cxn>
              <a:cxn ang="0">
                <a:pos x="T2" y="T3"/>
              </a:cxn>
              <a:cxn ang="0">
                <a:pos x="T4" y="T5"/>
              </a:cxn>
              <a:cxn ang="0">
                <a:pos x="T6" y="T7"/>
              </a:cxn>
              <a:cxn ang="0">
                <a:pos x="T8" y="T9"/>
              </a:cxn>
            </a:cxnLst>
            <a:rect l="0" t="0" r="r" b="b"/>
            <a:pathLst>
              <a:path w="206" h="118">
                <a:moveTo>
                  <a:pt x="206" y="0"/>
                </a:moveTo>
                <a:cubicBezTo>
                  <a:pt x="138" y="32"/>
                  <a:pt x="69" y="68"/>
                  <a:pt x="0" y="105"/>
                </a:cubicBezTo>
                <a:cubicBezTo>
                  <a:pt x="0" y="109"/>
                  <a:pt x="0" y="113"/>
                  <a:pt x="0" y="118"/>
                </a:cubicBezTo>
                <a:cubicBezTo>
                  <a:pt x="69" y="81"/>
                  <a:pt x="138" y="46"/>
                  <a:pt x="206" y="14"/>
                </a:cubicBezTo>
                <a:cubicBezTo>
                  <a:pt x="206" y="9"/>
                  <a:pt x="206" y="5"/>
                  <a:pt x="206" y="0"/>
                </a:cubicBezTo>
              </a:path>
            </a:pathLst>
          </a:custGeom>
          <a:solidFill>
            <a:srgbClr val="9720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39" name="Freeform 373"/>
          <p:cNvSpPr>
            <a:spLocks/>
          </p:cNvSpPr>
          <p:nvPr/>
        </p:nvSpPr>
        <p:spPr bwMode="auto">
          <a:xfrm>
            <a:off x="3481387" y="4346575"/>
            <a:ext cx="849313" cy="292100"/>
          </a:xfrm>
          <a:custGeom>
            <a:avLst/>
            <a:gdLst>
              <a:gd name="T0" fmla="*/ 414 w 414"/>
              <a:gd name="T1" fmla="*/ 0 h 142"/>
              <a:gd name="T2" fmla="*/ 0 w 414"/>
              <a:gd name="T3" fmla="*/ 133 h 142"/>
              <a:gd name="T4" fmla="*/ 0 w 414"/>
              <a:gd name="T5" fmla="*/ 142 h 142"/>
              <a:gd name="T6" fmla="*/ 330 w 414"/>
              <a:gd name="T7" fmla="*/ 26 h 142"/>
              <a:gd name="T8" fmla="*/ 330 w 414"/>
              <a:gd name="T9" fmla="*/ 33 h 142"/>
              <a:gd name="T10" fmla="*/ 334 w 414"/>
              <a:gd name="T11" fmla="*/ 32 h 142"/>
              <a:gd name="T12" fmla="*/ 334 w 414"/>
              <a:gd name="T13" fmla="*/ 32 h 142"/>
              <a:gd name="T14" fmla="*/ 334 w 414"/>
              <a:gd name="T15" fmla="*/ 32 h 142"/>
              <a:gd name="T16" fmla="*/ 335 w 414"/>
              <a:gd name="T17" fmla="*/ 32 h 142"/>
              <a:gd name="T18" fmla="*/ 335 w 414"/>
              <a:gd name="T19" fmla="*/ 32 h 142"/>
              <a:gd name="T20" fmla="*/ 335 w 414"/>
              <a:gd name="T21" fmla="*/ 32 h 142"/>
              <a:gd name="T22" fmla="*/ 336 w 414"/>
              <a:gd name="T23" fmla="*/ 32 h 142"/>
              <a:gd name="T24" fmla="*/ 336 w 414"/>
              <a:gd name="T25" fmla="*/ 32 h 142"/>
              <a:gd name="T26" fmla="*/ 337 w 414"/>
              <a:gd name="T27" fmla="*/ 31 h 142"/>
              <a:gd name="T28" fmla="*/ 337 w 414"/>
              <a:gd name="T29" fmla="*/ 31 h 142"/>
              <a:gd name="T30" fmla="*/ 337 w 414"/>
              <a:gd name="T31" fmla="*/ 31 h 142"/>
              <a:gd name="T32" fmla="*/ 338 w 414"/>
              <a:gd name="T33" fmla="*/ 31 h 142"/>
              <a:gd name="T34" fmla="*/ 338 w 414"/>
              <a:gd name="T35" fmla="*/ 31 h 142"/>
              <a:gd name="T36" fmla="*/ 338 w 414"/>
              <a:gd name="T37" fmla="*/ 31 h 142"/>
              <a:gd name="T38" fmla="*/ 339 w 414"/>
              <a:gd name="T39" fmla="*/ 31 h 142"/>
              <a:gd name="T40" fmla="*/ 339 w 414"/>
              <a:gd name="T41" fmla="*/ 31 h 142"/>
              <a:gd name="T42" fmla="*/ 339 w 414"/>
              <a:gd name="T43" fmla="*/ 31 h 142"/>
              <a:gd name="T44" fmla="*/ 340 w 414"/>
              <a:gd name="T45" fmla="*/ 31 h 142"/>
              <a:gd name="T46" fmla="*/ 340 w 414"/>
              <a:gd name="T47" fmla="*/ 31 h 142"/>
              <a:gd name="T48" fmla="*/ 340 w 414"/>
              <a:gd name="T49" fmla="*/ 31 h 142"/>
              <a:gd name="T50" fmla="*/ 341 w 414"/>
              <a:gd name="T51" fmla="*/ 31 h 142"/>
              <a:gd name="T52" fmla="*/ 341 w 414"/>
              <a:gd name="T53" fmla="*/ 30 h 142"/>
              <a:gd name="T54" fmla="*/ 341 w 414"/>
              <a:gd name="T55" fmla="*/ 30 h 142"/>
              <a:gd name="T56" fmla="*/ 414 w 414"/>
              <a:gd name="T57" fmla="*/ 18 h 142"/>
              <a:gd name="T58" fmla="*/ 414 w 414"/>
              <a:gd name="T5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4" h="142">
                <a:moveTo>
                  <a:pt x="414" y="0"/>
                </a:moveTo>
                <a:cubicBezTo>
                  <a:pt x="276" y="19"/>
                  <a:pt x="138" y="69"/>
                  <a:pt x="0" y="133"/>
                </a:cubicBezTo>
                <a:cubicBezTo>
                  <a:pt x="0" y="136"/>
                  <a:pt x="0" y="139"/>
                  <a:pt x="0" y="142"/>
                </a:cubicBezTo>
                <a:cubicBezTo>
                  <a:pt x="110" y="92"/>
                  <a:pt x="220" y="50"/>
                  <a:pt x="330" y="26"/>
                </a:cubicBezTo>
                <a:cubicBezTo>
                  <a:pt x="330" y="28"/>
                  <a:pt x="330" y="30"/>
                  <a:pt x="330" y="33"/>
                </a:cubicBezTo>
                <a:cubicBezTo>
                  <a:pt x="331" y="33"/>
                  <a:pt x="333" y="32"/>
                  <a:pt x="334" y="32"/>
                </a:cubicBezTo>
                <a:cubicBezTo>
                  <a:pt x="334" y="32"/>
                  <a:pt x="334" y="32"/>
                  <a:pt x="334" y="32"/>
                </a:cubicBezTo>
                <a:cubicBezTo>
                  <a:pt x="334" y="32"/>
                  <a:pt x="334" y="32"/>
                  <a:pt x="334" y="32"/>
                </a:cubicBezTo>
                <a:cubicBezTo>
                  <a:pt x="334" y="32"/>
                  <a:pt x="335" y="32"/>
                  <a:pt x="335" y="32"/>
                </a:cubicBezTo>
                <a:cubicBezTo>
                  <a:pt x="335" y="32"/>
                  <a:pt x="335" y="32"/>
                  <a:pt x="335" y="32"/>
                </a:cubicBezTo>
                <a:cubicBezTo>
                  <a:pt x="335" y="32"/>
                  <a:pt x="335" y="32"/>
                  <a:pt x="335" y="32"/>
                </a:cubicBezTo>
                <a:cubicBezTo>
                  <a:pt x="335" y="32"/>
                  <a:pt x="336" y="32"/>
                  <a:pt x="336" y="32"/>
                </a:cubicBezTo>
                <a:cubicBezTo>
                  <a:pt x="336" y="32"/>
                  <a:pt x="336" y="32"/>
                  <a:pt x="336" y="32"/>
                </a:cubicBezTo>
                <a:cubicBezTo>
                  <a:pt x="336" y="32"/>
                  <a:pt x="336" y="31"/>
                  <a:pt x="337" y="31"/>
                </a:cubicBezTo>
                <a:cubicBezTo>
                  <a:pt x="337" y="31"/>
                  <a:pt x="337" y="31"/>
                  <a:pt x="337" y="31"/>
                </a:cubicBezTo>
                <a:cubicBezTo>
                  <a:pt x="337" y="31"/>
                  <a:pt x="337" y="31"/>
                  <a:pt x="337" y="31"/>
                </a:cubicBezTo>
                <a:cubicBezTo>
                  <a:pt x="337" y="31"/>
                  <a:pt x="337" y="31"/>
                  <a:pt x="338" y="31"/>
                </a:cubicBezTo>
                <a:cubicBezTo>
                  <a:pt x="338" y="31"/>
                  <a:pt x="338" y="31"/>
                  <a:pt x="338" y="31"/>
                </a:cubicBezTo>
                <a:cubicBezTo>
                  <a:pt x="338" y="31"/>
                  <a:pt x="338" y="31"/>
                  <a:pt x="338" y="31"/>
                </a:cubicBezTo>
                <a:cubicBezTo>
                  <a:pt x="338" y="31"/>
                  <a:pt x="338" y="31"/>
                  <a:pt x="339" y="31"/>
                </a:cubicBezTo>
                <a:cubicBezTo>
                  <a:pt x="339" y="31"/>
                  <a:pt x="339" y="31"/>
                  <a:pt x="339" y="31"/>
                </a:cubicBezTo>
                <a:cubicBezTo>
                  <a:pt x="339" y="31"/>
                  <a:pt x="339" y="31"/>
                  <a:pt x="339" y="31"/>
                </a:cubicBezTo>
                <a:cubicBezTo>
                  <a:pt x="339" y="31"/>
                  <a:pt x="340" y="31"/>
                  <a:pt x="340" y="31"/>
                </a:cubicBezTo>
                <a:cubicBezTo>
                  <a:pt x="340" y="31"/>
                  <a:pt x="340" y="31"/>
                  <a:pt x="340" y="31"/>
                </a:cubicBezTo>
                <a:cubicBezTo>
                  <a:pt x="340" y="31"/>
                  <a:pt x="340" y="31"/>
                  <a:pt x="340" y="31"/>
                </a:cubicBezTo>
                <a:cubicBezTo>
                  <a:pt x="341" y="31"/>
                  <a:pt x="341" y="31"/>
                  <a:pt x="341" y="31"/>
                </a:cubicBezTo>
                <a:cubicBezTo>
                  <a:pt x="341" y="31"/>
                  <a:pt x="341" y="31"/>
                  <a:pt x="341" y="30"/>
                </a:cubicBezTo>
                <a:cubicBezTo>
                  <a:pt x="341" y="30"/>
                  <a:pt x="341" y="30"/>
                  <a:pt x="341" y="30"/>
                </a:cubicBezTo>
                <a:cubicBezTo>
                  <a:pt x="366" y="25"/>
                  <a:pt x="390" y="21"/>
                  <a:pt x="414" y="18"/>
                </a:cubicBezTo>
                <a:cubicBezTo>
                  <a:pt x="414" y="12"/>
                  <a:pt x="414" y="6"/>
                  <a:pt x="414" y="0"/>
                </a:cubicBezTo>
              </a:path>
            </a:pathLst>
          </a:custGeom>
          <a:solidFill>
            <a:srgbClr val="A2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40" name="Freeform 374"/>
          <p:cNvSpPr>
            <a:spLocks/>
          </p:cNvSpPr>
          <p:nvPr/>
        </p:nvSpPr>
        <p:spPr bwMode="auto">
          <a:xfrm>
            <a:off x="3059112" y="4619625"/>
            <a:ext cx="422275" cy="230188"/>
          </a:xfrm>
          <a:custGeom>
            <a:avLst/>
            <a:gdLst>
              <a:gd name="T0" fmla="*/ 206 w 206"/>
              <a:gd name="T1" fmla="*/ 0 h 112"/>
              <a:gd name="T2" fmla="*/ 206 w 206"/>
              <a:gd name="T3" fmla="*/ 0 h 112"/>
              <a:gd name="T4" fmla="*/ 206 w 206"/>
              <a:gd name="T5" fmla="*/ 1 h 112"/>
              <a:gd name="T6" fmla="*/ 0 w 206"/>
              <a:gd name="T7" fmla="*/ 105 h 112"/>
              <a:gd name="T8" fmla="*/ 0 w 206"/>
              <a:gd name="T9" fmla="*/ 112 h 112"/>
              <a:gd name="T10" fmla="*/ 206 w 206"/>
              <a:gd name="T11" fmla="*/ 9 h 112"/>
              <a:gd name="T12" fmla="*/ 206 w 206"/>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206" h="112">
                <a:moveTo>
                  <a:pt x="206" y="0"/>
                </a:moveTo>
                <a:cubicBezTo>
                  <a:pt x="206" y="0"/>
                  <a:pt x="206" y="0"/>
                  <a:pt x="206" y="0"/>
                </a:cubicBezTo>
                <a:cubicBezTo>
                  <a:pt x="206" y="1"/>
                  <a:pt x="206" y="1"/>
                  <a:pt x="206" y="1"/>
                </a:cubicBezTo>
                <a:cubicBezTo>
                  <a:pt x="138" y="33"/>
                  <a:pt x="69" y="68"/>
                  <a:pt x="0" y="105"/>
                </a:cubicBezTo>
                <a:cubicBezTo>
                  <a:pt x="0" y="107"/>
                  <a:pt x="0" y="110"/>
                  <a:pt x="0" y="112"/>
                </a:cubicBezTo>
                <a:cubicBezTo>
                  <a:pt x="69" y="76"/>
                  <a:pt x="138" y="41"/>
                  <a:pt x="206" y="9"/>
                </a:cubicBezTo>
                <a:cubicBezTo>
                  <a:pt x="206" y="6"/>
                  <a:pt x="206" y="3"/>
                  <a:pt x="206" y="0"/>
                </a:cubicBezTo>
              </a:path>
            </a:pathLst>
          </a:custGeom>
          <a:solidFill>
            <a:srgbClr val="9A20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41" name="Freeform 375"/>
          <p:cNvSpPr>
            <a:spLocks/>
          </p:cNvSpPr>
          <p:nvPr/>
        </p:nvSpPr>
        <p:spPr bwMode="auto">
          <a:xfrm>
            <a:off x="3059112" y="4619625"/>
            <a:ext cx="422275" cy="215900"/>
          </a:xfrm>
          <a:custGeom>
            <a:avLst/>
            <a:gdLst>
              <a:gd name="T0" fmla="*/ 206 w 206"/>
              <a:gd name="T1" fmla="*/ 0 h 105"/>
              <a:gd name="T2" fmla="*/ 0 w 206"/>
              <a:gd name="T3" fmla="*/ 104 h 105"/>
              <a:gd name="T4" fmla="*/ 0 w 206"/>
              <a:gd name="T5" fmla="*/ 105 h 105"/>
              <a:gd name="T6" fmla="*/ 206 w 206"/>
              <a:gd name="T7" fmla="*/ 1 h 105"/>
              <a:gd name="T8" fmla="*/ 206 w 206"/>
              <a:gd name="T9" fmla="*/ 0 h 105"/>
            </a:gdLst>
            <a:ahLst/>
            <a:cxnLst>
              <a:cxn ang="0">
                <a:pos x="T0" y="T1"/>
              </a:cxn>
              <a:cxn ang="0">
                <a:pos x="T2" y="T3"/>
              </a:cxn>
              <a:cxn ang="0">
                <a:pos x="T4" y="T5"/>
              </a:cxn>
              <a:cxn ang="0">
                <a:pos x="T6" y="T7"/>
              </a:cxn>
              <a:cxn ang="0">
                <a:pos x="T8" y="T9"/>
              </a:cxn>
            </a:cxnLst>
            <a:rect l="0" t="0" r="r" b="b"/>
            <a:pathLst>
              <a:path w="206" h="105">
                <a:moveTo>
                  <a:pt x="206" y="0"/>
                </a:moveTo>
                <a:cubicBezTo>
                  <a:pt x="138" y="32"/>
                  <a:pt x="69" y="67"/>
                  <a:pt x="0" y="104"/>
                </a:cubicBezTo>
                <a:cubicBezTo>
                  <a:pt x="0" y="104"/>
                  <a:pt x="0" y="104"/>
                  <a:pt x="0" y="105"/>
                </a:cubicBezTo>
                <a:cubicBezTo>
                  <a:pt x="69" y="68"/>
                  <a:pt x="138" y="33"/>
                  <a:pt x="206" y="1"/>
                </a:cubicBezTo>
                <a:cubicBezTo>
                  <a:pt x="206" y="1"/>
                  <a:pt x="206" y="1"/>
                  <a:pt x="206" y="0"/>
                </a:cubicBezTo>
              </a:path>
            </a:pathLst>
          </a:custGeom>
          <a:solidFill>
            <a:srgbClr val="9720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42" name="Freeform 376"/>
          <p:cNvSpPr>
            <a:spLocks/>
          </p:cNvSpPr>
          <p:nvPr/>
        </p:nvSpPr>
        <p:spPr bwMode="auto">
          <a:xfrm>
            <a:off x="3481387" y="4400550"/>
            <a:ext cx="676275" cy="249238"/>
          </a:xfrm>
          <a:custGeom>
            <a:avLst/>
            <a:gdLst>
              <a:gd name="T0" fmla="*/ 330 w 330"/>
              <a:gd name="T1" fmla="*/ 0 h 122"/>
              <a:gd name="T2" fmla="*/ 0 w 330"/>
              <a:gd name="T3" fmla="*/ 116 h 122"/>
              <a:gd name="T4" fmla="*/ 0 w 330"/>
              <a:gd name="T5" fmla="*/ 122 h 122"/>
              <a:gd name="T6" fmla="*/ 330 w 330"/>
              <a:gd name="T7" fmla="*/ 7 h 122"/>
              <a:gd name="T8" fmla="*/ 330 w 330"/>
              <a:gd name="T9" fmla="*/ 0 h 122"/>
            </a:gdLst>
            <a:ahLst/>
            <a:cxnLst>
              <a:cxn ang="0">
                <a:pos x="T0" y="T1"/>
              </a:cxn>
              <a:cxn ang="0">
                <a:pos x="T2" y="T3"/>
              </a:cxn>
              <a:cxn ang="0">
                <a:pos x="T4" y="T5"/>
              </a:cxn>
              <a:cxn ang="0">
                <a:pos x="T6" y="T7"/>
              </a:cxn>
              <a:cxn ang="0">
                <a:pos x="T8" y="T9"/>
              </a:cxn>
            </a:cxnLst>
            <a:rect l="0" t="0" r="r" b="b"/>
            <a:pathLst>
              <a:path w="330" h="122">
                <a:moveTo>
                  <a:pt x="330" y="0"/>
                </a:moveTo>
                <a:cubicBezTo>
                  <a:pt x="220" y="24"/>
                  <a:pt x="110" y="66"/>
                  <a:pt x="0" y="116"/>
                </a:cubicBezTo>
                <a:cubicBezTo>
                  <a:pt x="0" y="118"/>
                  <a:pt x="0" y="120"/>
                  <a:pt x="0" y="122"/>
                </a:cubicBezTo>
                <a:cubicBezTo>
                  <a:pt x="110" y="72"/>
                  <a:pt x="220" y="31"/>
                  <a:pt x="330" y="7"/>
                </a:cubicBezTo>
                <a:cubicBezTo>
                  <a:pt x="330" y="4"/>
                  <a:pt x="330" y="2"/>
                  <a:pt x="330" y="0"/>
                </a:cubicBezTo>
              </a:path>
            </a:pathLst>
          </a:custGeom>
          <a:solidFill>
            <a:srgbClr val="9E2024"/>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43" name="Freeform 377"/>
          <p:cNvSpPr>
            <a:spLocks/>
          </p:cNvSpPr>
          <p:nvPr/>
        </p:nvSpPr>
        <p:spPr bwMode="auto">
          <a:xfrm>
            <a:off x="3059112" y="4638675"/>
            <a:ext cx="422275" cy="222250"/>
          </a:xfrm>
          <a:custGeom>
            <a:avLst/>
            <a:gdLst>
              <a:gd name="T0" fmla="*/ 206 w 206"/>
              <a:gd name="T1" fmla="*/ 0 h 109"/>
              <a:gd name="T2" fmla="*/ 0 w 206"/>
              <a:gd name="T3" fmla="*/ 103 h 109"/>
              <a:gd name="T4" fmla="*/ 0 w 206"/>
              <a:gd name="T5" fmla="*/ 109 h 109"/>
              <a:gd name="T6" fmla="*/ 0 w 206"/>
              <a:gd name="T7" fmla="*/ 109 h 109"/>
              <a:gd name="T8" fmla="*/ 11 w 206"/>
              <a:gd name="T9" fmla="*/ 103 h 109"/>
              <a:gd name="T10" fmla="*/ 11 w 206"/>
              <a:gd name="T11" fmla="*/ 103 h 109"/>
              <a:gd name="T12" fmla="*/ 12 w 206"/>
              <a:gd name="T13" fmla="*/ 102 h 109"/>
              <a:gd name="T14" fmla="*/ 12 w 206"/>
              <a:gd name="T15" fmla="*/ 102 h 109"/>
              <a:gd name="T16" fmla="*/ 17 w 206"/>
              <a:gd name="T17" fmla="*/ 100 h 109"/>
              <a:gd name="T18" fmla="*/ 17 w 206"/>
              <a:gd name="T19" fmla="*/ 100 h 109"/>
              <a:gd name="T20" fmla="*/ 21 w 206"/>
              <a:gd name="T21" fmla="*/ 98 h 109"/>
              <a:gd name="T22" fmla="*/ 21 w 206"/>
              <a:gd name="T23" fmla="*/ 98 h 109"/>
              <a:gd name="T24" fmla="*/ 42 w 206"/>
              <a:gd name="T25" fmla="*/ 87 h 109"/>
              <a:gd name="T26" fmla="*/ 42 w 206"/>
              <a:gd name="T27" fmla="*/ 87 h 109"/>
              <a:gd name="T28" fmla="*/ 42 w 206"/>
              <a:gd name="T29" fmla="*/ 87 h 109"/>
              <a:gd name="T30" fmla="*/ 43 w 206"/>
              <a:gd name="T31" fmla="*/ 86 h 109"/>
              <a:gd name="T32" fmla="*/ 43 w 206"/>
              <a:gd name="T33" fmla="*/ 86 h 109"/>
              <a:gd name="T34" fmla="*/ 43 w 206"/>
              <a:gd name="T35" fmla="*/ 86 h 109"/>
              <a:gd name="T36" fmla="*/ 44 w 206"/>
              <a:gd name="T37" fmla="*/ 86 h 109"/>
              <a:gd name="T38" fmla="*/ 44 w 206"/>
              <a:gd name="T39" fmla="*/ 86 h 109"/>
              <a:gd name="T40" fmla="*/ 45 w 206"/>
              <a:gd name="T41" fmla="*/ 85 h 109"/>
              <a:gd name="T42" fmla="*/ 45 w 206"/>
              <a:gd name="T43" fmla="*/ 85 h 109"/>
              <a:gd name="T44" fmla="*/ 45 w 206"/>
              <a:gd name="T45" fmla="*/ 85 h 109"/>
              <a:gd name="T46" fmla="*/ 45 w 206"/>
              <a:gd name="T47" fmla="*/ 85 h 109"/>
              <a:gd name="T48" fmla="*/ 46 w 206"/>
              <a:gd name="T49" fmla="*/ 85 h 109"/>
              <a:gd name="T50" fmla="*/ 46 w 206"/>
              <a:gd name="T51" fmla="*/ 85 h 109"/>
              <a:gd name="T52" fmla="*/ 47 w 206"/>
              <a:gd name="T53" fmla="*/ 84 h 109"/>
              <a:gd name="T54" fmla="*/ 47 w 206"/>
              <a:gd name="T55" fmla="*/ 84 h 109"/>
              <a:gd name="T56" fmla="*/ 47 w 206"/>
              <a:gd name="T57" fmla="*/ 84 h 109"/>
              <a:gd name="T58" fmla="*/ 48 w 206"/>
              <a:gd name="T59" fmla="*/ 84 h 109"/>
              <a:gd name="T60" fmla="*/ 48 w 206"/>
              <a:gd name="T61" fmla="*/ 84 h 109"/>
              <a:gd name="T62" fmla="*/ 48 w 206"/>
              <a:gd name="T63" fmla="*/ 84 h 109"/>
              <a:gd name="T64" fmla="*/ 49 w 206"/>
              <a:gd name="T65" fmla="*/ 83 h 109"/>
              <a:gd name="T66" fmla="*/ 49 w 206"/>
              <a:gd name="T67" fmla="*/ 83 h 109"/>
              <a:gd name="T68" fmla="*/ 49 w 206"/>
              <a:gd name="T69" fmla="*/ 83 h 109"/>
              <a:gd name="T70" fmla="*/ 50 w 206"/>
              <a:gd name="T71" fmla="*/ 83 h 109"/>
              <a:gd name="T72" fmla="*/ 50 w 206"/>
              <a:gd name="T73" fmla="*/ 83 h 109"/>
              <a:gd name="T74" fmla="*/ 51 w 206"/>
              <a:gd name="T75" fmla="*/ 82 h 109"/>
              <a:gd name="T76" fmla="*/ 51 w 206"/>
              <a:gd name="T77" fmla="*/ 82 h 109"/>
              <a:gd name="T78" fmla="*/ 51 w 206"/>
              <a:gd name="T79" fmla="*/ 82 h 109"/>
              <a:gd name="T80" fmla="*/ 52 w 206"/>
              <a:gd name="T81" fmla="*/ 82 h 109"/>
              <a:gd name="T82" fmla="*/ 52 w 206"/>
              <a:gd name="T83" fmla="*/ 82 h 109"/>
              <a:gd name="T84" fmla="*/ 52 w 206"/>
              <a:gd name="T85" fmla="*/ 82 h 109"/>
              <a:gd name="T86" fmla="*/ 53 w 206"/>
              <a:gd name="T87" fmla="*/ 81 h 109"/>
              <a:gd name="T88" fmla="*/ 53 w 206"/>
              <a:gd name="T89" fmla="*/ 81 h 109"/>
              <a:gd name="T90" fmla="*/ 53 w 206"/>
              <a:gd name="T91" fmla="*/ 81 h 109"/>
              <a:gd name="T92" fmla="*/ 54 w 206"/>
              <a:gd name="T93" fmla="*/ 81 h 109"/>
              <a:gd name="T94" fmla="*/ 54 w 206"/>
              <a:gd name="T95" fmla="*/ 81 h 109"/>
              <a:gd name="T96" fmla="*/ 54 w 206"/>
              <a:gd name="T97" fmla="*/ 80 h 109"/>
              <a:gd name="T98" fmla="*/ 55 w 206"/>
              <a:gd name="T99" fmla="*/ 80 h 109"/>
              <a:gd name="T100" fmla="*/ 55 w 206"/>
              <a:gd name="T101" fmla="*/ 80 h 109"/>
              <a:gd name="T102" fmla="*/ 56 w 206"/>
              <a:gd name="T103" fmla="*/ 80 h 109"/>
              <a:gd name="T104" fmla="*/ 56 w 206"/>
              <a:gd name="T105" fmla="*/ 80 h 109"/>
              <a:gd name="T106" fmla="*/ 56 w 206"/>
              <a:gd name="T107" fmla="*/ 79 h 109"/>
              <a:gd name="T108" fmla="*/ 56 w 206"/>
              <a:gd name="T109" fmla="*/ 79 h 109"/>
              <a:gd name="T110" fmla="*/ 57 w 206"/>
              <a:gd name="T111" fmla="*/ 79 h 109"/>
              <a:gd name="T112" fmla="*/ 57 w 206"/>
              <a:gd name="T113" fmla="*/ 79 h 109"/>
              <a:gd name="T114" fmla="*/ 58 w 206"/>
              <a:gd name="T115" fmla="*/ 79 h 109"/>
              <a:gd name="T116" fmla="*/ 58 w 206"/>
              <a:gd name="T117" fmla="*/ 79 h 109"/>
              <a:gd name="T118" fmla="*/ 206 w 206"/>
              <a:gd name="T119" fmla="*/ 6 h 109"/>
              <a:gd name="T120" fmla="*/ 206 w 206"/>
              <a:gd name="T12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6" h="109">
                <a:moveTo>
                  <a:pt x="206" y="0"/>
                </a:moveTo>
                <a:cubicBezTo>
                  <a:pt x="138" y="32"/>
                  <a:pt x="69" y="67"/>
                  <a:pt x="0" y="103"/>
                </a:cubicBezTo>
                <a:cubicBezTo>
                  <a:pt x="0" y="105"/>
                  <a:pt x="0" y="107"/>
                  <a:pt x="0" y="109"/>
                </a:cubicBezTo>
                <a:cubicBezTo>
                  <a:pt x="0" y="109"/>
                  <a:pt x="0" y="109"/>
                  <a:pt x="0" y="109"/>
                </a:cubicBezTo>
                <a:cubicBezTo>
                  <a:pt x="4" y="107"/>
                  <a:pt x="7" y="105"/>
                  <a:pt x="11" y="103"/>
                </a:cubicBezTo>
                <a:cubicBezTo>
                  <a:pt x="11" y="103"/>
                  <a:pt x="11" y="103"/>
                  <a:pt x="11" y="103"/>
                </a:cubicBezTo>
                <a:cubicBezTo>
                  <a:pt x="11" y="103"/>
                  <a:pt x="12" y="103"/>
                  <a:pt x="12" y="102"/>
                </a:cubicBezTo>
                <a:cubicBezTo>
                  <a:pt x="12" y="102"/>
                  <a:pt x="12" y="102"/>
                  <a:pt x="12" y="102"/>
                </a:cubicBezTo>
                <a:cubicBezTo>
                  <a:pt x="14" y="101"/>
                  <a:pt x="15" y="101"/>
                  <a:pt x="17" y="100"/>
                </a:cubicBezTo>
                <a:cubicBezTo>
                  <a:pt x="17" y="100"/>
                  <a:pt x="17" y="100"/>
                  <a:pt x="17" y="100"/>
                </a:cubicBezTo>
                <a:cubicBezTo>
                  <a:pt x="19" y="99"/>
                  <a:pt x="20" y="98"/>
                  <a:pt x="21" y="98"/>
                </a:cubicBezTo>
                <a:cubicBezTo>
                  <a:pt x="21" y="98"/>
                  <a:pt x="21" y="98"/>
                  <a:pt x="21" y="98"/>
                </a:cubicBezTo>
                <a:cubicBezTo>
                  <a:pt x="28" y="94"/>
                  <a:pt x="35" y="90"/>
                  <a:pt x="42" y="87"/>
                </a:cubicBezTo>
                <a:cubicBezTo>
                  <a:pt x="42" y="87"/>
                  <a:pt x="42" y="87"/>
                  <a:pt x="42" y="87"/>
                </a:cubicBezTo>
                <a:cubicBezTo>
                  <a:pt x="42" y="87"/>
                  <a:pt x="42" y="87"/>
                  <a:pt x="42" y="87"/>
                </a:cubicBezTo>
                <a:cubicBezTo>
                  <a:pt x="42" y="87"/>
                  <a:pt x="43" y="87"/>
                  <a:pt x="43" y="86"/>
                </a:cubicBezTo>
                <a:cubicBezTo>
                  <a:pt x="43" y="86"/>
                  <a:pt x="43" y="86"/>
                  <a:pt x="43" y="86"/>
                </a:cubicBezTo>
                <a:cubicBezTo>
                  <a:pt x="43" y="86"/>
                  <a:pt x="43" y="86"/>
                  <a:pt x="43" y="86"/>
                </a:cubicBezTo>
                <a:cubicBezTo>
                  <a:pt x="43" y="86"/>
                  <a:pt x="44" y="86"/>
                  <a:pt x="44" y="86"/>
                </a:cubicBezTo>
                <a:cubicBezTo>
                  <a:pt x="44" y="86"/>
                  <a:pt x="44" y="86"/>
                  <a:pt x="44" y="86"/>
                </a:cubicBezTo>
                <a:cubicBezTo>
                  <a:pt x="44" y="86"/>
                  <a:pt x="44" y="86"/>
                  <a:pt x="45" y="85"/>
                </a:cubicBezTo>
                <a:cubicBezTo>
                  <a:pt x="45" y="85"/>
                  <a:pt x="45" y="85"/>
                  <a:pt x="45" y="85"/>
                </a:cubicBezTo>
                <a:cubicBezTo>
                  <a:pt x="45" y="85"/>
                  <a:pt x="45" y="85"/>
                  <a:pt x="45" y="85"/>
                </a:cubicBezTo>
                <a:cubicBezTo>
                  <a:pt x="45" y="85"/>
                  <a:pt x="45" y="85"/>
                  <a:pt x="45" y="85"/>
                </a:cubicBezTo>
                <a:cubicBezTo>
                  <a:pt x="46" y="85"/>
                  <a:pt x="46" y="85"/>
                  <a:pt x="46" y="85"/>
                </a:cubicBezTo>
                <a:cubicBezTo>
                  <a:pt x="46" y="85"/>
                  <a:pt x="46" y="85"/>
                  <a:pt x="46" y="85"/>
                </a:cubicBezTo>
                <a:cubicBezTo>
                  <a:pt x="46" y="85"/>
                  <a:pt x="46" y="84"/>
                  <a:pt x="47" y="84"/>
                </a:cubicBezTo>
                <a:cubicBezTo>
                  <a:pt x="47" y="84"/>
                  <a:pt x="47" y="84"/>
                  <a:pt x="47" y="84"/>
                </a:cubicBezTo>
                <a:cubicBezTo>
                  <a:pt x="47" y="84"/>
                  <a:pt x="47" y="84"/>
                  <a:pt x="47" y="84"/>
                </a:cubicBezTo>
                <a:cubicBezTo>
                  <a:pt x="47" y="84"/>
                  <a:pt x="48" y="84"/>
                  <a:pt x="48" y="84"/>
                </a:cubicBezTo>
                <a:cubicBezTo>
                  <a:pt x="48" y="84"/>
                  <a:pt x="48" y="84"/>
                  <a:pt x="48" y="84"/>
                </a:cubicBezTo>
                <a:cubicBezTo>
                  <a:pt x="48" y="84"/>
                  <a:pt x="48" y="84"/>
                  <a:pt x="48" y="84"/>
                </a:cubicBezTo>
                <a:cubicBezTo>
                  <a:pt x="48" y="83"/>
                  <a:pt x="49" y="83"/>
                  <a:pt x="49" y="83"/>
                </a:cubicBezTo>
                <a:cubicBezTo>
                  <a:pt x="49" y="83"/>
                  <a:pt x="49" y="83"/>
                  <a:pt x="49" y="83"/>
                </a:cubicBezTo>
                <a:cubicBezTo>
                  <a:pt x="49" y="83"/>
                  <a:pt x="49" y="83"/>
                  <a:pt x="49" y="83"/>
                </a:cubicBezTo>
                <a:cubicBezTo>
                  <a:pt x="50" y="83"/>
                  <a:pt x="50" y="83"/>
                  <a:pt x="50" y="83"/>
                </a:cubicBezTo>
                <a:cubicBezTo>
                  <a:pt x="50" y="83"/>
                  <a:pt x="50" y="83"/>
                  <a:pt x="50" y="83"/>
                </a:cubicBezTo>
                <a:cubicBezTo>
                  <a:pt x="50" y="83"/>
                  <a:pt x="50" y="82"/>
                  <a:pt x="51" y="82"/>
                </a:cubicBezTo>
                <a:cubicBezTo>
                  <a:pt x="51" y="82"/>
                  <a:pt x="51" y="82"/>
                  <a:pt x="51" y="82"/>
                </a:cubicBezTo>
                <a:cubicBezTo>
                  <a:pt x="51" y="82"/>
                  <a:pt x="51" y="82"/>
                  <a:pt x="51" y="82"/>
                </a:cubicBezTo>
                <a:cubicBezTo>
                  <a:pt x="51" y="82"/>
                  <a:pt x="51" y="82"/>
                  <a:pt x="52" y="82"/>
                </a:cubicBezTo>
                <a:cubicBezTo>
                  <a:pt x="52" y="82"/>
                  <a:pt x="52" y="82"/>
                  <a:pt x="52" y="82"/>
                </a:cubicBezTo>
                <a:cubicBezTo>
                  <a:pt x="52" y="82"/>
                  <a:pt x="52" y="82"/>
                  <a:pt x="52" y="82"/>
                </a:cubicBezTo>
                <a:cubicBezTo>
                  <a:pt x="52" y="81"/>
                  <a:pt x="53" y="81"/>
                  <a:pt x="53" y="81"/>
                </a:cubicBezTo>
                <a:cubicBezTo>
                  <a:pt x="53" y="81"/>
                  <a:pt x="53" y="81"/>
                  <a:pt x="53" y="81"/>
                </a:cubicBezTo>
                <a:cubicBezTo>
                  <a:pt x="53" y="81"/>
                  <a:pt x="53" y="81"/>
                  <a:pt x="53" y="81"/>
                </a:cubicBezTo>
                <a:cubicBezTo>
                  <a:pt x="54" y="81"/>
                  <a:pt x="54" y="81"/>
                  <a:pt x="54" y="81"/>
                </a:cubicBezTo>
                <a:cubicBezTo>
                  <a:pt x="54" y="81"/>
                  <a:pt x="54" y="81"/>
                  <a:pt x="54" y="81"/>
                </a:cubicBezTo>
                <a:cubicBezTo>
                  <a:pt x="54" y="80"/>
                  <a:pt x="54" y="80"/>
                  <a:pt x="54" y="80"/>
                </a:cubicBezTo>
                <a:cubicBezTo>
                  <a:pt x="55" y="80"/>
                  <a:pt x="55" y="80"/>
                  <a:pt x="55" y="80"/>
                </a:cubicBezTo>
                <a:cubicBezTo>
                  <a:pt x="55" y="80"/>
                  <a:pt x="55" y="80"/>
                  <a:pt x="55" y="80"/>
                </a:cubicBezTo>
                <a:cubicBezTo>
                  <a:pt x="55" y="80"/>
                  <a:pt x="55" y="80"/>
                  <a:pt x="56" y="80"/>
                </a:cubicBezTo>
                <a:cubicBezTo>
                  <a:pt x="56" y="80"/>
                  <a:pt x="56" y="80"/>
                  <a:pt x="56" y="80"/>
                </a:cubicBezTo>
                <a:cubicBezTo>
                  <a:pt x="56" y="80"/>
                  <a:pt x="56" y="79"/>
                  <a:pt x="56" y="79"/>
                </a:cubicBezTo>
                <a:cubicBezTo>
                  <a:pt x="56" y="79"/>
                  <a:pt x="56" y="79"/>
                  <a:pt x="56" y="79"/>
                </a:cubicBezTo>
                <a:cubicBezTo>
                  <a:pt x="57" y="79"/>
                  <a:pt x="57" y="79"/>
                  <a:pt x="57" y="79"/>
                </a:cubicBezTo>
                <a:cubicBezTo>
                  <a:pt x="57" y="79"/>
                  <a:pt x="57" y="79"/>
                  <a:pt x="57" y="79"/>
                </a:cubicBezTo>
                <a:cubicBezTo>
                  <a:pt x="57" y="79"/>
                  <a:pt x="58" y="79"/>
                  <a:pt x="58" y="79"/>
                </a:cubicBezTo>
                <a:cubicBezTo>
                  <a:pt x="58" y="79"/>
                  <a:pt x="58" y="79"/>
                  <a:pt x="58" y="79"/>
                </a:cubicBezTo>
                <a:cubicBezTo>
                  <a:pt x="107" y="53"/>
                  <a:pt x="157" y="29"/>
                  <a:pt x="206" y="6"/>
                </a:cubicBezTo>
                <a:cubicBezTo>
                  <a:pt x="206" y="4"/>
                  <a:pt x="206" y="2"/>
                  <a:pt x="206" y="0"/>
                </a:cubicBezTo>
              </a:path>
            </a:pathLst>
          </a:custGeom>
          <a:solidFill>
            <a:srgbClr val="972023"/>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44" name="Freeform 378"/>
          <p:cNvSpPr>
            <a:spLocks/>
          </p:cNvSpPr>
          <p:nvPr/>
        </p:nvSpPr>
        <p:spPr bwMode="auto">
          <a:xfrm>
            <a:off x="3527425" y="3943350"/>
            <a:ext cx="604838" cy="306388"/>
          </a:xfrm>
          <a:custGeom>
            <a:avLst/>
            <a:gdLst>
              <a:gd name="T0" fmla="*/ 295 w 295"/>
              <a:gd name="T1" fmla="*/ 0 h 149"/>
              <a:gd name="T2" fmla="*/ 0 w 295"/>
              <a:gd name="T3" fmla="*/ 130 h 149"/>
              <a:gd name="T4" fmla="*/ 0 w 295"/>
              <a:gd name="T5" fmla="*/ 149 h 149"/>
              <a:gd name="T6" fmla="*/ 295 w 295"/>
              <a:gd name="T7" fmla="*/ 21 h 149"/>
              <a:gd name="T8" fmla="*/ 295 w 295"/>
              <a:gd name="T9" fmla="*/ 0 h 149"/>
            </a:gdLst>
            <a:ahLst/>
            <a:cxnLst>
              <a:cxn ang="0">
                <a:pos x="T0" y="T1"/>
              </a:cxn>
              <a:cxn ang="0">
                <a:pos x="T2" y="T3"/>
              </a:cxn>
              <a:cxn ang="0">
                <a:pos x="T4" y="T5"/>
              </a:cxn>
              <a:cxn ang="0">
                <a:pos x="T6" y="T7"/>
              </a:cxn>
              <a:cxn ang="0">
                <a:pos x="T8" y="T9"/>
              </a:cxn>
            </a:cxnLst>
            <a:rect l="0" t="0" r="r" b="b"/>
            <a:pathLst>
              <a:path w="295" h="149">
                <a:moveTo>
                  <a:pt x="295" y="0"/>
                </a:moveTo>
                <a:cubicBezTo>
                  <a:pt x="197" y="32"/>
                  <a:pt x="98" y="77"/>
                  <a:pt x="0" y="130"/>
                </a:cubicBezTo>
                <a:cubicBezTo>
                  <a:pt x="0" y="136"/>
                  <a:pt x="0" y="142"/>
                  <a:pt x="0" y="149"/>
                </a:cubicBezTo>
                <a:cubicBezTo>
                  <a:pt x="98" y="97"/>
                  <a:pt x="197" y="52"/>
                  <a:pt x="295" y="21"/>
                </a:cubicBezTo>
                <a:cubicBezTo>
                  <a:pt x="295" y="14"/>
                  <a:pt x="295" y="7"/>
                  <a:pt x="295"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45" name="Freeform 379"/>
          <p:cNvSpPr>
            <a:spLocks/>
          </p:cNvSpPr>
          <p:nvPr/>
        </p:nvSpPr>
        <p:spPr bwMode="auto">
          <a:xfrm>
            <a:off x="3527425" y="3767137"/>
            <a:ext cx="604838" cy="430213"/>
          </a:xfrm>
          <a:custGeom>
            <a:avLst/>
            <a:gdLst>
              <a:gd name="T0" fmla="*/ 295 w 295"/>
              <a:gd name="T1" fmla="*/ 0 h 210"/>
              <a:gd name="T2" fmla="*/ 83 w 295"/>
              <a:gd name="T3" fmla="*/ 94 h 210"/>
              <a:gd name="T4" fmla="*/ 83 w 295"/>
              <a:gd name="T5" fmla="*/ 151 h 210"/>
              <a:gd name="T6" fmla="*/ 9 w 295"/>
              <a:gd name="T7" fmla="*/ 189 h 210"/>
              <a:gd name="T8" fmla="*/ 9 w 295"/>
              <a:gd name="T9" fmla="*/ 192 h 210"/>
              <a:gd name="T10" fmla="*/ 0 w 295"/>
              <a:gd name="T11" fmla="*/ 198 h 210"/>
              <a:gd name="T12" fmla="*/ 0 w 295"/>
              <a:gd name="T13" fmla="*/ 210 h 210"/>
              <a:gd name="T14" fmla="*/ 295 w 295"/>
              <a:gd name="T15" fmla="*/ 80 h 210"/>
              <a:gd name="T16" fmla="*/ 295 w 295"/>
              <a:gd name="T1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10">
                <a:moveTo>
                  <a:pt x="295" y="0"/>
                </a:moveTo>
                <a:cubicBezTo>
                  <a:pt x="224" y="25"/>
                  <a:pt x="154" y="57"/>
                  <a:pt x="83" y="94"/>
                </a:cubicBezTo>
                <a:cubicBezTo>
                  <a:pt x="83" y="113"/>
                  <a:pt x="83" y="132"/>
                  <a:pt x="83" y="151"/>
                </a:cubicBezTo>
                <a:cubicBezTo>
                  <a:pt x="58" y="163"/>
                  <a:pt x="34" y="176"/>
                  <a:pt x="9" y="189"/>
                </a:cubicBezTo>
                <a:cubicBezTo>
                  <a:pt x="9" y="190"/>
                  <a:pt x="9" y="191"/>
                  <a:pt x="9" y="192"/>
                </a:cubicBezTo>
                <a:cubicBezTo>
                  <a:pt x="6" y="194"/>
                  <a:pt x="3" y="196"/>
                  <a:pt x="0" y="198"/>
                </a:cubicBezTo>
                <a:cubicBezTo>
                  <a:pt x="0" y="202"/>
                  <a:pt x="0" y="206"/>
                  <a:pt x="0" y="210"/>
                </a:cubicBezTo>
                <a:cubicBezTo>
                  <a:pt x="98" y="158"/>
                  <a:pt x="197" y="112"/>
                  <a:pt x="295" y="80"/>
                </a:cubicBezTo>
                <a:cubicBezTo>
                  <a:pt x="295" y="53"/>
                  <a:pt x="295" y="26"/>
                  <a:pt x="295"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46" name="Freeform 380"/>
          <p:cNvSpPr>
            <a:spLocks/>
          </p:cNvSpPr>
          <p:nvPr/>
        </p:nvSpPr>
        <p:spPr bwMode="auto">
          <a:xfrm>
            <a:off x="3527425" y="4154487"/>
            <a:ext cx="17463" cy="19050"/>
          </a:xfrm>
          <a:custGeom>
            <a:avLst/>
            <a:gdLst>
              <a:gd name="T0" fmla="*/ 9 w 9"/>
              <a:gd name="T1" fmla="*/ 0 h 9"/>
              <a:gd name="T2" fmla="*/ 0 w 9"/>
              <a:gd name="T3" fmla="*/ 6 h 9"/>
              <a:gd name="T4" fmla="*/ 0 w 9"/>
              <a:gd name="T5" fmla="*/ 9 h 9"/>
              <a:gd name="T6" fmla="*/ 9 w 9"/>
              <a:gd name="T7" fmla="*/ 3 h 9"/>
              <a:gd name="T8" fmla="*/ 9 w 9"/>
              <a:gd name="T9" fmla="*/ 0 h 9"/>
            </a:gdLst>
            <a:ahLst/>
            <a:cxnLst>
              <a:cxn ang="0">
                <a:pos x="T0" y="T1"/>
              </a:cxn>
              <a:cxn ang="0">
                <a:pos x="T2" y="T3"/>
              </a:cxn>
              <a:cxn ang="0">
                <a:pos x="T4" y="T5"/>
              </a:cxn>
              <a:cxn ang="0">
                <a:pos x="T6" y="T7"/>
              </a:cxn>
              <a:cxn ang="0">
                <a:pos x="T8" y="T9"/>
              </a:cxn>
            </a:cxnLst>
            <a:rect l="0" t="0" r="r" b="b"/>
            <a:pathLst>
              <a:path w="9" h="9">
                <a:moveTo>
                  <a:pt x="9" y="0"/>
                </a:moveTo>
                <a:cubicBezTo>
                  <a:pt x="6" y="2"/>
                  <a:pt x="3" y="4"/>
                  <a:pt x="0" y="6"/>
                </a:cubicBezTo>
                <a:cubicBezTo>
                  <a:pt x="0" y="7"/>
                  <a:pt x="0" y="8"/>
                  <a:pt x="0" y="9"/>
                </a:cubicBezTo>
                <a:cubicBezTo>
                  <a:pt x="3" y="7"/>
                  <a:pt x="6" y="5"/>
                  <a:pt x="9" y="3"/>
                </a:cubicBezTo>
                <a:cubicBezTo>
                  <a:pt x="9" y="2"/>
                  <a:pt x="9" y="1"/>
                  <a:pt x="9" y="0"/>
                </a:cubicBezTo>
              </a:path>
            </a:pathLst>
          </a:custGeom>
          <a:solidFill>
            <a:srgbClr val="D5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47" name="Freeform 381"/>
          <p:cNvSpPr>
            <a:spLocks/>
          </p:cNvSpPr>
          <p:nvPr/>
        </p:nvSpPr>
        <p:spPr bwMode="auto">
          <a:xfrm>
            <a:off x="3697287" y="3757612"/>
            <a:ext cx="434975" cy="203200"/>
          </a:xfrm>
          <a:custGeom>
            <a:avLst/>
            <a:gdLst>
              <a:gd name="T0" fmla="*/ 212 w 212"/>
              <a:gd name="T1" fmla="*/ 0 h 99"/>
              <a:gd name="T2" fmla="*/ 0 w 212"/>
              <a:gd name="T3" fmla="*/ 95 h 99"/>
              <a:gd name="T4" fmla="*/ 0 w 212"/>
              <a:gd name="T5" fmla="*/ 99 h 99"/>
              <a:gd name="T6" fmla="*/ 212 w 212"/>
              <a:gd name="T7" fmla="*/ 5 h 99"/>
              <a:gd name="T8" fmla="*/ 212 w 212"/>
              <a:gd name="T9" fmla="*/ 0 h 99"/>
            </a:gdLst>
            <a:ahLst/>
            <a:cxnLst>
              <a:cxn ang="0">
                <a:pos x="T0" y="T1"/>
              </a:cxn>
              <a:cxn ang="0">
                <a:pos x="T2" y="T3"/>
              </a:cxn>
              <a:cxn ang="0">
                <a:pos x="T4" y="T5"/>
              </a:cxn>
              <a:cxn ang="0">
                <a:pos x="T6" y="T7"/>
              </a:cxn>
              <a:cxn ang="0">
                <a:pos x="T8" y="T9"/>
              </a:cxn>
            </a:cxnLst>
            <a:rect l="0" t="0" r="r" b="b"/>
            <a:pathLst>
              <a:path w="212" h="99">
                <a:moveTo>
                  <a:pt x="212" y="0"/>
                </a:moveTo>
                <a:cubicBezTo>
                  <a:pt x="141" y="26"/>
                  <a:pt x="71" y="58"/>
                  <a:pt x="0" y="95"/>
                </a:cubicBezTo>
                <a:cubicBezTo>
                  <a:pt x="0" y="96"/>
                  <a:pt x="0" y="98"/>
                  <a:pt x="0" y="99"/>
                </a:cubicBezTo>
                <a:cubicBezTo>
                  <a:pt x="71" y="62"/>
                  <a:pt x="141" y="30"/>
                  <a:pt x="212" y="5"/>
                </a:cubicBezTo>
                <a:cubicBezTo>
                  <a:pt x="212" y="3"/>
                  <a:pt x="212" y="2"/>
                  <a:pt x="212" y="0"/>
                </a:cubicBezTo>
              </a:path>
            </a:pathLst>
          </a:custGeom>
          <a:solidFill>
            <a:srgbClr val="D5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48" name="Freeform 382"/>
          <p:cNvSpPr>
            <a:spLocks/>
          </p:cNvSpPr>
          <p:nvPr/>
        </p:nvSpPr>
        <p:spPr bwMode="auto">
          <a:xfrm>
            <a:off x="3527425" y="3930650"/>
            <a:ext cx="604838" cy="279400"/>
          </a:xfrm>
          <a:custGeom>
            <a:avLst/>
            <a:gdLst>
              <a:gd name="T0" fmla="*/ 295 w 295"/>
              <a:gd name="T1" fmla="*/ 0 h 136"/>
              <a:gd name="T2" fmla="*/ 0 w 295"/>
              <a:gd name="T3" fmla="*/ 130 h 136"/>
              <a:gd name="T4" fmla="*/ 0 w 295"/>
              <a:gd name="T5" fmla="*/ 136 h 136"/>
              <a:gd name="T6" fmla="*/ 295 w 295"/>
              <a:gd name="T7" fmla="*/ 6 h 136"/>
              <a:gd name="T8" fmla="*/ 295 w 295"/>
              <a:gd name="T9" fmla="*/ 0 h 136"/>
            </a:gdLst>
            <a:ahLst/>
            <a:cxnLst>
              <a:cxn ang="0">
                <a:pos x="T0" y="T1"/>
              </a:cxn>
              <a:cxn ang="0">
                <a:pos x="T2" y="T3"/>
              </a:cxn>
              <a:cxn ang="0">
                <a:pos x="T4" y="T5"/>
              </a:cxn>
              <a:cxn ang="0">
                <a:pos x="T6" y="T7"/>
              </a:cxn>
              <a:cxn ang="0">
                <a:pos x="T8" y="T9"/>
              </a:cxn>
            </a:cxnLst>
            <a:rect l="0" t="0" r="r" b="b"/>
            <a:pathLst>
              <a:path w="295" h="136">
                <a:moveTo>
                  <a:pt x="295" y="0"/>
                </a:moveTo>
                <a:cubicBezTo>
                  <a:pt x="197" y="32"/>
                  <a:pt x="98" y="78"/>
                  <a:pt x="0" y="130"/>
                </a:cubicBezTo>
                <a:cubicBezTo>
                  <a:pt x="0" y="132"/>
                  <a:pt x="0" y="134"/>
                  <a:pt x="0" y="136"/>
                </a:cubicBezTo>
                <a:cubicBezTo>
                  <a:pt x="98" y="83"/>
                  <a:pt x="197" y="38"/>
                  <a:pt x="295" y="6"/>
                </a:cubicBezTo>
                <a:cubicBezTo>
                  <a:pt x="295" y="4"/>
                  <a:pt x="295" y="2"/>
                  <a:pt x="295" y="0"/>
                </a:cubicBezTo>
              </a:path>
            </a:pathLst>
          </a:custGeom>
          <a:solidFill>
            <a:srgbClr val="D5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49" name="Freeform 383"/>
          <p:cNvSpPr>
            <a:spLocks/>
          </p:cNvSpPr>
          <p:nvPr/>
        </p:nvSpPr>
        <p:spPr bwMode="auto">
          <a:xfrm>
            <a:off x="3544887" y="3960812"/>
            <a:ext cx="152400" cy="193675"/>
          </a:xfrm>
          <a:custGeom>
            <a:avLst/>
            <a:gdLst>
              <a:gd name="T0" fmla="*/ 74 w 74"/>
              <a:gd name="T1" fmla="*/ 0 h 95"/>
              <a:gd name="T2" fmla="*/ 0 w 74"/>
              <a:gd name="T3" fmla="*/ 40 h 95"/>
              <a:gd name="T4" fmla="*/ 0 w 74"/>
              <a:gd name="T5" fmla="*/ 95 h 95"/>
              <a:gd name="T6" fmla="*/ 74 w 74"/>
              <a:gd name="T7" fmla="*/ 57 h 95"/>
              <a:gd name="T8" fmla="*/ 74 w 74"/>
              <a:gd name="T9" fmla="*/ 0 h 95"/>
            </a:gdLst>
            <a:ahLst/>
            <a:cxnLst>
              <a:cxn ang="0">
                <a:pos x="T0" y="T1"/>
              </a:cxn>
              <a:cxn ang="0">
                <a:pos x="T2" y="T3"/>
              </a:cxn>
              <a:cxn ang="0">
                <a:pos x="T4" y="T5"/>
              </a:cxn>
              <a:cxn ang="0">
                <a:pos x="T6" y="T7"/>
              </a:cxn>
              <a:cxn ang="0">
                <a:pos x="T8" y="T9"/>
              </a:cxn>
            </a:cxnLst>
            <a:rect l="0" t="0" r="r" b="b"/>
            <a:pathLst>
              <a:path w="74" h="95">
                <a:moveTo>
                  <a:pt x="74" y="0"/>
                </a:moveTo>
                <a:cubicBezTo>
                  <a:pt x="49" y="13"/>
                  <a:pt x="25" y="26"/>
                  <a:pt x="0" y="40"/>
                </a:cubicBezTo>
                <a:cubicBezTo>
                  <a:pt x="0" y="58"/>
                  <a:pt x="0" y="77"/>
                  <a:pt x="0" y="95"/>
                </a:cubicBezTo>
                <a:cubicBezTo>
                  <a:pt x="25" y="82"/>
                  <a:pt x="49" y="69"/>
                  <a:pt x="74" y="57"/>
                </a:cubicBezTo>
                <a:cubicBezTo>
                  <a:pt x="74" y="38"/>
                  <a:pt x="74" y="19"/>
                  <a:pt x="74" y="0"/>
                </a:cubicBezTo>
              </a:path>
            </a:pathLst>
          </a:custGeom>
          <a:solidFill>
            <a:srgbClr val="D5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50" name="Freeform 384"/>
          <p:cNvSpPr>
            <a:spLocks/>
          </p:cNvSpPr>
          <p:nvPr/>
        </p:nvSpPr>
        <p:spPr bwMode="auto">
          <a:xfrm>
            <a:off x="3527425" y="4041775"/>
            <a:ext cx="17463" cy="125413"/>
          </a:xfrm>
          <a:custGeom>
            <a:avLst/>
            <a:gdLst>
              <a:gd name="T0" fmla="*/ 9 w 9"/>
              <a:gd name="T1" fmla="*/ 0 h 61"/>
              <a:gd name="T2" fmla="*/ 0 w 9"/>
              <a:gd name="T3" fmla="*/ 5 h 61"/>
              <a:gd name="T4" fmla="*/ 0 w 9"/>
              <a:gd name="T5" fmla="*/ 61 h 61"/>
              <a:gd name="T6" fmla="*/ 9 w 9"/>
              <a:gd name="T7" fmla="*/ 55 h 61"/>
              <a:gd name="T8" fmla="*/ 9 w 9"/>
              <a:gd name="T9" fmla="*/ 0 h 61"/>
            </a:gdLst>
            <a:ahLst/>
            <a:cxnLst>
              <a:cxn ang="0">
                <a:pos x="T0" y="T1"/>
              </a:cxn>
              <a:cxn ang="0">
                <a:pos x="T2" y="T3"/>
              </a:cxn>
              <a:cxn ang="0">
                <a:pos x="T4" y="T5"/>
              </a:cxn>
              <a:cxn ang="0">
                <a:pos x="T6" y="T7"/>
              </a:cxn>
              <a:cxn ang="0">
                <a:pos x="T8" y="T9"/>
              </a:cxn>
            </a:cxnLst>
            <a:rect l="0" t="0" r="r" b="b"/>
            <a:pathLst>
              <a:path w="9" h="61">
                <a:moveTo>
                  <a:pt x="9" y="0"/>
                </a:moveTo>
                <a:cubicBezTo>
                  <a:pt x="6" y="2"/>
                  <a:pt x="3" y="3"/>
                  <a:pt x="0" y="5"/>
                </a:cubicBezTo>
                <a:cubicBezTo>
                  <a:pt x="0" y="24"/>
                  <a:pt x="0" y="42"/>
                  <a:pt x="0" y="61"/>
                </a:cubicBezTo>
                <a:cubicBezTo>
                  <a:pt x="3" y="59"/>
                  <a:pt x="6" y="57"/>
                  <a:pt x="9" y="55"/>
                </a:cubicBezTo>
                <a:cubicBezTo>
                  <a:pt x="9" y="37"/>
                  <a:pt x="9" y="18"/>
                  <a:pt x="9" y="0"/>
                </a:cubicBezTo>
              </a:path>
            </a:pathLst>
          </a:custGeom>
          <a:solidFill>
            <a:srgbClr val="CC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51" name="Freeform 385"/>
          <p:cNvSpPr>
            <a:spLocks/>
          </p:cNvSpPr>
          <p:nvPr/>
        </p:nvSpPr>
        <p:spPr bwMode="auto">
          <a:xfrm>
            <a:off x="3544887" y="3951287"/>
            <a:ext cx="152400" cy="90488"/>
          </a:xfrm>
          <a:custGeom>
            <a:avLst/>
            <a:gdLst>
              <a:gd name="T0" fmla="*/ 74 w 74"/>
              <a:gd name="T1" fmla="*/ 0 h 44"/>
              <a:gd name="T2" fmla="*/ 0 w 74"/>
              <a:gd name="T3" fmla="*/ 40 h 44"/>
              <a:gd name="T4" fmla="*/ 0 w 74"/>
              <a:gd name="T5" fmla="*/ 44 h 44"/>
              <a:gd name="T6" fmla="*/ 74 w 74"/>
              <a:gd name="T7" fmla="*/ 4 h 44"/>
              <a:gd name="T8" fmla="*/ 74 w 74"/>
              <a:gd name="T9" fmla="*/ 0 h 44"/>
            </a:gdLst>
            <a:ahLst/>
            <a:cxnLst>
              <a:cxn ang="0">
                <a:pos x="T0" y="T1"/>
              </a:cxn>
              <a:cxn ang="0">
                <a:pos x="T2" y="T3"/>
              </a:cxn>
              <a:cxn ang="0">
                <a:pos x="T4" y="T5"/>
              </a:cxn>
              <a:cxn ang="0">
                <a:pos x="T6" y="T7"/>
              </a:cxn>
              <a:cxn ang="0">
                <a:pos x="T8" y="T9"/>
              </a:cxn>
            </a:cxnLst>
            <a:rect l="0" t="0" r="r" b="b"/>
            <a:pathLst>
              <a:path w="74" h="44">
                <a:moveTo>
                  <a:pt x="74" y="0"/>
                </a:moveTo>
                <a:cubicBezTo>
                  <a:pt x="49" y="13"/>
                  <a:pt x="25" y="26"/>
                  <a:pt x="0" y="40"/>
                </a:cubicBezTo>
                <a:cubicBezTo>
                  <a:pt x="0" y="41"/>
                  <a:pt x="0" y="42"/>
                  <a:pt x="0" y="44"/>
                </a:cubicBezTo>
                <a:cubicBezTo>
                  <a:pt x="25" y="30"/>
                  <a:pt x="49" y="17"/>
                  <a:pt x="74" y="4"/>
                </a:cubicBezTo>
                <a:cubicBezTo>
                  <a:pt x="74" y="3"/>
                  <a:pt x="74" y="1"/>
                  <a:pt x="74" y="0"/>
                </a:cubicBezTo>
              </a:path>
            </a:pathLst>
          </a:custGeom>
          <a:solidFill>
            <a:srgbClr val="CC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52" name="Freeform 386"/>
          <p:cNvSpPr>
            <a:spLocks/>
          </p:cNvSpPr>
          <p:nvPr/>
        </p:nvSpPr>
        <p:spPr bwMode="auto">
          <a:xfrm>
            <a:off x="3527425" y="4033837"/>
            <a:ext cx="17463" cy="19050"/>
          </a:xfrm>
          <a:custGeom>
            <a:avLst/>
            <a:gdLst>
              <a:gd name="T0" fmla="*/ 9 w 9"/>
              <a:gd name="T1" fmla="*/ 0 h 9"/>
              <a:gd name="T2" fmla="*/ 0 w 9"/>
              <a:gd name="T3" fmla="*/ 6 h 9"/>
              <a:gd name="T4" fmla="*/ 0 w 9"/>
              <a:gd name="T5" fmla="*/ 9 h 9"/>
              <a:gd name="T6" fmla="*/ 9 w 9"/>
              <a:gd name="T7" fmla="*/ 4 h 9"/>
              <a:gd name="T8" fmla="*/ 9 w 9"/>
              <a:gd name="T9" fmla="*/ 0 h 9"/>
            </a:gdLst>
            <a:ahLst/>
            <a:cxnLst>
              <a:cxn ang="0">
                <a:pos x="T0" y="T1"/>
              </a:cxn>
              <a:cxn ang="0">
                <a:pos x="T2" y="T3"/>
              </a:cxn>
              <a:cxn ang="0">
                <a:pos x="T4" y="T5"/>
              </a:cxn>
              <a:cxn ang="0">
                <a:pos x="T6" y="T7"/>
              </a:cxn>
              <a:cxn ang="0">
                <a:pos x="T8" y="T9"/>
              </a:cxn>
            </a:cxnLst>
            <a:rect l="0" t="0" r="r" b="b"/>
            <a:pathLst>
              <a:path w="9" h="9">
                <a:moveTo>
                  <a:pt x="9" y="0"/>
                </a:moveTo>
                <a:cubicBezTo>
                  <a:pt x="6" y="2"/>
                  <a:pt x="3" y="4"/>
                  <a:pt x="0" y="6"/>
                </a:cubicBezTo>
                <a:cubicBezTo>
                  <a:pt x="0" y="7"/>
                  <a:pt x="0" y="8"/>
                  <a:pt x="0" y="9"/>
                </a:cubicBezTo>
                <a:cubicBezTo>
                  <a:pt x="3" y="7"/>
                  <a:pt x="6" y="6"/>
                  <a:pt x="9" y="4"/>
                </a:cubicBezTo>
                <a:cubicBezTo>
                  <a:pt x="9" y="2"/>
                  <a:pt x="9" y="1"/>
                  <a:pt x="9" y="0"/>
                </a:cubicBezTo>
              </a:path>
            </a:pathLst>
          </a:custGeom>
          <a:solidFill>
            <a:srgbClr val="C520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53" name="Freeform 387"/>
          <p:cNvSpPr>
            <a:spLocks/>
          </p:cNvSpPr>
          <p:nvPr/>
        </p:nvSpPr>
        <p:spPr bwMode="auto">
          <a:xfrm>
            <a:off x="3527425" y="3986212"/>
            <a:ext cx="604838" cy="293688"/>
          </a:xfrm>
          <a:custGeom>
            <a:avLst/>
            <a:gdLst>
              <a:gd name="T0" fmla="*/ 295 w 295"/>
              <a:gd name="T1" fmla="*/ 0 h 143"/>
              <a:gd name="T2" fmla="*/ 0 w 295"/>
              <a:gd name="T3" fmla="*/ 128 h 143"/>
              <a:gd name="T4" fmla="*/ 0 w 295"/>
              <a:gd name="T5" fmla="*/ 143 h 143"/>
              <a:gd name="T6" fmla="*/ 124 w 295"/>
              <a:gd name="T7" fmla="*/ 83 h 143"/>
              <a:gd name="T8" fmla="*/ 124 w 295"/>
              <a:gd name="T9" fmla="*/ 98 h 143"/>
              <a:gd name="T10" fmla="*/ 295 w 295"/>
              <a:gd name="T11" fmla="*/ 34 h 143"/>
              <a:gd name="T12" fmla="*/ 295 w 295"/>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295" h="143">
                <a:moveTo>
                  <a:pt x="295" y="0"/>
                </a:moveTo>
                <a:cubicBezTo>
                  <a:pt x="197" y="31"/>
                  <a:pt x="98" y="76"/>
                  <a:pt x="0" y="128"/>
                </a:cubicBezTo>
                <a:cubicBezTo>
                  <a:pt x="0" y="133"/>
                  <a:pt x="0" y="138"/>
                  <a:pt x="0" y="143"/>
                </a:cubicBezTo>
                <a:cubicBezTo>
                  <a:pt x="41" y="122"/>
                  <a:pt x="83" y="101"/>
                  <a:pt x="124" y="83"/>
                </a:cubicBezTo>
                <a:cubicBezTo>
                  <a:pt x="124" y="88"/>
                  <a:pt x="124" y="93"/>
                  <a:pt x="124" y="98"/>
                </a:cubicBezTo>
                <a:cubicBezTo>
                  <a:pt x="181" y="73"/>
                  <a:pt x="238" y="51"/>
                  <a:pt x="295" y="34"/>
                </a:cubicBezTo>
                <a:cubicBezTo>
                  <a:pt x="295" y="23"/>
                  <a:pt x="295" y="12"/>
                  <a:pt x="295" y="0"/>
                </a:cubicBezTo>
              </a:path>
            </a:pathLst>
          </a:custGeom>
          <a:solidFill>
            <a:srgbClr val="E81D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54" name="Freeform 388"/>
          <p:cNvSpPr>
            <a:spLocks/>
          </p:cNvSpPr>
          <p:nvPr/>
        </p:nvSpPr>
        <p:spPr bwMode="auto">
          <a:xfrm>
            <a:off x="3527425" y="4156075"/>
            <a:ext cx="254000" cy="152400"/>
          </a:xfrm>
          <a:custGeom>
            <a:avLst/>
            <a:gdLst>
              <a:gd name="T0" fmla="*/ 124 w 124"/>
              <a:gd name="T1" fmla="*/ 0 h 74"/>
              <a:gd name="T2" fmla="*/ 0 w 124"/>
              <a:gd name="T3" fmla="*/ 60 h 74"/>
              <a:gd name="T4" fmla="*/ 0 w 124"/>
              <a:gd name="T5" fmla="*/ 74 h 74"/>
              <a:gd name="T6" fmla="*/ 124 w 124"/>
              <a:gd name="T7" fmla="*/ 15 h 74"/>
              <a:gd name="T8" fmla="*/ 124 w 124"/>
              <a:gd name="T9" fmla="*/ 0 h 74"/>
            </a:gdLst>
            <a:ahLst/>
            <a:cxnLst>
              <a:cxn ang="0">
                <a:pos x="T0" y="T1"/>
              </a:cxn>
              <a:cxn ang="0">
                <a:pos x="T2" y="T3"/>
              </a:cxn>
              <a:cxn ang="0">
                <a:pos x="T4" y="T5"/>
              </a:cxn>
              <a:cxn ang="0">
                <a:pos x="T6" y="T7"/>
              </a:cxn>
              <a:cxn ang="0">
                <a:pos x="T8" y="T9"/>
              </a:cxn>
            </a:cxnLst>
            <a:rect l="0" t="0" r="r" b="b"/>
            <a:pathLst>
              <a:path w="124" h="74">
                <a:moveTo>
                  <a:pt x="124" y="0"/>
                </a:moveTo>
                <a:cubicBezTo>
                  <a:pt x="83" y="18"/>
                  <a:pt x="41" y="39"/>
                  <a:pt x="0" y="60"/>
                </a:cubicBezTo>
                <a:cubicBezTo>
                  <a:pt x="0" y="65"/>
                  <a:pt x="0" y="70"/>
                  <a:pt x="0" y="74"/>
                </a:cubicBezTo>
                <a:cubicBezTo>
                  <a:pt x="41" y="53"/>
                  <a:pt x="83" y="33"/>
                  <a:pt x="124" y="15"/>
                </a:cubicBezTo>
                <a:cubicBezTo>
                  <a:pt x="124" y="10"/>
                  <a:pt x="124" y="5"/>
                  <a:pt x="124" y="0"/>
                </a:cubicBezTo>
              </a:path>
            </a:pathLst>
          </a:custGeom>
          <a:solidFill>
            <a:srgbClr val="E7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55" name="Freeform 389"/>
          <p:cNvSpPr>
            <a:spLocks/>
          </p:cNvSpPr>
          <p:nvPr/>
        </p:nvSpPr>
        <p:spPr bwMode="auto">
          <a:xfrm>
            <a:off x="2673350" y="4583112"/>
            <a:ext cx="257175" cy="198438"/>
          </a:xfrm>
          <a:custGeom>
            <a:avLst/>
            <a:gdLst>
              <a:gd name="T0" fmla="*/ 126 w 126"/>
              <a:gd name="T1" fmla="*/ 0 h 97"/>
              <a:gd name="T2" fmla="*/ 0 w 126"/>
              <a:gd name="T3" fmla="*/ 79 h 97"/>
              <a:gd name="T4" fmla="*/ 0 w 126"/>
              <a:gd name="T5" fmla="*/ 97 h 97"/>
              <a:gd name="T6" fmla="*/ 126 w 126"/>
              <a:gd name="T7" fmla="*/ 19 h 97"/>
              <a:gd name="T8" fmla="*/ 126 w 126"/>
              <a:gd name="T9" fmla="*/ 0 h 97"/>
            </a:gdLst>
            <a:ahLst/>
            <a:cxnLst>
              <a:cxn ang="0">
                <a:pos x="T0" y="T1"/>
              </a:cxn>
              <a:cxn ang="0">
                <a:pos x="T2" y="T3"/>
              </a:cxn>
              <a:cxn ang="0">
                <a:pos x="T4" y="T5"/>
              </a:cxn>
              <a:cxn ang="0">
                <a:pos x="T6" y="T7"/>
              </a:cxn>
              <a:cxn ang="0">
                <a:pos x="T8" y="T9"/>
              </a:cxn>
            </a:cxnLst>
            <a:rect l="0" t="0" r="r" b="b"/>
            <a:pathLst>
              <a:path w="126" h="97">
                <a:moveTo>
                  <a:pt x="126" y="0"/>
                </a:moveTo>
                <a:cubicBezTo>
                  <a:pt x="84" y="26"/>
                  <a:pt x="42" y="53"/>
                  <a:pt x="0" y="79"/>
                </a:cubicBezTo>
                <a:cubicBezTo>
                  <a:pt x="0" y="85"/>
                  <a:pt x="0" y="91"/>
                  <a:pt x="0" y="97"/>
                </a:cubicBezTo>
                <a:cubicBezTo>
                  <a:pt x="42" y="71"/>
                  <a:pt x="84" y="45"/>
                  <a:pt x="126" y="19"/>
                </a:cubicBezTo>
                <a:cubicBezTo>
                  <a:pt x="126" y="13"/>
                  <a:pt x="126" y="6"/>
                  <a:pt x="126"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56" name="Freeform 390"/>
          <p:cNvSpPr>
            <a:spLocks/>
          </p:cNvSpPr>
          <p:nvPr/>
        </p:nvSpPr>
        <p:spPr bwMode="auto">
          <a:xfrm>
            <a:off x="2673350" y="4560887"/>
            <a:ext cx="257175" cy="184150"/>
          </a:xfrm>
          <a:custGeom>
            <a:avLst/>
            <a:gdLst>
              <a:gd name="T0" fmla="*/ 126 w 126"/>
              <a:gd name="T1" fmla="*/ 0 h 90"/>
              <a:gd name="T2" fmla="*/ 0 w 126"/>
              <a:gd name="T3" fmla="*/ 80 h 90"/>
              <a:gd name="T4" fmla="*/ 0 w 126"/>
              <a:gd name="T5" fmla="*/ 90 h 90"/>
              <a:gd name="T6" fmla="*/ 126 w 126"/>
              <a:gd name="T7" fmla="*/ 11 h 90"/>
              <a:gd name="T8" fmla="*/ 126 w 126"/>
              <a:gd name="T9" fmla="*/ 0 h 90"/>
            </a:gdLst>
            <a:ahLst/>
            <a:cxnLst>
              <a:cxn ang="0">
                <a:pos x="T0" y="T1"/>
              </a:cxn>
              <a:cxn ang="0">
                <a:pos x="T2" y="T3"/>
              </a:cxn>
              <a:cxn ang="0">
                <a:pos x="T4" y="T5"/>
              </a:cxn>
              <a:cxn ang="0">
                <a:pos x="T6" y="T7"/>
              </a:cxn>
              <a:cxn ang="0">
                <a:pos x="T8" y="T9"/>
              </a:cxn>
            </a:cxnLst>
            <a:rect l="0" t="0" r="r" b="b"/>
            <a:pathLst>
              <a:path w="126" h="90">
                <a:moveTo>
                  <a:pt x="126" y="0"/>
                </a:moveTo>
                <a:cubicBezTo>
                  <a:pt x="84" y="27"/>
                  <a:pt x="42" y="53"/>
                  <a:pt x="0" y="80"/>
                </a:cubicBezTo>
                <a:cubicBezTo>
                  <a:pt x="0" y="84"/>
                  <a:pt x="0" y="87"/>
                  <a:pt x="0" y="90"/>
                </a:cubicBezTo>
                <a:cubicBezTo>
                  <a:pt x="42" y="64"/>
                  <a:pt x="84" y="37"/>
                  <a:pt x="126" y="11"/>
                </a:cubicBezTo>
                <a:cubicBezTo>
                  <a:pt x="126" y="7"/>
                  <a:pt x="126" y="4"/>
                  <a:pt x="126" y="0"/>
                </a:cubicBezTo>
              </a:path>
            </a:pathLst>
          </a:custGeom>
          <a:solidFill>
            <a:srgbClr val="E81D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57" name="Freeform 391"/>
          <p:cNvSpPr>
            <a:spLocks/>
          </p:cNvSpPr>
          <p:nvPr/>
        </p:nvSpPr>
        <p:spPr bwMode="auto">
          <a:xfrm>
            <a:off x="3481387" y="4224337"/>
            <a:ext cx="17463" cy="79375"/>
          </a:xfrm>
          <a:custGeom>
            <a:avLst/>
            <a:gdLst>
              <a:gd name="T0" fmla="*/ 8 w 8"/>
              <a:gd name="T1" fmla="*/ 0 h 39"/>
              <a:gd name="T2" fmla="*/ 0 w 8"/>
              <a:gd name="T3" fmla="*/ 4 h 39"/>
              <a:gd name="T4" fmla="*/ 0 w 8"/>
              <a:gd name="T5" fmla="*/ 39 h 39"/>
              <a:gd name="T6" fmla="*/ 8 w 8"/>
              <a:gd name="T7" fmla="*/ 34 h 39"/>
              <a:gd name="T8" fmla="*/ 8 w 8"/>
              <a:gd name="T9" fmla="*/ 0 h 39"/>
            </a:gdLst>
            <a:ahLst/>
            <a:cxnLst>
              <a:cxn ang="0">
                <a:pos x="T0" y="T1"/>
              </a:cxn>
              <a:cxn ang="0">
                <a:pos x="T2" y="T3"/>
              </a:cxn>
              <a:cxn ang="0">
                <a:pos x="T4" y="T5"/>
              </a:cxn>
              <a:cxn ang="0">
                <a:pos x="T6" y="T7"/>
              </a:cxn>
              <a:cxn ang="0">
                <a:pos x="T8" y="T9"/>
              </a:cxn>
            </a:cxnLst>
            <a:rect l="0" t="0" r="r" b="b"/>
            <a:pathLst>
              <a:path w="8" h="39">
                <a:moveTo>
                  <a:pt x="8" y="0"/>
                </a:moveTo>
                <a:cubicBezTo>
                  <a:pt x="5" y="1"/>
                  <a:pt x="3" y="3"/>
                  <a:pt x="0" y="4"/>
                </a:cubicBezTo>
                <a:cubicBezTo>
                  <a:pt x="0" y="16"/>
                  <a:pt x="0" y="27"/>
                  <a:pt x="0" y="39"/>
                </a:cubicBezTo>
                <a:cubicBezTo>
                  <a:pt x="3" y="37"/>
                  <a:pt x="5" y="36"/>
                  <a:pt x="8" y="34"/>
                </a:cubicBezTo>
                <a:cubicBezTo>
                  <a:pt x="8" y="23"/>
                  <a:pt x="8" y="12"/>
                  <a:pt x="8"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58" name="Freeform 392"/>
          <p:cNvSpPr>
            <a:spLocks/>
          </p:cNvSpPr>
          <p:nvPr/>
        </p:nvSpPr>
        <p:spPr bwMode="auto">
          <a:xfrm>
            <a:off x="2930525" y="4232275"/>
            <a:ext cx="550863" cy="388938"/>
          </a:xfrm>
          <a:custGeom>
            <a:avLst/>
            <a:gdLst>
              <a:gd name="T0" fmla="*/ 269 w 269"/>
              <a:gd name="T1" fmla="*/ 0 h 190"/>
              <a:gd name="T2" fmla="*/ 269 w 269"/>
              <a:gd name="T3" fmla="*/ 0 h 190"/>
              <a:gd name="T4" fmla="*/ 269 w 269"/>
              <a:gd name="T5" fmla="*/ 13 h 190"/>
              <a:gd name="T6" fmla="*/ 0 w 269"/>
              <a:gd name="T7" fmla="*/ 171 h 190"/>
              <a:gd name="T8" fmla="*/ 0 w 269"/>
              <a:gd name="T9" fmla="*/ 190 h 190"/>
              <a:gd name="T10" fmla="*/ 269 w 269"/>
              <a:gd name="T11" fmla="*/ 35 h 190"/>
              <a:gd name="T12" fmla="*/ 269 w 269"/>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269" h="190">
                <a:moveTo>
                  <a:pt x="269" y="0"/>
                </a:moveTo>
                <a:cubicBezTo>
                  <a:pt x="269" y="0"/>
                  <a:pt x="269" y="0"/>
                  <a:pt x="269" y="0"/>
                </a:cubicBezTo>
                <a:cubicBezTo>
                  <a:pt x="269" y="4"/>
                  <a:pt x="269" y="9"/>
                  <a:pt x="269" y="13"/>
                </a:cubicBezTo>
                <a:cubicBezTo>
                  <a:pt x="180" y="61"/>
                  <a:pt x="90" y="115"/>
                  <a:pt x="0" y="171"/>
                </a:cubicBezTo>
                <a:cubicBezTo>
                  <a:pt x="0" y="177"/>
                  <a:pt x="0" y="184"/>
                  <a:pt x="0" y="190"/>
                </a:cubicBezTo>
                <a:cubicBezTo>
                  <a:pt x="90" y="136"/>
                  <a:pt x="180" y="82"/>
                  <a:pt x="269" y="35"/>
                </a:cubicBezTo>
                <a:cubicBezTo>
                  <a:pt x="269" y="23"/>
                  <a:pt x="269" y="12"/>
                  <a:pt x="269" y="0"/>
                </a:cubicBezTo>
              </a:path>
            </a:pathLst>
          </a:custGeom>
          <a:solidFill>
            <a:srgbClr val="D5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59" name="Freeform 393"/>
          <p:cNvSpPr>
            <a:spLocks/>
          </p:cNvSpPr>
          <p:nvPr/>
        </p:nvSpPr>
        <p:spPr bwMode="auto">
          <a:xfrm>
            <a:off x="2930525" y="4232275"/>
            <a:ext cx="550863" cy="350838"/>
          </a:xfrm>
          <a:custGeom>
            <a:avLst/>
            <a:gdLst>
              <a:gd name="T0" fmla="*/ 269 w 269"/>
              <a:gd name="T1" fmla="*/ 0 h 171"/>
              <a:gd name="T2" fmla="*/ 0 w 269"/>
              <a:gd name="T3" fmla="*/ 160 h 171"/>
              <a:gd name="T4" fmla="*/ 0 w 269"/>
              <a:gd name="T5" fmla="*/ 171 h 171"/>
              <a:gd name="T6" fmla="*/ 269 w 269"/>
              <a:gd name="T7" fmla="*/ 13 h 171"/>
              <a:gd name="T8" fmla="*/ 269 w 269"/>
              <a:gd name="T9" fmla="*/ 0 h 171"/>
            </a:gdLst>
            <a:ahLst/>
            <a:cxnLst>
              <a:cxn ang="0">
                <a:pos x="T0" y="T1"/>
              </a:cxn>
              <a:cxn ang="0">
                <a:pos x="T2" y="T3"/>
              </a:cxn>
              <a:cxn ang="0">
                <a:pos x="T4" y="T5"/>
              </a:cxn>
              <a:cxn ang="0">
                <a:pos x="T6" y="T7"/>
              </a:cxn>
              <a:cxn ang="0">
                <a:pos x="T8" y="T9"/>
              </a:cxn>
            </a:cxnLst>
            <a:rect l="0" t="0" r="r" b="b"/>
            <a:pathLst>
              <a:path w="269" h="171">
                <a:moveTo>
                  <a:pt x="269" y="0"/>
                </a:moveTo>
                <a:cubicBezTo>
                  <a:pt x="180" y="49"/>
                  <a:pt x="90" y="104"/>
                  <a:pt x="0" y="160"/>
                </a:cubicBezTo>
                <a:cubicBezTo>
                  <a:pt x="0" y="164"/>
                  <a:pt x="0" y="167"/>
                  <a:pt x="0" y="171"/>
                </a:cubicBezTo>
                <a:cubicBezTo>
                  <a:pt x="90" y="115"/>
                  <a:pt x="180" y="61"/>
                  <a:pt x="269" y="13"/>
                </a:cubicBezTo>
                <a:cubicBezTo>
                  <a:pt x="269" y="9"/>
                  <a:pt x="269" y="4"/>
                  <a:pt x="269" y="0"/>
                </a:cubicBezTo>
              </a:path>
            </a:pathLst>
          </a:custGeom>
          <a:solidFill>
            <a:srgbClr val="DB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60" name="Freeform 394"/>
          <p:cNvSpPr>
            <a:spLocks/>
          </p:cNvSpPr>
          <p:nvPr/>
        </p:nvSpPr>
        <p:spPr bwMode="auto">
          <a:xfrm>
            <a:off x="3481387" y="4324350"/>
            <a:ext cx="17463" cy="82550"/>
          </a:xfrm>
          <a:custGeom>
            <a:avLst/>
            <a:gdLst>
              <a:gd name="T0" fmla="*/ 8 w 8"/>
              <a:gd name="T1" fmla="*/ 0 h 40"/>
              <a:gd name="T2" fmla="*/ 0 w 8"/>
              <a:gd name="T3" fmla="*/ 4 h 40"/>
              <a:gd name="T4" fmla="*/ 0 w 8"/>
              <a:gd name="T5" fmla="*/ 37 h 40"/>
              <a:gd name="T6" fmla="*/ 0 w 8"/>
              <a:gd name="T7" fmla="*/ 37 h 40"/>
              <a:gd name="T8" fmla="*/ 0 w 8"/>
              <a:gd name="T9" fmla="*/ 40 h 40"/>
              <a:gd name="T10" fmla="*/ 8 w 8"/>
              <a:gd name="T11" fmla="*/ 36 h 40"/>
              <a:gd name="T12" fmla="*/ 8 w 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8" y="0"/>
                </a:moveTo>
                <a:cubicBezTo>
                  <a:pt x="5" y="1"/>
                  <a:pt x="3" y="2"/>
                  <a:pt x="0" y="4"/>
                </a:cubicBezTo>
                <a:cubicBezTo>
                  <a:pt x="0" y="15"/>
                  <a:pt x="0" y="26"/>
                  <a:pt x="0" y="37"/>
                </a:cubicBezTo>
                <a:cubicBezTo>
                  <a:pt x="0" y="37"/>
                  <a:pt x="0" y="37"/>
                  <a:pt x="0" y="37"/>
                </a:cubicBezTo>
                <a:cubicBezTo>
                  <a:pt x="0" y="38"/>
                  <a:pt x="0" y="39"/>
                  <a:pt x="0" y="40"/>
                </a:cubicBezTo>
                <a:cubicBezTo>
                  <a:pt x="3" y="39"/>
                  <a:pt x="5" y="38"/>
                  <a:pt x="8" y="36"/>
                </a:cubicBezTo>
                <a:cubicBezTo>
                  <a:pt x="8" y="24"/>
                  <a:pt x="8" y="12"/>
                  <a:pt x="8"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61" name="Freeform 395"/>
          <p:cNvSpPr>
            <a:spLocks/>
          </p:cNvSpPr>
          <p:nvPr/>
        </p:nvSpPr>
        <p:spPr bwMode="auto">
          <a:xfrm>
            <a:off x="2673350" y="4400550"/>
            <a:ext cx="808038" cy="466725"/>
          </a:xfrm>
          <a:custGeom>
            <a:avLst/>
            <a:gdLst>
              <a:gd name="T0" fmla="*/ 395 w 395"/>
              <a:gd name="T1" fmla="*/ 0 h 228"/>
              <a:gd name="T2" fmla="*/ 0 w 395"/>
              <a:gd name="T3" fmla="*/ 225 h 228"/>
              <a:gd name="T4" fmla="*/ 0 w 395"/>
              <a:gd name="T5" fmla="*/ 228 h 228"/>
              <a:gd name="T6" fmla="*/ 395 w 395"/>
              <a:gd name="T7" fmla="*/ 3 h 228"/>
              <a:gd name="T8" fmla="*/ 395 w 395"/>
              <a:gd name="T9" fmla="*/ 0 h 228"/>
            </a:gdLst>
            <a:ahLst/>
            <a:cxnLst>
              <a:cxn ang="0">
                <a:pos x="T0" y="T1"/>
              </a:cxn>
              <a:cxn ang="0">
                <a:pos x="T2" y="T3"/>
              </a:cxn>
              <a:cxn ang="0">
                <a:pos x="T4" y="T5"/>
              </a:cxn>
              <a:cxn ang="0">
                <a:pos x="T6" y="T7"/>
              </a:cxn>
              <a:cxn ang="0">
                <a:pos x="T8" y="T9"/>
              </a:cxn>
            </a:cxnLst>
            <a:rect l="0" t="0" r="r" b="b"/>
            <a:pathLst>
              <a:path w="395" h="228">
                <a:moveTo>
                  <a:pt x="395" y="0"/>
                </a:moveTo>
                <a:cubicBezTo>
                  <a:pt x="263" y="67"/>
                  <a:pt x="131" y="147"/>
                  <a:pt x="0" y="225"/>
                </a:cubicBezTo>
                <a:cubicBezTo>
                  <a:pt x="0" y="226"/>
                  <a:pt x="0" y="227"/>
                  <a:pt x="0" y="228"/>
                </a:cubicBezTo>
                <a:cubicBezTo>
                  <a:pt x="131" y="150"/>
                  <a:pt x="263" y="70"/>
                  <a:pt x="395" y="3"/>
                </a:cubicBezTo>
                <a:cubicBezTo>
                  <a:pt x="395" y="2"/>
                  <a:pt x="395" y="1"/>
                  <a:pt x="395" y="0"/>
                </a:cubicBezTo>
              </a:path>
            </a:pathLst>
          </a:custGeom>
          <a:solidFill>
            <a:srgbClr val="DB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62" name="Freeform 396"/>
          <p:cNvSpPr>
            <a:spLocks/>
          </p:cNvSpPr>
          <p:nvPr/>
        </p:nvSpPr>
        <p:spPr bwMode="auto">
          <a:xfrm>
            <a:off x="2673350" y="4621212"/>
            <a:ext cx="257175" cy="165100"/>
          </a:xfrm>
          <a:custGeom>
            <a:avLst/>
            <a:gdLst>
              <a:gd name="T0" fmla="*/ 126 w 126"/>
              <a:gd name="T1" fmla="*/ 0 h 80"/>
              <a:gd name="T2" fmla="*/ 0 w 126"/>
              <a:gd name="T3" fmla="*/ 78 h 80"/>
              <a:gd name="T4" fmla="*/ 0 w 126"/>
              <a:gd name="T5" fmla="*/ 80 h 80"/>
              <a:gd name="T6" fmla="*/ 126 w 126"/>
              <a:gd name="T7" fmla="*/ 3 h 80"/>
              <a:gd name="T8" fmla="*/ 126 w 126"/>
              <a:gd name="T9" fmla="*/ 0 h 80"/>
            </a:gdLst>
            <a:ahLst/>
            <a:cxnLst>
              <a:cxn ang="0">
                <a:pos x="T0" y="T1"/>
              </a:cxn>
              <a:cxn ang="0">
                <a:pos x="T2" y="T3"/>
              </a:cxn>
              <a:cxn ang="0">
                <a:pos x="T4" y="T5"/>
              </a:cxn>
              <a:cxn ang="0">
                <a:pos x="T6" y="T7"/>
              </a:cxn>
              <a:cxn ang="0">
                <a:pos x="T8" y="T9"/>
              </a:cxn>
            </a:cxnLst>
            <a:rect l="0" t="0" r="r" b="b"/>
            <a:pathLst>
              <a:path w="126" h="80">
                <a:moveTo>
                  <a:pt x="126" y="0"/>
                </a:moveTo>
                <a:cubicBezTo>
                  <a:pt x="84" y="26"/>
                  <a:pt x="42" y="52"/>
                  <a:pt x="0" y="78"/>
                </a:cubicBezTo>
                <a:cubicBezTo>
                  <a:pt x="0" y="79"/>
                  <a:pt x="0" y="80"/>
                  <a:pt x="0" y="80"/>
                </a:cubicBezTo>
                <a:cubicBezTo>
                  <a:pt x="42" y="54"/>
                  <a:pt x="84" y="28"/>
                  <a:pt x="126" y="3"/>
                </a:cubicBezTo>
                <a:cubicBezTo>
                  <a:pt x="126" y="2"/>
                  <a:pt x="126" y="1"/>
                  <a:pt x="126" y="0"/>
                </a:cubicBezTo>
              </a:path>
            </a:pathLst>
          </a:custGeom>
          <a:solidFill>
            <a:srgbClr val="D5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63" name="Freeform 397"/>
          <p:cNvSpPr>
            <a:spLocks/>
          </p:cNvSpPr>
          <p:nvPr/>
        </p:nvSpPr>
        <p:spPr bwMode="auto">
          <a:xfrm>
            <a:off x="2673350" y="4332287"/>
            <a:ext cx="808038" cy="496888"/>
          </a:xfrm>
          <a:custGeom>
            <a:avLst/>
            <a:gdLst>
              <a:gd name="T0" fmla="*/ 395 w 395"/>
              <a:gd name="T1" fmla="*/ 0 h 242"/>
              <a:gd name="T2" fmla="*/ 126 w 395"/>
              <a:gd name="T3" fmla="*/ 154 h 242"/>
              <a:gd name="T4" fmla="*/ 126 w 395"/>
              <a:gd name="T5" fmla="*/ 144 h 242"/>
              <a:gd name="T6" fmla="*/ 0 w 395"/>
              <a:gd name="T7" fmla="*/ 221 h 242"/>
              <a:gd name="T8" fmla="*/ 0 w 395"/>
              <a:gd name="T9" fmla="*/ 242 h 242"/>
              <a:gd name="T10" fmla="*/ 395 w 395"/>
              <a:gd name="T11" fmla="*/ 13 h 242"/>
              <a:gd name="T12" fmla="*/ 395 w 395"/>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395" h="242">
                <a:moveTo>
                  <a:pt x="395" y="0"/>
                </a:moveTo>
                <a:cubicBezTo>
                  <a:pt x="306" y="47"/>
                  <a:pt x="216" y="100"/>
                  <a:pt x="126" y="154"/>
                </a:cubicBezTo>
                <a:cubicBezTo>
                  <a:pt x="126" y="150"/>
                  <a:pt x="126" y="147"/>
                  <a:pt x="126" y="144"/>
                </a:cubicBezTo>
                <a:cubicBezTo>
                  <a:pt x="84" y="169"/>
                  <a:pt x="42" y="195"/>
                  <a:pt x="0" y="221"/>
                </a:cubicBezTo>
                <a:cubicBezTo>
                  <a:pt x="0" y="228"/>
                  <a:pt x="0" y="235"/>
                  <a:pt x="0" y="242"/>
                </a:cubicBezTo>
                <a:cubicBezTo>
                  <a:pt x="131" y="162"/>
                  <a:pt x="263" y="81"/>
                  <a:pt x="395" y="13"/>
                </a:cubicBezTo>
                <a:cubicBezTo>
                  <a:pt x="395" y="8"/>
                  <a:pt x="395" y="4"/>
                  <a:pt x="395" y="0"/>
                </a:cubicBezTo>
              </a:path>
            </a:pathLst>
          </a:custGeom>
          <a:solidFill>
            <a:srgbClr val="DB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64" name="Freeform 398"/>
          <p:cNvSpPr>
            <a:spLocks/>
          </p:cNvSpPr>
          <p:nvPr/>
        </p:nvSpPr>
        <p:spPr bwMode="auto">
          <a:xfrm>
            <a:off x="2673350" y="4359275"/>
            <a:ext cx="808038" cy="501650"/>
          </a:xfrm>
          <a:custGeom>
            <a:avLst/>
            <a:gdLst>
              <a:gd name="T0" fmla="*/ 395 w 395"/>
              <a:gd name="T1" fmla="*/ 0 h 245"/>
              <a:gd name="T2" fmla="*/ 0 w 395"/>
              <a:gd name="T3" fmla="*/ 229 h 245"/>
              <a:gd name="T4" fmla="*/ 0 w 395"/>
              <a:gd name="T5" fmla="*/ 245 h 245"/>
              <a:gd name="T6" fmla="*/ 395 w 395"/>
              <a:gd name="T7" fmla="*/ 20 h 245"/>
              <a:gd name="T8" fmla="*/ 395 w 395"/>
              <a:gd name="T9" fmla="*/ 0 h 245"/>
            </a:gdLst>
            <a:ahLst/>
            <a:cxnLst>
              <a:cxn ang="0">
                <a:pos x="T0" y="T1"/>
              </a:cxn>
              <a:cxn ang="0">
                <a:pos x="T2" y="T3"/>
              </a:cxn>
              <a:cxn ang="0">
                <a:pos x="T4" y="T5"/>
              </a:cxn>
              <a:cxn ang="0">
                <a:pos x="T6" y="T7"/>
              </a:cxn>
              <a:cxn ang="0">
                <a:pos x="T8" y="T9"/>
              </a:cxn>
            </a:cxnLst>
            <a:rect l="0" t="0" r="r" b="b"/>
            <a:pathLst>
              <a:path w="395" h="245">
                <a:moveTo>
                  <a:pt x="395" y="0"/>
                </a:moveTo>
                <a:cubicBezTo>
                  <a:pt x="263" y="68"/>
                  <a:pt x="131" y="149"/>
                  <a:pt x="0" y="229"/>
                </a:cubicBezTo>
                <a:cubicBezTo>
                  <a:pt x="0" y="234"/>
                  <a:pt x="0" y="240"/>
                  <a:pt x="0" y="245"/>
                </a:cubicBezTo>
                <a:cubicBezTo>
                  <a:pt x="131" y="167"/>
                  <a:pt x="263" y="87"/>
                  <a:pt x="395" y="20"/>
                </a:cubicBezTo>
                <a:cubicBezTo>
                  <a:pt x="395" y="13"/>
                  <a:pt x="395" y="6"/>
                  <a:pt x="395" y="0"/>
                </a:cubicBezTo>
              </a:path>
            </a:pathLst>
          </a:custGeom>
          <a:solidFill>
            <a:srgbClr val="DD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65" name="Freeform 399"/>
          <p:cNvSpPr>
            <a:spLocks/>
          </p:cNvSpPr>
          <p:nvPr/>
        </p:nvSpPr>
        <p:spPr bwMode="auto">
          <a:xfrm>
            <a:off x="3481387" y="4294187"/>
            <a:ext cx="17463" cy="38100"/>
          </a:xfrm>
          <a:custGeom>
            <a:avLst/>
            <a:gdLst>
              <a:gd name="T0" fmla="*/ 8 w 8"/>
              <a:gd name="T1" fmla="*/ 0 h 19"/>
              <a:gd name="T2" fmla="*/ 0 w 8"/>
              <a:gd name="T3" fmla="*/ 5 h 19"/>
              <a:gd name="T4" fmla="*/ 0 w 8"/>
              <a:gd name="T5" fmla="*/ 19 h 19"/>
              <a:gd name="T6" fmla="*/ 8 w 8"/>
              <a:gd name="T7" fmla="*/ 15 h 19"/>
              <a:gd name="T8" fmla="*/ 8 w 8"/>
              <a:gd name="T9" fmla="*/ 0 h 19"/>
            </a:gdLst>
            <a:ahLst/>
            <a:cxnLst>
              <a:cxn ang="0">
                <a:pos x="T0" y="T1"/>
              </a:cxn>
              <a:cxn ang="0">
                <a:pos x="T2" y="T3"/>
              </a:cxn>
              <a:cxn ang="0">
                <a:pos x="T4" y="T5"/>
              </a:cxn>
              <a:cxn ang="0">
                <a:pos x="T6" y="T7"/>
              </a:cxn>
              <a:cxn ang="0">
                <a:pos x="T8" y="T9"/>
              </a:cxn>
            </a:cxnLst>
            <a:rect l="0" t="0" r="r" b="b"/>
            <a:pathLst>
              <a:path w="8" h="19">
                <a:moveTo>
                  <a:pt x="8" y="0"/>
                </a:moveTo>
                <a:cubicBezTo>
                  <a:pt x="5" y="2"/>
                  <a:pt x="3" y="3"/>
                  <a:pt x="0" y="5"/>
                </a:cubicBezTo>
                <a:cubicBezTo>
                  <a:pt x="0" y="9"/>
                  <a:pt x="0" y="14"/>
                  <a:pt x="0" y="19"/>
                </a:cubicBezTo>
                <a:cubicBezTo>
                  <a:pt x="3" y="17"/>
                  <a:pt x="5" y="16"/>
                  <a:pt x="8" y="15"/>
                </a:cubicBezTo>
                <a:cubicBezTo>
                  <a:pt x="8" y="10"/>
                  <a:pt x="8" y="5"/>
                  <a:pt x="8" y="0"/>
                </a:cubicBezTo>
              </a:path>
            </a:pathLst>
          </a:custGeom>
          <a:solidFill>
            <a:srgbClr val="D5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66" name="Freeform 400"/>
          <p:cNvSpPr>
            <a:spLocks/>
          </p:cNvSpPr>
          <p:nvPr/>
        </p:nvSpPr>
        <p:spPr bwMode="auto">
          <a:xfrm>
            <a:off x="2930525" y="4303712"/>
            <a:ext cx="550863" cy="323850"/>
          </a:xfrm>
          <a:custGeom>
            <a:avLst/>
            <a:gdLst>
              <a:gd name="T0" fmla="*/ 269 w 269"/>
              <a:gd name="T1" fmla="*/ 0 h 158"/>
              <a:gd name="T2" fmla="*/ 0 w 269"/>
              <a:gd name="T3" fmla="*/ 155 h 158"/>
              <a:gd name="T4" fmla="*/ 0 w 269"/>
              <a:gd name="T5" fmla="*/ 158 h 158"/>
              <a:gd name="T6" fmla="*/ 269 w 269"/>
              <a:gd name="T7" fmla="*/ 2 h 158"/>
              <a:gd name="T8" fmla="*/ 269 w 269"/>
              <a:gd name="T9" fmla="*/ 14 h 158"/>
              <a:gd name="T10" fmla="*/ 269 w 269"/>
              <a:gd name="T11" fmla="*/ 14 h 158"/>
              <a:gd name="T12" fmla="*/ 269 w 269"/>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269" h="158">
                <a:moveTo>
                  <a:pt x="269" y="0"/>
                </a:moveTo>
                <a:cubicBezTo>
                  <a:pt x="180" y="47"/>
                  <a:pt x="90" y="101"/>
                  <a:pt x="0" y="155"/>
                </a:cubicBezTo>
                <a:cubicBezTo>
                  <a:pt x="0" y="156"/>
                  <a:pt x="0" y="157"/>
                  <a:pt x="0" y="158"/>
                </a:cubicBezTo>
                <a:cubicBezTo>
                  <a:pt x="90" y="103"/>
                  <a:pt x="180" y="50"/>
                  <a:pt x="269" y="2"/>
                </a:cubicBezTo>
                <a:cubicBezTo>
                  <a:pt x="269" y="6"/>
                  <a:pt x="269" y="10"/>
                  <a:pt x="269" y="14"/>
                </a:cubicBezTo>
                <a:cubicBezTo>
                  <a:pt x="269" y="14"/>
                  <a:pt x="269" y="14"/>
                  <a:pt x="269" y="14"/>
                </a:cubicBezTo>
                <a:cubicBezTo>
                  <a:pt x="269" y="9"/>
                  <a:pt x="269" y="4"/>
                  <a:pt x="269" y="0"/>
                </a:cubicBezTo>
              </a:path>
            </a:pathLst>
          </a:custGeom>
          <a:solidFill>
            <a:srgbClr val="CC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67" name="Freeform 401"/>
          <p:cNvSpPr>
            <a:spLocks/>
          </p:cNvSpPr>
          <p:nvPr/>
        </p:nvSpPr>
        <p:spPr bwMode="auto">
          <a:xfrm>
            <a:off x="2930525" y="4308475"/>
            <a:ext cx="550863" cy="339725"/>
          </a:xfrm>
          <a:custGeom>
            <a:avLst/>
            <a:gdLst>
              <a:gd name="T0" fmla="*/ 269 w 269"/>
              <a:gd name="T1" fmla="*/ 0 h 166"/>
              <a:gd name="T2" fmla="*/ 0 w 269"/>
              <a:gd name="T3" fmla="*/ 156 h 166"/>
              <a:gd name="T4" fmla="*/ 0 w 269"/>
              <a:gd name="T5" fmla="*/ 166 h 166"/>
              <a:gd name="T6" fmla="*/ 269 w 269"/>
              <a:gd name="T7" fmla="*/ 12 h 166"/>
              <a:gd name="T8" fmla="*/ 269 w 269"/>
              <a:gd name="T9" fmla="*/ 0 h 166"/>
            </a:gdLst>
            <a:ahLst/>
            <a:cxnLst>
              <a:cxn ang="0">
                <a:pos x="T0" y="T1"/>
              </a:cxn>
              <a:cxn ang="0">
                <a:pos x="T2" y="T3"/>
              </a:cxn>
              <a:cxn ang="0">
                <a:pos x="T4" y="T5"/>
              </a:cxn>
              <a:cxn ang="0">
                <a:pos x="T6" y="T7"/>
              </a:cxn>
              <a:cxn ang="0">
                <a:pos x="T8" y="T9"/>
              </a:cxn>
            </a:cxnLst>
            <a:rect l="0" t="0" r="r" b="b"/>
            <a:pathLst>
              <a:path w="269" h="166">
                <a:moveTo>
                  <a:pt x="269" y="0"/>
                </a:moveTo>
                <a:cubicBezTo>
                  <a:pt x="180" y="48"/>
                  <a:pt x="90" y="101"/>
                  <a:pt x="0" y="156"/>
                </a:cubicBezTo>
                <a:cubicBezTo>
                  <a:pt x="0" y="159"/>
                  <a:pt x="0" y="162"/>
                  <a:pt x="0" y="166"/>
                </a:cubicBezTo>
                <a:cubicBezTo>
                  <a:pt x="90" y="112"/>
                  <a:pt x="180" y="59"/>
                  <a:pt x="269" y="12"/>
                </a:cubicBezTo>
                <a:cubicBezTo>
                  <a:pt x="269" y="8"/>
                  <a:pt x="269" y="4"/>
                  <a:pt x="269" y="0"/>
                </a:cubicBezTo>
              </a:path>
            </a:pathLst>
          </a:custGeom>
          <a:solidFill>
            <a:srgbClr val="D3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68" name="Freeform 402"/>
          <p:cNvSpPr>
            <a:spLocks/>
          </p:cNvSpPr>
          <p:nvPr/>
        </p:nvSpPr>
        <p:spPr bwMode="auto">
          <a:xfrm>
            <a:off x="3481387" y="4187825"/>
            <a:ext cx="17463" cy="34925"/>
          </a:xfrm>
          <a:custGeom>
            <a:avLst/>
            <a:gdLst>
              <a:gd name="T0" fmla="*/ 8 w 8"/>
              <a:gd name="T1" fmla="*/ 0 h 17"/>
              <a:gd name="T2" fmla="*/ 0 w 8"/>
              <a:gd name="T3" fmla="*/ 4 h 17"/>
              <a:gd name="T4" fmla="*/ 0 w 8"/>
              <a:gd name="T5" fmla="*/ 17 h 17"/>
              <a:gd name="T6" fmla="*/ 8 w 8"/>
              <a:gd name="T7" fmla="*/ 13 h 17"/>
              <a:gd name="T8" fmla="*/ 8 w 8"/>
              <a:gd name="T9" fmla="*/ 0 h 17"/>
            </a:gdLst>
            <a:ahLst/>
            <a:cxnLst>
              <a:cxn ang="0">
                <a:pos x="T0" y="T1"/>
              </a:cxn>
              <a:cxn ang="0">
                <a:pos x="T2" y="T3"/>
              </a:cxn>
              <a:cxn ang="0">
                <a:pos x="T4" y="T5"/>
              </a:cxn>
              <a:cxn ang="0">
                <a:pos x="T6" y="T7"/>
              </a:cxn>
              <a:cxn ang="0">
                <a:pos x="T8" y="T9"/>
              </a:cxn>
            </a:cxnLst>
            <a:rect l="0" t="0" r="r" b="b"/>
            <a:pathLst>
              <a:path w="8" h="17">
                <a:moveTo>
                  <a:pt x="8" y="0"/>
                </a:moveTo>
                <a:cubicBezTo>
                  <a:pt x="5" y="2"/>
                  <a:pt x="3" y="3"/>
                  <a:pt x="0" y="4"/>
                </a:cubicBezTo>
                <a:cubicBezTo>
                  <a:pt x="0" y="9"/>
                  <a:pt x="0" y="13"/>
                  <a:pt x="0" y="17"/>
                </a:cubicBezTo>
                <a:cubicBezTo>
                  <a:pt x="3" y="16"/>
                  <a:pt x="5" y="14"/>
                  <a:pt x="8" y="13"/>
                </a:cubicBezTo>
                <a:cubicBezTo>
                  <a:pt x="8" y="9"/>
                  <a:pt x="8" y="4"/>
                  <a:pt x="8" y="0"/>
                </a:cubicBezTo>
              </a:path>
            </a:pathLst>
          </a:custGeom>
          <a:solidFill>
            <a:srgbClr val="DE1E26"/>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69" name="Freeform 403"/>
          <p:cNvSpPr>
            <a:spLocks/>
          </p:cNvSpPr>
          <p:nvPr/>
        </p:nvSpPr>
        <p:spPr bwMode="auto">
          <a:xfrm>
            <a:off x="3481387" y="4137025"/>
            <a:ext cx="17463" cy="58738"/>
          </a:xfrm>
          <a:custGeom>
            <a:avLst/>
            <a:gdLst>
              <a:gd name="T0" fmla="*/ 8 w 8"/>
              <a:gd name="T1" fmla="*/ 0 h 29"/>
              <a:gd name="T2" fmla="*/ 0 w 8"/>
              <a:gd name="T3" fmla="*/ 5 h 29"/>
              <a:gd name="T4" fmla="*/ 0 w 8"/>
              <a:gd name="T5" fmla="*/ 29 h 29"/>
              <a:gd name="T6" fmla="*/ 8 w 8"/>
              <a:gd name="T7" fmla="*/ 25 h 29"/>
              <a:gd name="T8" fmla="*/ 8 w 8"/>
              <a:gd name="T9" fmla="*/ 0 h 29"/>
            </a:gdLst>
            <a:ahLst/>
            <a:cxnLst>
              <a:cxn ang="0">
                <a:pos x="T0" y="T1"/>
              </a:cxn>
              <a:cxn ang="0">
                <a:pos x="T2" y="T3"/>
              </a:cxn>
              <a:cxn ang="0">
                <a:pos x="T4" y="T5"/>
              </a:cxn>
              <a:cxn ang="0">
                <a:pos x="T6" y="T7"/>
              </a:cxn>
              <a:cxn ang="0">
                <a:pos x="T8" y="T9"/>
              </a:cxn>
            </a:cxnLst>
            <a:rect l="0" t="0" r="r" b="b"/>
            <a:pathLst>
              <a:path w="8" h="29">
                <a:moveTo>
                  <a:pt x="8" y="0"/>
                </a:moveTo>
                <a:cubicBezTo>
                  <a:pt x="5" y="2"/>
                  <a:pt x="3" y="3"/>
                  <a:pt x="0" y="5"/>
                </a:cubicBezTo>
                <a:cubicBezTo>
                  <a:pt x="0" y="13"/>
                  <a:pt x="0" y="21"/>
                  <a:pt x="0" y="29"/>
                </a:cubicBezTo>
                <a:cubicBezTo>
                  <a:pt x="3" y="28"/>
                  <a:pt x="5" y="27"/>
                  <a:pt x="8" y="25"/>
                </a:cubicBezTo>
                <a:cubicBezTo>
                  <a:pt x="8" y="17"/>
                  <a:pt x="8" y="9"/>
                  <a:pt x="8" y="0"/>
                </a:cubicBezTo>
              </a:path>
            </a:pathLst>
          </a:custGeom>
          <a:solidFill>
            <a:srgbClr val="D5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70" name="Freeform 404"/>
          <p:cNvSpPr>
            <a:spLocks/>
          </p:cNvSpPr>
          <p:nvPr/>
        </p:nvSpPr>
        <p:spPr bwMode="auto">
          <a:xfrm>
            <a:off x="2673350" y="4195762"/>
            <a:ext cx="808038" cy="528638"/>
          </a:xfrm>
          <a:custGeom>
            <a:avLst/>
            <a:gdLst>
              <a:gd name="T0" fmla="*/ 395 w 395"/>
              <a:gd name="T1" fmla="*/ 0 h 258"/>
              <a:gd name="T2" fmla="*/ 350 w 395"/>
              <a:gd name="T3" fmla="*/ 26 h 258"/>
              <a:gd name="T4" fmla="*/ 350 w 395"/>
              <a:gd name="T5" fmla="*/ 2 h 258"/>
              <a:gd name="T6" fmla="*/ 0 w 395"/>
              <a:gd name="T7" fmla="*/ 223 h 258"/>
              <a:gd name="T8" fmla="*/ 0 w 395"/>
              <a:gd name="T9" fmla="*/ 258 h 258"/>
              <a:gd name="T10" fmla="*/ 126 w 395"/>
              <a:gd name="T11" fmla="*/ 178 h 258"/>
              <a:gd name="T12" fmla="*/ 126 w 395"/>
              <a:gd name="T13" fmla="*/ 174 h 258"/>
              <a:gd name="T14" fmla="*/ 395 w 395"/>
              <a:gd name="T15" fmla="*/ 13 h 258"/>
              <a:gd name="T16" fmla="*/ 395 w 395"/>
              <a:gd name="T1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5" h="258">
                <a:moveTo>
                  <a:pt x="395" y="0"/>
                </a:moveTo>
                <a:cubicBezTo>
                  <a:pt x="380" y="9"/>
                  <a:pt x="365" y="17"/>
                  <a:pt x="350" y="26"/>
                </a:cubicBezTo>
                <a:cubicBezTo>
                  <a:pt x="350" y="18"/>
                  <a:pt x="350" y="10"/>
                  <a:pt x="350" y="2"/>
                </a:cubicBezTo>
                <a:cubicBezTo>
                  <a:pt x="233" y="70"/>
                  <a:pt x="116" y="147"/>
                  <a:pt x="0" y="223"/>
                </a:cubicBezTo>
                <a:cubicBezTo>
                  <a:pt x="0" y="235"/>
                  <a:pt x="0" y="246"/>
                  <a:pt x="0" y="258"/>
                </a:cubicBezTo>
                <a:cubicBezTo>
                  <a:pt x="42" y="231"/>
                  <a:pt x="84" y="205"/>
                  <a:pt x="126" y="178"/>
                </a:cubicBezTo>
                <a:cubicBezTo>
                  <a:pt x="126" y="177"/>
                  <a:pt x="126" y="175"/>
                  <a:pt x="126" y="174"/>
                </a:cubicBezTo>
                <a:cubicBezTo>
                  <a:pt x="216" y="117"/>
                  <a:pt x="306" y="62"/>
                  <a:pt x="395" y="13"/>
                </a:cubicBezTo>
                <a:cubicBezTo>
                  <a:pt x="395" y="9"/>
                  <a:pt x="395" y="5"/>
                  <a:pt x="395" y="0"/>
                </a:cubicBezTo>
              </a:path>
            </a:pathLst>
          </a:custGeom>
          <a:solidFill>
            <a:srgbClr val="DB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71" name="Freeform 405"/>
          <p:cNvSpPr>
            <a:spLocks/>
          </p:cNvSpPr>
          <p:nvPr/>
        </p:nvSpPr>
        <p:spPr bwMode="auto">
          <a:xfrm>
            <a:off x="3389312" y="4146550"/>
            <a:ext cx="92075" cy="103188"/>
          </a:xfrm>
          <a:custGeom>
            <a:avLst/>
            <a:gdLst>
              <a:gd name="T0" fmla="*/ 45 w 45"/>
              <a:gd name="T1" fmla="*/ 0 h 50"/>
              <a:gd name="T2" fmla="*/ 0 w 45"/>
              <a:gd name="T3" fmla="*/ 26 h 50"/>
              <a:gd name="T4" fmla="*/ 0 w 45"/>
              <a:gd name="T5" fmla="*/ 50 h 50"/>
              <a:gd name="T6" fmla="*/ 45 w 45"/>
              <a:gd name="T7" fmla="*/ 24 h 50"/>
              <a:gd name="T8" fmla="*/ 45 w 45"/>
              <a:gd name="T9" fmla="*/ 0 h 50"/>
            </a:gdLst>
            <a:ahLst/>
            <a:cxnLst>
              <a:cxn ang="0">
                <a:pos x="T0" y="T1"/>
              </a:cxn>
              <a:cxn ang="0">
                <a:pos x="T2" y="T3"/>
              </a:cxn>
              <a:cxn ang="0">
                <a:pos x="T4" y="T5"/>
              </a:cxn>
              <a:cxn ang="0">
                <a:pos x="T6" y="T7"/>
              </a:cxn>
              <a:cxn ang="0">
                <a:pos x="T8" y="T9"/>
              </a:cxn>
            </a:cxnLst>
            <a:rect l="0" t="0" r="r" b="b"/>
            <a:pathLst>
              <a:path w="45" h="50">
                <a:moveTo>
                  <a:pt x="45" y="0"/>
                </a:moveTo>
                <a:cubicBezTo>
                  <a:pt x="30" y="8"/>
                  <a:pt x="15" y="17"/>
                  <a:pt x="0" y="26"/>
                </a:cubicBezTo>
                <a:cubicBezTo>
                  <a:pt x="0" y="34"/>
                  <a:pt x="0" y="42"/>
                  <a:pt x="0" y="50"/>
                </a:cubicBezTo>
                <a:cubicBezTo>
                  <a:pt x="15" y="41"/>
                  <a:pt x="30" y="33"/>
                  <a:pt x="45" y="24"/>
                </a:cubicBezTo>
                <a:cubicBezTo>
                  <a:pt x="45" y="16"/>
                  <a:pt x="45" y="8"/>
                  <a:pt x="45" y="0"/>
                </a:cubicBezTo>
              </a:path>
            </a:pathLst>
          </a:custGeom>
          <a:solidFill>
            <a:srgbClr val="DA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72" name="Freeform 406"/>
          <p:cNvSpPr>
            <a:spLocks/>
          </p:cNvSpPr>
          <p:nvPr/>
        </p:nvSpPr>
        <p:spPr bwMode="auto">
          <a:xfrm>
            <a:off x="3481387" y="4214812"/>
            <a:ext cx="17463" cy="17463"/>
          </a:xfrm>
          <a:custGeom>
            <a:avLst/>
            <a:gdLst>
              <a:gd name="T0" fmla="*/ 8 w 8"/>
              <a:gd name="T1" fmla="*/ 0 h 9"/>
              <a:gd name="T2" fmla="*/ 0 w 8"/>
              <a:gd name="T3" fmla="*/ 4 h 9"/>
              <a:gd name="T4" fmla="*/ 0 w 8"/>
              <a:gd name="T5" fmla="*/ 9 h 9"/>
              <a:gd name="T6" fmla="*/ 8 w 8"/>
              <a:gd name="T7" fmla="*/ 5 h 9"/>
              <a:gd name="T8" fmla="*/ 8 w 8"/>
              <a:gd name="T9" fmla="*/ 0 h 9"/>
            </a:gdLst>
            <a:ahLst/>
            <a:cxnLst>
              <a:cxn ang="0">
                <a:pos x="T0" y="T1"/>
              </a:cxn>
              <a:cxn ang="0">
                <a:pos x="T2" y="T3"/>
              </a:cxn>
              <a:cxn ang="0">
                <a:pos x="T4" y="T5"/>
              </a:cxn>
              <a:cxn ang="0">
                <a:pos x="T6" y="T7"/>
              </a:cxn>
              <a:cxn ang="0">
                <a:pos x="T8" y="T9"/>
              </a:cxn>
            </a:cxnLst>
            <a:rect l="0" t="0" r="r" b="b"/>
            <a:pathLst>
              <a:path w="8" h="9">
                <a:moveTo>
                  <a:pt x="8" y="0"/>
                </a:moveTo>
                <a:cubicBezTo>
                  <a:pt x="5" y="1"/>
                  <a:pt x="3" y="3"/>
                  <a:pt x="0" y="4"/>
                </a:cubicBezTo>
                <a:cubicBezTo>
                  <a:pt x="0" y="6"/>
                  <a:pt x="0" y="8"/>
                  <a:pt x="0" y="9"/>
                </a:cubicBezTo>
                <a:cubicBezTo>
                  <a:pt x="3" y="8"/>
                  <a:pt x="5" y="6"/>
                  <a:pt x="8" y="5"/>
                </a:cubicBezTo>
                <a:cubicBezTo>
                  <a:pt x="8" y="3"/>
                  <a:pt x="8" y="2"/>
                  <a:pt x="8" y="0"/>
                </a:cubicBezTo>
              </a:path>
            </a:pathLst>
          </a:custGeom>
          <a:solidFill>
            <a:srgbClr val="D51E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sp>
        <p:nvSpPr>
          <p:cNvPr id="2173" name="Freeform 407"/>
          <p:cNvSpPr>
            <a:spLocks/>
          </p:cNvSpPr>
          <p:nvPr/>
        </p:nvSpPr>
        <p:spPr bwMode="auto">
          <a:xfrm>
            <a:off x="2930525" y="4222750"/>
            <a:ext cx="550863" cy="338138"/>
          </a:xfrm>
          <a:custGeom>
            <a:avLst/>
            <a:gdLst>
              <a:gd name="T0" fmla="*/ 269 w 269"/>
              <a:gd name="T1" fmla="*/ 0 h 165"/>
              <a:gd name="T2" fmla="*/ 0 w 269"/>
              <a:gd name="T3" fmla="*/ 161 h 165"/>
              <a:gd name="T4" fmla="*/ 0 w 269"/>
              <a:gd name="T5" fmla="*/ 165 h 165"/>
              <a:gd name="T6" fmla="*/ 269 w 269"/>
              <a:gd name="T7" fmla="*/ 5 h 165"/>
              <a:gd name="T8" fmla="*/ 269 w 269"/>
              <a:gd name="T9" fmla="*/ 0 h 165"/>
            </a:gdLst>
            <a:ahLst/>
            <a:cxnLst>
              <a:cxn ang="0">
                <a:pos x="T0" y="T1"/>
              </a:cxn>
              <a:cxn ang="0">
                <a:pos x="T2" y="T3"/>
              </a:cxn>
              <a:cxn ang="0">
                <a:pos x="T4" y="T5"/>
              </a:cxn>
              <a:cxn ang="0">
                <a:pos x="T6" y="T7"/>
              </a:cxn>
              <a:cxn ang="0">
                <a:pos x="T8" y="T9"/>
              </a:cxn>
            </a:cxnLst>
            <a:rect l="0" t="0" r="r" b="b"/>
            <a:pathLst>
              <a:path w="269" h="165">
                <a:moveTo>
                  <a:pt x="269" y="0"/>
                </a:moveTo>
                <a:cubicBezTo>
                  <a:pt x="180" y="49"/>
                  <a:pt x="90" y="104"/>
                  <a:pt x="0" y="161"/>
                </a:cubicBezTo>
                <a:cubicBezTo>
                  <a:pt x="0" y="162"/>
                  <a:pt x="0" y="164"/>
                  <a:pt x="0" y="165"/>
                </a:cubicBezTo>
                <a:cubicBezTo>
                  <a:pt x="90" y="109"/>
                  <a:pt x="180" y="54"/>
                  <a:pt x="269" y="5"/>
                </a:cubicBezTo>
                <a:cubicBezTo>
                  <a:pt x="269" y="4"/>
                  <a:pt x="269" y="2"/>
                  <a:pt x="269" y="0"/>
                </a:cubicBezTo>
              </a:path>
            </a:pathLst>
          </a:custGeom>
          <a:solidFill>
            <a:srgbClr val="D31F25"/>
          </a:solidFill>
          <a:ln w="0">
            <a:noFill/>
            <a:round/>
            <a:headEnd/>
            <a:tailEnd/>
          </a:ln>
          <a:scene3d>
            <a:camera prst="orthographicFront"/>
            <a:lightRig rig="threePt" dir="t"/>
          </a:scene3d>
          <a:sp3d prstMaterial="matte"/>
        </p:spPr>
        <p:txBody>
          <a:bodyPr vert="horz" wrap="square" lIns="91440" tIns="45720" rIns="91440" bIns="45720" numCol="1" anchor="t" anchorCtr="0" compatLnSpc="1">
            <a:prstTxWarp prst="textNoShape">
              <a:avLst/>
            </a:prstTxWarp>
          </a:bodyPr>
          <a:lstStyle/>
          <a:p>
            <a:endParaRPr lang="en-GB" dirty="0"/>
          </a:p>
        </p:txBody>
      </p:sp>
      <p:pic>
        <p:nvPicPr>
          <p:cNvPr id="2457" name="Picture 409" descr="C:\Users\Vincent\Desktop\flare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4949" y="1803440"/>
            <a:ext cx="4870452" cy="3657520"/>
          </a:xfrm>
          <a:prstGeom prst="rect">
            <a:avLst/>
          </a:prstGeom>
          <a:noFill/>
          <a:extLst>
            <a:ext uri="{909E8E84-426E-40DD-AFC4-6F175D3DCCD1}">
              <a14:hiddenFill xmlns:a14="http://schemas.microsoft.com/office/drawing/2010/main" xmlns="">
                <a:solidFill>
                  <a:srgbClr val="FFFFFF"/>
                </a:solidFill>
              </a14:hiddenFill>
            </a:ext>
          </a:extLst>
        </p:spPr>
      </p:pic>
      <p:sp>
        <p:nvSpPr>
          <p:cNvPr id="77" name="Rectangle 76"/>
          <p:cNvSpPr/>
          <p:nvPr/>
        </p:nvSpPr>
        <p:spPr>
          <a:xfrm>
            <a:off x="5367553" y="5726609"/>
            <a:ext cx="3571812" cy="769441"/>
          </a:xfrm>
          <a:prstGeom prst="rect">
            <a:avLst/>
          </a:prstGeom>
        </p:spPr>
        <p:txBody>
          <a:bodyPr wrap="none">
            <a:spAutoFit/>
          </a:bodyPr>
          <a:lstStyle/>
          <a:p>
            <a:r>
              <a:rPr lang="en-GB" sz="4400" b="1" dirty="0" smtClean="0">
                <a:solidFill>
                  <a:schemeClr val="bg1"/>
                </a:solidFill>
                <a:ea typeface="ＭＳ Ｐゴシック" charset="-128"/>
                <a:cs typeface="ＭＳ Ｐゴシック"/>
              </a:rPr>
              <a:t>Networkfleet</a:t>
            </a:r>
            <a:endParaRPr lang="en-GB" sz="4400" b="1" dirty="0">
              <a:solidFill>
                <a:schemeClr val="bg1"/>
              </a:solidFill>
              <a:ea typeface="ＭＳ Ｐゴシック" charset="-128"/>
              <a:cs typeface="ＭＳ Ｐゴシック"/>
            </a:endParaRPr>
          </a:p>
        </p:txBody>
      </p:sp>
      <p:sp>
        <p:nvSpPr>
          <p:cNvPr id="459" name="Rectangle 458"/>
          <p:cNvSpPr/>
          <p:nvPr/>
        </p:nvSpPr>
        <p:spPr>
          <a:xfrm>
            <a:off x="-1" y="1147523"/>
            <a:ext cx="9144000" cy="617020"/>
          </a:xfrm>
          <a:prstGeom prst="rect">
            <a:avLst/>
          </a:prstGeom>
          <a:gradFill>
            <a:gsLst>
              <a:gs pos="0">
                <a:schemeClr val="bg1">
                  <a:alpha val="0"/>
                </a:schemeClr>
              </a:gs>
              <a:gs pos="100000">
                <a:schemeClr val="bg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76" name="Rectangle 2375"/>
          <p:cNvSpPr/>
          <p:nvPr/>
        </p:nvSpPr>
        <p:spPr>
          <a:xfrm>
            <a:off x="-1" y="1"/>
            <a:ext cx="9144000" cy="120752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Evolving Technology</a:t>
            </a:r>
            <a:endParaRPr lang="en-GB" dirty="0"/>
          </a:p>
        </p:txBody>
      </p:sp>
      <p:cxnSp>
        <p:nvCxnSpPr>
          <p:cNvPr id="460" name="Straight Connector 459"/>
          <p:cNvCxnSpPr/>
          <p:nvPr/>
        </p:nvCxnSpPr>
        <p:spPr>
          <a:xfrm flipV="1">
            <a:off x="228600" y="1057275"/>
            <a:ext cx="7297738" cy="4763"/>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241010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3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15"/>
                            </p:stCondLst>
                            <p:childTnLst>
                              <p:par>
                                <p:cTn id="9" presetID="22" presetClass="entr" presetSubtype="8" fill="hold" grpId="0" nodeType="afterEffect">
                                  <p:stCondLst>
                                    <p:cond delay="0"/>
                                  </p:stCondLst>
                                  <p:childTnLst>
                                    <p:set>
                                      <p:cBhvr>
                                        <p:cTn id="10" dur="1" fill="hold">
                                          <p:stCondLst>
                                            <p:cond delay="0"/>
                                          </p:stCondLst>
                                        </p:cTn>
                                        <p:tgtEl>
                                          <p:spTgt spid="2174"/>
                                        </p:tgtEl>
                                        <p:attrNameLst>
                                          <p:attrName>style.visibility</p:attrName>
                                        </p:attrNameLst>
                                      </p:cBhvr>
                                      <p:to>
                                        <p:strVal val="visible"/>
                                      </p:to>
                                    </p:set>
                                    <p:animEffect transition="in" filter="wipe(left)">
                                      <p:cBhvr>
                                        <p:cTn id="11" dur="500"/>
                                        <p:tgtEl>
                                          <p:spTgt spid="2174"/>
                                        </p:tgtEl>
                                      </p:cBhvr>
                                    </p:animEffect>
                                  </p:childTnLst>
                                </p:cTn>
                              </p:par>
                              <p:par>
                                <p:cTn id="12" presetID="64" presetClass="path" presetSubtype="0" accel="50000" decel="50000" fill="hold" grpId="0" nodeType="withEffect">
                                  <p:stCondLst>
                                    <p:cond delay="285"/>
                                  </p:stCondLst>
                                  <p:childTnLst>
                                    <p:animMotion origin="layout" path="M -1.66667E-6 -2.22222E-6 L -1.66667E-6 -0.54375 " pathEditMode="relative" rAng="0" ptsTypes="AA">
                                      <p:cBhvr>
                                        <p:cTn id="13" dur="4900" fill="hold"/>
                                        <p:tgtEl>
                                          <p:spTgt spid="77"/>
                                        </p:tgtEl>
                                        <p:attrNameLst>
                                          <p:attrName>ppt_x</p:attrName>
                                          <p:attrName>ppt_y</p:attrName>
                                        </p:attrNameLst>
                                      </p:cBhvr>
                                      <p:rCtr x="0" y="-27199"/>
                                    </p:animMotion>
                                  </p:childTnLst>
                                </p:cTn>
                              </p:par>
                              <p:par>
                                <p:cTn id="14" presetID="53" presetClass="entr" presetSubtype="16" fill="hold" grpId="0" nodeType="withEffect">
                                  <p:stCondLst>
                                    <p:cond delay="2885"/>
                                  </p:stCondLst>
                                  <p:childTnLst>
                                    <p:set>
                                      <p:cBhvr>
                                        <p:cTn id="15" dur="1" fill="hold">
                                          <p:stCondLst>
                                            <p:cond delay="0"/>
                                          </p:stCondLst>
                                        </p:cTn>
                                        <p:tgtEl>
                                          <p:spTgt spid="454"/>
                                        </p:tgtEl>
                                        <p:attrNameLst>
                                          <p:attrName>style.visibility</p:attrName>
                                        </p:attrNameLst>
                                      </p:cBhvr>
                                      <p:to>
                                        <p:strVal val="visible"/>
                                      </p:to>
                                    </p:set>
                                    <p:anim calcmode="lin" valueType="num">
                                      <p:cBhvr>
                                        <p:cTn id="16" dur="1800" fill="hold"/>
                                        <p:tgtEl>
                                          <p:spTgt spid="454"/>
                                        </p:tgtEl>
                                        <p:attrNameLst>
                                          <p:attrName>ppt_w</p:attrName>
                                        </p:attrNameLst>
                                      </p:cBhvr>
                                      <p:tavLst>
                                        <p:tav tm="0">
                                          <p:val>
                                            <p:fltVal val="0"/>
                                          </p:val>
                                        </p:tav>
                                        <p:tav tm="100000">
                                          <p:val>
                                            <p:strVal val="#ppt_w"/>
                                          </p:val>
                                        </p:tav>
                                      </p:tavLst>
                                    </p:anim>
                                    <p:anim calcmode="lin" valueType="num">
                                      <p:cBhvr>
                                        <p:cTn id="17" dur="1800" fill="hold"/>
                                        <p:tgtEl>
                                          <p:spTgt spid="454"/>
                                        </p:tgtEl>
                                        <p:attrNameLst>
                                          <p:attrName>ppt_h</p:attrName>
                                        </p:attrNameLst>
                                      </p:cBhvr>
                                      <p:tavLst>
                                        <p:tav tm="0">
                                          <p:val>
                                            <p:fltVal val="0"/>
                                          </p:val>
                                        </p:tav>
                                        <p:tav tm="100000">
                                          <p:val>
                                            <p:strVal val="#ppt_h"/>
                                          </p:val>
                                        </p:tav>
                                      </p:tavLst>
                                    </p:anim>
                                    <p:animEffect transition="in" filter="fade">
                                      <p:cBhvr>
                                        <p:cTn id="18" dur="1800"/>
                                        <p:tgtEl>
                                          <p:spTgt spid="45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176"/>
                                        </p:tgtEl>
                                        <p:attrNameLst>
                                          <p:attrName>style.visibility</p:attrName>
                                        </p:attrNameLst>
                                      </p:cBhvr>
                                      <p:to>
                                        <p:strVal val="visible"/>
                                      </p:to>
                                    </p:set>
                                    <p:animEffect transition="in" filter="wipe(left)">
                                      <p:cBhvr>
                                        <p:cTn id="21" dur="500"/>
                                        <p:tgtEl>
                                          <p:spTgt spid="217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175"/>
                                        </p:tgtEl>
                                        <p:attrNameLst>
                                          <p:attrName>style.visibility</p:attrName>
                                        </p:attrNameLst>
                                      </p:cBhvr>
                                      <p:to>
                                        <p:strVal val="visible"/>
                                      </p:to>
                                    </p:set>
                                    <p:animEffect transition="in" filter="wipe(left)">
                                      <p:cBhvr>
                                        <p:cTn id="24" dur="500"/>
                                        <p:tgtEl>
                                          <p:spTgt spid="217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177"/>
                                        </p:tgtEl>
                                        <p:attrNameLst>
                                          <p:attrName>style.visibility</p:attrName>
                                        </p:attrNameLst>
                                      </p:cBhvr>
                                      <p:to>
                                        <p:strVal val="visible"/>
                                      </p:to>
                                    </p:set>
                                    <p:animEffect transition="in" filter="wipe(left)">
                                      <p:cBhvr>
                                        <p:cTn id="27" dur="500"/>
                                        <p:tgtEl>
                                          <p:spTgt spid="217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78"/>
                                        </p:tgtEl>
                                        <p:attrNameLst>
                                          <p:attrName>style.visibility</p:attrName>
                                        </p:attrNameLst>
                                      </p:cBhvr>
                                      <p:to>
                                        <p:strVal val="visible"/>
                                      </p:to>
                                    </p:set>
                                    <p:animEffect transition="in" filter="wipe(left)">
                                      <p:cBhvr>
                                        <p:cTn id="30" dur="500"/>
                                        <p:tgtEl>
                                          <p:spTgt spid="217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179"/>
                                        </p:tgtEl>
                                        <p:attrNameLst>
                                          <p:attrName>style.visibility</p:attrName>
                                        </p:attrNameLst>
                                      </p:cBhvr>
                                      <p:to>
                                        <p:strVal val="visible"/>
                                      </p:to>
                                    </p:set>
                                    <p:animEffect transition="in" filter="wipe(left)">
                                      <p:cBhvr>
                                        <p:cTn id="33" dur="500"/>
                                        <p:tgtEl>
                                          <p:spTgt spid="217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180"/>
                                        </p:tgtEl>
                                        <p:attrNameLst>
                                          <p:attrName>style.visibility</p:attrName>
                                        </p:attrNameLst>
                                      </p:cBhvr>
                                      <p:to>
                                        <p:strVal val="visible"/>
                                      </p:to>
                                    </p:set>
                                    <p:animEffect transition="in" filter="wipe(left)">
                                      <p:cBhvr>
                                        <p:cTn id="36" dur="500"/>
                                        <p:tgtEl>
                                          <p:spTgt spid="218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181"/>
                                        </p:tgtEl>
                                        <p:attrNameLst>
                                          <p:attrName>style.visibility</p:attrName>
                                        </p:attrNameLst>
                                      </p:cBhvr>
                                      <p:to>
                                        <p:strVal val="visible"/>
                                      </p:to>
                                    </p:set>
                                    <p:animEffect transition="in" filter="wipe(left)">
                                      <p:cBhvr>
                                        <p:cTn id="39" dur="500"/>
                                        <p:tgtEl>
                                          <p:spTgt spid="218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184"/>
                                        </p:tgtEl>
                                        <p:attrNameLst>
                                          <p:attrName>style.visibility</p:attrName>
                                        </p:attrNameLst>
                                      </p:cBhvr>
                                      <p:to>
                                        <p:strVal val="visible"/>
                                      </p:to>
                                    </p:set>
                                    <p:animEffect transition="in" filter="wipe(left)">
                                      <p:cBhvr>
                                        <p:cTn id="42" dur="500"/>
                                        <p:tgtEl>
                                          <p:spTgt spid="218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185"/>
                                        </p:tgtEl>
                                        <p:attrNameLst>
                                          <p:attrName>style.visibility</p:attrName>
                                        </p:attrNameLst>
                                      </p:cBhvr>
                                      <p:to>
                                        <p:strVal val="visible"/>
                                      </p:to>
                                    </p:set>
                                    <p:animEffect transition="in" filter="wipe(left)">
                                      <p:cBhvr>
                                        <p:cTn id="45" dur="500"/>
                                        <p:tgtEl>
                                          <p:spTgt spid="218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188"/>
                                        </p:tgtEl>
                                        <p:attrNameLst>
                                          <p:attrName>style.visibility</p:attrName>
                                        </p:attrNameLst>
                                      </p:cBhvr>
                                      <p:to>
                                        <p:strVal val="visible"/>
                                      </p:to>
                                    </p:set>
                                    <p:animEffect transition="in" filter="wipe(left)">
                                      <p:cBhvr>
                                        <p:cTn id="48" dur="500"/>
                                        <p:tgtEl>
                                          <p:spTgt spid="2188"/>
                                        </p:tgtEl>
                                      </p:cBhvr>
                                    </p:animEffect>
                                  </p:childTnLst>
                                </p:cTn>
                              </p:par>
                              <p:par>
                                <p:cTn id="49" presetID="22" presetClass="entr" presetSubtype="8" fill="hold" grpId="0" nodeType="withEffect">
                                  <p:stCondLst>
                                    <p:cond delay="200"/>
                                  </p:stCondLst>
                                  <p:childTnLst>
                                    <p:set>
                                      <p:cBhvr>
                                        <p:cTn id="50" dur="1" fill="hold">
                                          <p:stCondLst>
                                            <p:cond delay="0"/>
                                          </p:stCondLst>
                                        </p:cTn>
                                        <p:tgtEl>
                                          <p:spTgt spid="2189"/>
                                        </p:tgtEl>
                                        <p:attrNameLst>
                                          <p:attrName>style.visibility</p:attrName>
                                        </p:attrNameLst>
                                      </p:cBhvr>
                                      <p:to>
                                        <p:strVal val="visible"/>
                                      </p:to>
                                    </p:set>
                                    <p:animEffect transition="in" filter="wipe(left)">
                                      <p:cBhvr>
                                        <p:cTn id="51" dur="500"/>
                                        <p:tgtEl>
                                          <p:spTgt spid="2189"/>
                                        </p:tgtEl>
                                      </p:cBhvr>
                                    </p:animEffect>
                                  </p:childTnLst>
                                </p:cTn>
                              </p:par>
                              <p:par>
                                <p:cTn id="52" presetID="22" presetClass="entr" presetSubtype="8" fill="hold" grpId="0" nodeType="withEffect">
                                  <p:stCondLst>
                                    <p:cond delay="200"/>
                                  </p:stCondLst>
                                  <p:childTnLst>
                                    <p:set>
                                      <p:cBhvr>
                                        <p:cTn id="53" dur="1" fill="hold">
                                          <p:stCondLst>
                                            <p:cond delay="0"/>
                                          </p:stCondLst>
                                        </p:cTn>
                                        <p:tgtEl>
                                          <p:spTgt spid="2190"/>
                                        </p:tgtEl>
                                        <p:attrNameLst>
                                          <p:attrName>style.visibility</p:attrName>
                                        </p:attrNameLst>
                                      </p:cBhvr>
                                      <p:to>
                                        <p:strVal val="visible"/>
                                      </p:to>
                                    </p:set>
                                    <p:animEffect transition="in" filter="wipe(left)">
                                      <p:cBhvr>
                                        <p:cTn id="54" dur="500"/>
                                        <p:tgtEl>
                                          <p:spTgt spid="2190"/>
                                        </p:tgtEl>
                                      </p:cBhvr>
                                    </p:animEffect>
                                  </p:childTnLst>
                                </p:cTn>
                              </p:par>
                              <p:par>
                                <p:cTn id="55" presetID="22" presetClass="entr" presetSubtype="8" fill="hold" grpId="0" nodeType="withEffect">
                                  <p:stCondLst>
                                    <p:cond delay="200"/>
                                  </p:stCondLst>
                                  <p:childTnLst>
                                    <p:set>
                                      <p:cBhvr>
                                        <p:cTn id="56" dur="1" fill="hold">
                                          <p:stCondLst>
                                            <p:cond delay="0"/>
                                          </p:stCondLst>
                                        </p:cTn>
                                        <p:tgtEl>
                                          <p:spTgt spid="2191"/>
                                        </p:tgtEl>
                                        <p:attrNameLst>
                                          <p:attrName>style.visibility</p:attrName>
                                        </p:attrNameLst>
                                      </p:cBhvr>
                                      <p:to>
                                        <p:strVal val="visible"/>
                                      </p:to>
                                    </p:set>
                                    <p:animEffect transition="in" filter="wipe(left)">
                                      <p:cBhvr>
                                        <p:cTn id="57" dur="500"/>
                                        <p:tgtEl>
                                          <p:spTgt spid="2191"/>
                                        </p:tgtEl>
                                      </p:cBhvr>
                                    </p:animEffect>
                                  </p:childTnLst>
                                </p:cTn>
                              </p:par>
                              <p:par>
                                <p:cTn id="58" presetID="22" presetClass="entr" presetSubtype="8" fill="hold" grpId="0" nodeType="withEffect">
                                  <p:stCondLst>
                                    <p:cond delay="200"/>
                                  </p:stCondLst>
                                  <p:childTnLst>
                                    <p:set>
                                      <p:cBhvr>
                                        <p:cTn id="59" dur="1" fill="hold">
                                          <p:stCondLst>
                                            <p:cond delay="0"/>
                                          </p:stCondLst>
                                        </p:cTn>
                                        <p:tgtEl>
                                          <p:spTgt spid="2192"/>
                                        </p:tgtEl>
                                        <p:attrNameLst>
                                          <p:attrName>style.visibility</p:attrName>
                                        </p:attrNameLst>
                                      </p:cBhvr>
                                      <p:to>
                                        <p:strVal val="visible"/>
                                      </p:to>
                                    </p:set>
                                    <p:animEffect transition="in" filter="wipe(left)">
                                      <p:cBhvr>
                                        <p:cTn id="60" dur="500"/>
                                        <p:tgtEl>
                                          <p:spTgt spid="2192"/>
                                        </p:tgtEl>
                                      </p:cBhvr>
                                    </p:animEffect>
                                  </p:childTnLst>
                                </p:cTn>
                              </p:par>
                              <p:par>
                                <p:cTn id="61" presetID="22" presetClass="entr" presetSubtype="8" fill="hold" grpId="0" nodeType="withEffect">
                                  <p:stCondLst>
                                    <p:cond delay="200"/>
                                  </p:stCondLst>
                                  <p:childTnLst>
                                    <p:set>
                                      <p:cBhvr>
                                        <p:cTn id="62" dur="1" fill="hold">
                                          <p:stCondLst>
                                            <p:cond delay="0"/>
                                          </p:stCondLst>
                                        </p:cTn>
                                        <p:tgtEl>
                                          <p:spTgt spid="2193"/>
                                        </p:tgtEl>
                                        <p:attrNameLst>
                                          <p:attrName>style.visibility</p:attrName>
                                        </p:attrNameLst>
                                      </p:cBhvr>
                                      <p:to>
                                        <p:strVal val="visible"/>
                                      </p:to>
                                    </p:set>
                                    <p:animEffect transition="in" filter="wipe(left)">
                                      <p:cBhvr>
                                        <p:cTn id="63" dur="500"/>
                                        <p:tgtEl>
                                          <p:spTgt spid="2193"/>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2194"/>
                                        </p:tgtEl>
                                        <p:attrNameLst>
                                          <p:attrName>style.visibility</p:attrName>
                                        </p:attrNameLst>
                                      </p:cBhvr>
                                      <p:to>
                                        <p:strVal val="visible"/>
                                      </p:to>
                                    </p:set>
                                    <p:animEffect transition="in" filter="wipe(left)">
                                      <p:cBhvr>
                                        <p:cTn id="66" dur="500"/>
                                        <p:tgtEl>
                                          <p:spTgt spid="2194"/>
                                        </p:tgtEl>
                                      </p:cBhvr>
                                    </p:animEffect>
                                  </p:childTnLst>
                                </p:cTn>
                              </p:par>
                              <p:par>
                                <p:cTn id="67" presetID="22" presetClass="entr" presetSubtype="8" fill="hold" grpId="0" nodeType="withEffect">
                                  <p:stCondLst>
                                    <p:cond delay="200"/>
                                  </p:stCondLst>
                                  <p:childTnLst>
                                    <p:set>
                                      <p:cBhvr>
                                        <p:cTn id="68" dur="1" fill="hold">
                                          <p:stCondLst>
                                            <p:cond delay="0"/>
                                          </p:stCondLst>
                                        </p:cTn>
                                        <p:tgtEl>
                                          <p:spTgt spid="2195"/>
                                        </p:tgtEl>
                                        <p:attrNameLst>
                                          <p:attrName>style.visibility</p:attrName>
                                        </p:attrNameLst>
                                      </p:cBhvr>
                                      <p:to>
                                        <p:strVal val="visible"/>
                                      </p:to>
                                    </p:set>
                                    <p:animEffect transition="in" filter="wipe(left)">
                                      <p:cBhvr>
                                        <p:cTn id="69" dur="500"/>
                                        <p:tgtEl>
                                          <p:spTgt spid="2195"/>
                                        </p:tgtEl>
                                      </p:cBhvr>
                                    </p:animEffect>
                                  </p:childTnLst>
                                </p:cTn>
                              </p:par>
                              <p:par>
                                <p:cTn id="70" presetID="22" presetClass="entr" presetSubtype="8" fill="hold" grpId="0" nodeType="withEffect">
                                  <p:stCondLst>
                                    <p:cond delay="200"/>
                                  </p:stCondLst>
                                  <p:childTnLst>
                                    <p:set>
                                      <p:cBhvr>
                                        <p:cTn id="71" dur="1" fill="hold">
                                          <p:stCondLst>
                                            <p:cond delay="0"/>
                                          </p:stCondLst>
                                        </p:cTn>
                                        <p:tgtEl>
                                          <p:spTgt spid="2196"/>
                                        </p:tgtEl>
                                        <p:attrNameLst>
                                          <p:attrName>style.visibility</p:attrName>
                                        </p:attrNameLst>
                                      </p:cBhvr>
                                      <p:to>
                                        <p:strVal val="visible"/>
                                      </p:to>
                                    </p:set>
                                    <p:animEffect transition="in" filter="wipe(left)">
                                      <p:cBhvr>
                                        <p:cTn id="72" dur="500"/>
                                        <p:tgtEl>
                                          <p:spTgt spid="2196"/>
                                        </p:tgtEl>
                                      </p:cBhvr>
                                    </p:animEffect>
                                  </p:childTnLst>
                                </p:cTn>
                              </p:par>
                              <p:par>
                                <p:cTn id="73" presetID="22" presetClass="entr" presetSubtype="8" fill="hold" grpId="0" nodeType="withEffect">
                                  <p:stCondLst>
                                    <p:cond delay="200"/>
                                  </p:stCondLst>
                                  <p:childTnLst>
                                    <p:set>
                                      <p:cBhvr>
                                        <p:cTn id="74" dur="1" fill="hold">
                                          <p:stCondLst>
                                            <p:cond delay="0"/>
                                          </p:stCondLst>
                                        </p:cTn>
                                        <p:tgtEl>
                                          <p:spTgt spid="2197"/>
                                        </p:tgtEl>
                                        <p:attrNameLst>
                                          <p:attrName>style.visibility</p:attrName>
                                        </p:attrNameLst>
                                      </p:cBhvr>
                                      <p:to>
                                        <p:strVal val="visible"/>
                                      </p:to>
                                    </p:set>
                                    <p:animEffect transition="in" filter="wipe(left)">
                                      <p:cBhvr>
                                        <p:cTn id="75" dur="500"/>
                                        <p:tgtEl>
                                          <p:spTgt spid="2197"/>
                                        </p:tgtEl>
                                      </p:cBhvr>
                                    </p:animEffect>
                                  </p:childTnLst>
                                </p:cTn>
                              </p:par>
                              <p:par>
                                <p:cTn id="76" presetID="22" presetClass="entr" presetSubtype="8" fill="hold" grpId="0" nodeType="withEffect">
                                  <p:stCondLst>
                                    <p:cond delay="500"/>
                                  </p:stCondLst>
                                  <p:childTnLst>
                                    <p:set>
                                      <p:cBhvr>
                                        <p:cTn id="77" dur="1" fill="hold">
                                          <p:stCondLst>
                                            <p:cond delay="0"/>
                                          </p:stCondLst>
                                        </p:cTn>
                                        <p:tgtEl>
                                          <p:spTgt spid="2198"/>
                                        </p:tgtEl>
                                        <p:attrNameLst>
                                          <p:attrName>style.visibility</p:attrName>
                                        </p:attrNameLst>
                                      </p:cBhvr>
                                      <p:to>
                                        <p:strVal val="visible"/>
                                      </p:to>
                                    </p:set>
                                    <p:animEffect transition="in" filter="wipe(left)">
                                      <p:cBhvr>
                                        <p:cTn id="78" dur="500"/>
                                        <p:tgtEl>
                                          <p:spTgt spid="2198"/>
                                        </p:tgtEl>
                                      </p:cBhvr>
                                    </p:animEffect>
                                  </p:childTnLst>
                                </p:cTn>
                              </p:par>
                              <p:par>
                                <p:cTn id="79" presetID="22" presetClass="entr" presetSubtype="8" fill="hold" grpId="0" nodeType="withEffect">
                                  <p:stCondLst>
                                    <p:cond delay="500"/>
                                  </p:stCondLst>
                                  <p:childTnLst>
                                    <p:set>
                                      <p:cBhvr>
                                        <p:cTn id="80" dur="1" fill="hold">
                                          <p:stCondLst>
                                            <p:cond delay="0"/>
                                          </p:stCondLst>
                                        </p:cTn>
                                        <p:tgtEl>
                                          <p:spTgt spid="2199"/>
                                        </p:tgtEl>
                                        <p:attrNameLst>
                                          <p:attrName>style.visibility</p:attrName>
                                        </p:attrNameLst>
                                      </p:cBhvr>
                                      <p:to>
                                        <p:strVal val="visible"/>
                                      </p:to>
                                    </p:set>
                                    <p:animEffect transition="in" filter="wipe(left)">
                                      <p:cBhvr>
                                        <p:cTn id="81" dur="500"/>
                                        <p:tgtEl>
                                          <p:spTgt spid="2199"/>
                                        </p:tgtEl>
                                      </p:cBhvr>
                                    </p:animEffect>
                                  </p:childTnLst>
                                </p:cTn>
                              </p:par>
                              <p:par>
                                <p:cTn id="82" presetID="22" presetClass="entr" presetSubtype="8" fill="hold" grpId="0" nodeType="withEffect">
                                  <p:stCondLst>
                                    <p:cond delay="500"/>
                                  </p:stCondLst>
                                  <p:childTnLst>
                                    <p:set>
                                      <p:cBhvr>
                                        <p:cTn id="83" dur="1" fill="hold">
                                          <p:stCondLst>
                                            <p:cond delay="0"/>
                                          </p:stCondLst>
                                        </p:cTn>
                                        <p:tgtEl>
                                          <p:spTgt spid="2200"/>
                                        </p:tgtEl>
                                        <p:attrNameLst>
                                          <p:attrName>style.visibility</p:attrName>
                                        </p:attrNameLst>
                                      </p:cBhvr>
                                      <p:to>
                                        <p:strVal val="visible"/>
                                      </p:to>
                                    </p:set>
                                    <p:animEffect transition="in" filter="wipe(left)">
                                      <p:cBhvr>
                                        <p:cTn id="84" dur="500"/>
                                        <p:tgtEl>
                                          <p:spTgt spid="2200"/>
                                        </p:tgtEl>
                                      </p:cBhvr>
                                    </p:animEffect>
                                  </p:childTnLst>
                                </p:cTn>
                              </p:par>
                              <p:par>
                                <p:cTn id="85" presetID="22" presetClass="entr" presetSubtype="8" fill="hold" grpId="0" nodeType="withEffect">
                                  <p:stCondLst>
                                    <p:cond delay="500"/>
                                  </p:stCondLst>
                                  <p:childTnLst>
                                    <p:set>
                                      <p:cBhvr>
                                        <p:cTn id="86" dur="1" fill="hold">
                                          <p:stCondLst>
                                            <p:cond delay="0"/>
                                          </p:stCondLst>
                                        </p:cTn>
                                        <p:tgtEl>
                                          <p:spTgt spid="2201"/>
                                        </p:tgtEl>
                                        <p:attrNameLst>
                                          <p:attrName>style.visibility</p:attrName>
                                        </p:attrNameLst>
                                      </p:cBhvr>
                                      <p:to>
                                        <p:strVal val="visible"/>
                                      </p:to>
                                    </p:set>
                                    <p:animEffect transition="in" filter="wipe(left)">
                                      <p:cBhvr>
                                        <p:cTn id="87" dur="500"/>
                                        <p:tgtEl>
                                          <p:spTgt spid="2201"/>
                                        </p:tgtEl>
                                      </p:cBhvr>
                                    </p:animEffect>
                                  </p:childTnLst>
                                </p:cTn>
                              </p:par>
                              <p:par>
                                <p:cTn id="88" presetID="22" presetClass="entr" presetSubtype="8" fill="hold" grpId="0" nodeType="withEffect">
                                  <p:stCondLst>
                                    <p:cond delay="500"/>
                                  </p:stCondLst>
                                  <p:childTnLst>
                                    <p:set>
                                      <p:cBhvr>
                                        <p:cTn id="89" dur="1" fill="hold">
                                          <p:stCondLst>
                                            <p:cond delay="0"/>
                                          </p:stCondLst>
                                        </p:cTn>
                                        <p:tgtEl>
                                          <p:spTgt spid="2202"/>
                                        </p:tgtEl>
                                        <p:attrNameLst>
                                          <p:attrName>style.visibility</p:attrName>
                                        </p:attrNameLst>
                                      </p:cBhvr>
                                      <p:to>
                                        <p:strVal val="visible"/>
                                      </p:to>
                                    </p:set>
                                    <p:animEffect transition="in" filter="wipe(left)">
                                      <p:cBhvr>
                                        <p:cTn id="90" dur="500"/>
                                        <p:tgtEl>
                                          <p:spTgt spid="2202"/>
                                        </p:tgtEl>
                                      </p:cBhvr>
                                    </p:animEffect>
                                  </p:childTnLst>
                                </p:cTn>
                              </p:par>
                              <p:par>
                                <p:cTn id="91" presetID="22" presetClass="entr" presetSubtype="8" fill="hold" grpId="0" nodeType="withEffect">
                                  <p:stCondLst>
                                    <p:cond delay="500"/>
                                  </p:stCondLst>
                                  <p:childTnLst>
                                    <p:set>
                                      <p:cBhvr>
                                        <p:cTn id="92" dur="1" fill="hold">
                                          <p:stCondLst>
                                            <p:cond delay="0"/>
                                          </p:stCondLst>
                                        </p:cTn>
                                        <p:tgtEl>
                                          <p:spTgt spid="2203"/>
                                        </p:tgtEl>
                                        <p:attrNameLst>
                                          <p:attrName>style.visibility</p:attrName>
                                        </p:attrNameLst>
                                      </p:cBhvr>
                                      <p:to>
                                        <p:strVal val="visible"/>
                                      </p:to>
                                    </p:set>
                                    <p:animEffect transition="in" filter="wipe(left)">
                                      <p:cBhvr>
                                        <p:cTn id="93" dur="500"/>
                                        <p:tgtEl>
                                          <p:spTgt spid="2203"/>
                                        </p:tgtEl>
                                      </p:cBhvr>
                                    </p:animEffect>
                                  </p:childTnLst>
                                </p:cTn>
                              </p:par>
                              <p:par>
                                <p:cTn id="94" presetID="22" presetClass="entr" presetSubtype="8" fill="hold" grpId="0" nodeType="withEffect">
                                  <p:stCondLst>
                                    <p:cond delay="500"/>
                                  </p:stCondLst>
                                  <p:childTnLst>
                                    <p:set>
                                      <p:cBhvr>
                                        <p:cTn id="95" dur="1" fill="hold">
                                          <p:stCondLst>
                                            <p:cond delay="0"/>
                                          </p:stCondLst>
                                        </p:cTn>
                                        <p:tgtEl>
                                          <p:spTgt spid="2204"/>
                                        </p:tgtEl>
                                        <p:attrNameLst>
                                          <p:attrName>style.visibility</p:attrName>
                                        </p:attrNameLst>
                                      </p:cBhvr>
                                      <p:to>
                                        <p:strVal val="visible"/>
                                      </p:to>
                                    </p:set>
                                    <p:animEffect transition="in" filter="wipe(left)">
                                      <p:cBhvr>
                                        <p:cTn id="96" dur="500"/>
                                        <p:tgtEl>
                                          <p:spTgt spid="2204"/>
                                        </p:tgtEl>
                                      </p:cBhvr>
                                    </p:animEffect>
                                  </p:childTnLst>
                                </p:cTn>
                              </p:par>
                              <p:par>
                                <p:cTn id="97" presetID="22" presetClass="entr" presetSubtype="8" fill="hold" grpId="0" nodeType="withEffect">
                                  <p:stCondLst>
                                    <p:cond delay="500"/>
                                  </p:stCondLst>
                                  <p:childTnLst>
                                    <p:set>
                                      <p:cBhvr>
                                        <p:cTn id="98" dur="1" fill="hold">
                                          <p:stCondLst>
                                            <p:cond delay="0"/>
                                          </p:stCondLst>
                                        </p:cTn>
                                        <p:tgtEl>
                                          <p:spTgt spid="2211"/>
                                        </p:tgtEl>
                                        <p:attrNameLst>
                                          <p:attrName>style.visibility</p:attrName>
                                        </p:attrNameLst>
                                      </p:cBhvr>
                                      <p:to>
                                        <p:strVal val="visible"/>
                                      </p:to>
                                    </p:set>
                                    <p:animEffect transition="in" filter="wipe(left)">
                                      <p:cBhvr>
                                        <p:cTn id="99" dur="500"/>
                                        <p:tgtEl>
                                          <p:spTgt spid="2211"/>
                                        </p:tgtEl>
                                      </p:cBhvr>
                                    </p:animEffect>
                                  </p:childTnLst>
                                </p:cTn>
                              </p:par>
                              <p:par>
                                <p:cTn id="100" presetID="22" presetClass="entr" presetSubtype="8" fill="hold" grpId="0" nodeType="withEffect">
                                  <p:stCondLst>
                                    <p:cond delay="500"/>
                                  </p:stCondLst>
                                  <p:childTnLst>
                                    <p:set>
                                      <p:cBhvr>
                                        <p:cTn id="101" dur="1" fill="hold">
                                          <p:stCondLst>
                                            <p:cond delay="0"/>
                                          </p:stCondLst>
                                        </p:cTn>
                                        <p:tgtEl>
                                          <p:spTgt spid="2212"/>
                                        </p:tgtEl>
                                        <p:attrNameLst>
                                          <p:attrName>style.visibility</p:attrName>
                                        </p:attrNameLst>
                                      </p:cBhvr>
                                      <p:to>
                                        <p:strVal val="visible"/>
                                      </p:to>
                                    </p:set>
                                    <p:animEffect transition="in" filter="wipe(left)">
                                      <p:cBhvr>
                                        <p:cTn id="102" dur="500"/>
                                        <p:tgtEl>
                                          <p:spTgt spid="2212"/>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2213"/>
                                        </p:tgtEl>
                                        <p:attrNameLst>
                                          <p:attrName>style.visibility</p:attrName>
                                        </p:attrNameLst>
                                      </p:cBhvr>
                                      <p:to>
                                        <p:strVal val="visible"/>
                                      </p:to>
                                    </p:set>
                                    <p:animEffect transition="in" filter="wipe(left)">
                                      <p:cBhvr>
                                        <p:cTn id="105" dur="500"/>
                                        <p:tgtEl>
                                          <p:spTgt spid="2213"/>
                                        </p:tgtEl>
                                      </p:cBhvr>
                                    </p:animEffect>
                                  </p:childTnLst>
                                </p:cTn>
                              </p:par>
                              <p:par>
                                <p:cTn id="106" presetID="22" presetClass="entr" presetSubtype="8" fill="hold" grpId="0" nodeType="withEffect">
                                  <p:stCondLst>
                                    <p:cond delay="500"/>
                                  </p:stCondLst>
                                  <p:childTnLst>
                                    <p:set>
                                      <p:cBhvr>
                                        <p:cTn id="107" dur="1" fill="hold">
                                          <p:stCondLst>
                                            <p:cond delay="0"/>
                                          </p:stCondLst>
                                        </p:cTn>
                                        <p:tgtEl>
                                          <p:spTgt spid="2217"/>
                                        </p:tgtEl>
                                        <p:attrNameLst>
                                          <p:attrName>style.visibility</p:attrName>
                                        </p:attrNameLst>
                                      </p:cBhvr>
                                      <p:to>
                                        <p:strVal val="visible"/>
                                      </p:to>
                                    </p:set>
                                    <p:animEffect transition="in" filter="wipe(left)">
                                      <p:cBhvr>
                                        <p:cTn id="108" dur="500"/>
                                        <p:tgtEl>
                                          <p:spTgt spid="2217"/>
                                        </p:tgtEl>
                                      </p:cBhvr>
                                    </p:animEffect>
                                  </p:childTnLst>
                                </p:cTn>
                              </p:par>
                              <p:par>
                                <p:cTn id="109" presetID="22" presetClass="entr" presetSubtype="8" fill="hold" grpId="0" nodeType="withEffect">
                                  <p:stCondLst>
                                    <p:cond delay="500"/>
                                  </p:stCondLst>
                                  <p:childTnLst>
                                    <p:set>
                                      <p:cBhvr>
                                        <p:cTn id="110" dur="1" fill="hold">
                                          <p:stCondLst>
                                            <p:cond delay="0"/>
                                          </p:stCondLst>
                                        </p:cTn>
                                        <p:tgtEl>
                                          <p:spTgt spid="2218"/>
                                        </p:tgtEl>
                                        <p:attrNameLst>
                                          <p:attrName>style.visibility</p:attrName>
                                        </p:attrNameLst>
                                      </p:cBhvr>
                                      <p:to>
                                        <p:strVal val="visible"/>
                                      </p:to>
                                    </p:set>
                                    <p:animEffect transition="in" filter="wipe(left)">
                                      <p:cBhvr>
                                        <p:cTn id="111" dur="500"/>
                                        <p:tgtEl>
                                          <p:spTgt spid="2218"/>
                                        </p:tgtEl>
                                      </p:cBhvr>
                                    </p:animEffect>
                                  </p:childTnLst>
                                </p:cTn>
                              </p:par>
                              <p:par>
                                <p:cTn id="112" presetID="22" presetClass="entr" presetSubtype="8" fill="hold" grpId="0" nodeType="withEffect">
                                  <p:stCondLst>
                                    <p:cond delay="500"/>
                                  </p:stCondLst>
                                  <p:childTnLst>
                                    <p:set>
                                      <p:cBhvr>
                                        <p:cTn id="113" dur="1" fill="hold">
                                          <p:stCondLst>
                                            <p:cond delay="0"/>
                                          </p:stCondLst>
                                        </p:cTn>
                                        <p:tgtEl>
                                          <p:spTgt spid="2219"/>
                                        </p:tgtEl>
                                        <p:attrNameLst>
                                          <p:attrName>style.visibility</p:attrName>
                                        </p:attrNameLst>
                                      </p:cBhvr>
                                      <p:to>
                                        <p:strVal val="visible"/>
                                      </p:to>
                                    </p:set>
                                    <p:animEffect transition="in" filter="wipe(left)">
                                      <p:cBhvr>
                                        <p:cTn id="114" dur="500"/>
                                        <p:tgtEl>
                                          <p:spTgt spid="2219"/>
                                        </p:tgtEl>
                                      </p:cBhvr>
                                    </p:animEffect>
                                  </p:childTnLst>
                                </p:cTn>
                              </p:par>
                              <p:par>
                                <p:cTn id="115" presetID="22" presetClass="entr" presetSubtype="8" fill="hold" grpId="0" nodeType="withEffect">
                                  <p:stCondLst>
                                    <p:cond delay="500"/>
                                  </p:stCondLst>
                                  <p:childTnLst>
                                    <p:set>
                                      <p:cBhvr>
                                        <p:cTn id="116" dur="1" fill="hold">
                                          <p:stCondLst>
                                            <p:cond delay="0"/>
                                          </p:stCondLst>
                                        </p:cTn>
                                        <p:tgtEl>
                                          <p:spTgt spid="2225"/>
                                        </p:tgtEl>
                                        <p:attrNameLst>
                                          <p:attrName>style.visibility</p:attrName>
                                        </p:attrNameLst>
                                      </p:cBhvr>
                                      <p:to>
                                        <p:strVal val="visible"/>
                                      </p:to>
                                    </p:set>
                                    <p:animEffect transition="in" filter="wipe(left)">
                                      <p:cBhvr>
                                        <p:cTn id="117" dur="500"/>
                                        <p:tgtEl>
                                          <p:spTgt spid="2225"/>
                                        </p:tgtEl>
                                      </p:cBhvr>
                                    </p:animEffect>
                                  </p:childTnLst>
                                </p:cTn>
                              </p:par>
                              <p:par>
                                <p:cTn id="118" presetID="22" presetClass="entr" presetSubtype="8" fill="hold" grpId="0" nodeType="withEffect">
                                  <p:stCondLst>
                                    <p:cond delay="700"/>
                                  </p:stCondLst>
                                  <p:childTnLst>
                                    <p:set>
                                      <p:cBhvr>
                                        <p:cTn id="119" dur="1" fill="hold">
                                          <p:stCondLst>
                                            <p:cond delay="0"/>
                                          </p:stCondLst>
                                        </p:cTn>
                                        <p:tgtEl>
                                          <p:spTgt spid="2227"/>
                                        </p:tgtEl>
                                        <p:attrNameLst>
                                          <p:attrName>style.visibility</p:attrName>
                                        </p:attrNameLst>
                                      </p:cBhvr>
                                      <p:to>
                                        <p:strVal val="visible"/>
                                      </p:to>
                                    </p:set>
                                    <p:animEffect transition="in" filter="wipe(left)">
                                      <p:cBhvr>
                                        <p:cTn id="120" dur="500"/>
                                        <p:tgtEl>
                                          <p:spTgt spid="2227"/>
                                        </p:tgtEl>
                                      </p:cBhvr>
                                    </p:animEffect>
                                  </p:childTnLst>
                                </p:cTn>
                              </p:par>
                              <p:par>
                                <p:cTn id="121" presetID="22" presetClass="entr" presetSubtype="8" fill="hold" grpId="0" nodeType="withEffect">
                                  <p:stCondLst>
                                    <p:cond delay="700"/>
                                  </p:stCondLst>
                                  <p:childTnLst>
                                    <p:set>
                                      <p:cBhvr>
                                        <p:cTn id="122" dur="1" fill="hold">
                                          <p:stCondLst>
                                            <p:cond delay="0"/>
                                          </p:stCondLst>
                                        </p:cTn>
                                        <p:tgtEl>
                                          <p:spTgt spid="2228"/>
                                        </p:tgtEl>
                                        <p:attrNameLst>
                                          <p:attrName>style.visibility</p:attrName>
                                        </p:attrNameLst>
                                      </p:cBhvr>
                                      <p:to>
                                        <p:strVal val="visible"/>
                                      </p:to>
                                    </p:set>
                                    <p:animEffect transition="in" filter="wipe(left)">
                                      <p:cBhvr>
                                        <p:cTn id="123" dur="500"/>
                                        <p:tgtEl>
                                          <p:spTgt spid="2228"/>
                                        </p:tgtEl>
                                      </p:cBhvr>
                                    </p:animEffect>
                                  </p:childTnLst>
                                </p:cTn>
                              </p:par>
                              <p:par>
                                <p:cTn id="124" presetID="22" presetClass="entr" presetSubtype="8" fill="hold" grpId="0" nodeType="withEffect">
                                  <p:stCondLst>
                                    <p:cond delay="700"/>
                                  </p:stCondLst>
                                  <p:childTnLst>
                                    <p:set>
                                      <p:cBhvr>
                                        <p:cTn id="125" dur="1" fill="hold">
                                          <p:stCondLst>
                                            <p:cond delay="0"/>
                                          </p:stCondLst>
                                        </p:cTn>
                                        <p:tgtEl>
                                          <p:spTgt spid="2229"/>
                                        </p:tgtEl>
                                        <p:attrNameLst>
                                          <p:attrName>style.visibility</p:attrName>
                                        </p:attrNameLst>
                                      </p:cBhvr>
                                      <p:to>
                                        <p:strVal val="visible"/>
                                      </p:to>
                                    </p:set>
                                    <p:animEffect transition="in" filter="wipe(left)">
                                      <p:cBhvr>
                                        <p:cTn id="126" dur="500"/>
                                        <p:tgtEl>
                                          <p:spTgt spid="2229"/>
                                        </p:tgtEl>
                                      </p:cBhvr>
                                    </p:animEffect>
                                  </p:childTnLst>
                                </p:cTn>
                              </p:par>
                              <p:par>
                                <p:cTn id="127" presetID="22" presetClass="entr" presetSubtype="8" fill="hold" grpId="0" nodeType="withEffect">
                                  <p:stCondLst>
                                    <p:cond delay="700"/>
                                  </p:stCondLst>
                                  <p:childTnLst>
                                    <p:set>
                                      <p:cBhvr>
                                        <p:cTn id="128" dur="1" fill="hold">
                                          <p:stCondLst>
                                            <p:cond delay="0"/>
                                          </p:stCondLst>
                                        </p:cTn>
                                        <p:tgtEl>
                                          <p:spTgt spid="2230"/>
                                        </p:tgtEl>
                                        <p:attrNameLst>
                                          <p:attrName>style.visibility</p:attrName>
                                        </p:attrNameLst>
                                      </p:cBhvr>
                                      <p:to>
                                        <p:strVal val="visible"/>
                                      </p:to>
                                    </p:set>
                                    <p:animEffect transition="in" filter="wipe(left)">
                                      <p:cBhvr>
                                        <p:cTn id="129" dur="500"/>
                                        <p:tgtEl>
                                          <p:spTgt spid="2230"/>
                                        </p:tgtEl>
                                      </p:cBhvr>
                                    </p:animEffect>
                                  </p:childTnLst>
                                </p:cTn>
                              </p:par>
                              <p:par>
                                <p:cTn id="130" presetID="22" presetClass="entr" presetSubtype="8" fill="hold" grpId="0" nodeType="withEffect">
                                  <p:stCondLst>
                                    <p:cond delay="700"/>
                                  </p:stCondLst>
                                  <p:childTnLst>
                                    <p:set>
                                      <p:cBhvr>
                                        <p:cTn id="131" dur="1" fill="hold">
                                          <p:stCondLst>
                                            <p:cond delay="0"/>
                                          </p:stCondLst>
                                        </p:cTn>
                                        <p:tgtEl>
                                          <p:spTgt spid="2231"/>
                                        </p:tgtEl>
                                        <p:attrNameLst>
                                          <p:attrName>style.visibility</p:attrName>
                                        </p:attrNameLst>
                                      </p:cBhvr>
                                      <p:to>
                                        <p:strVal val="visible"/>
                                      </p:to>
                                    </p:set>
                                    <p:animEffect transition="in" filter="wipe(left)">
                                      <p:cBhvr>
                                        <p:cTn id="132" dur="500"/>
                                        <p:tgtEl>
                                          <p:spTgt spid="2231"/>
                                        </p:tgtEl>
                                      </p:cBhvr>
                                    </p:animEffect>
                                  </p:childTnLst>
                                </p:cTn>
                              </p:par>
                              <p:par>
                                <p:cTn id="133" presetID="22" presetClass="entr" presetSubtype="8" fill="hold" grpId="0" nodeType="withEffect">
                                  <p:stCondLst>
                                    <p:cond delay="700"/>
                                  </p:stCondLst>
                                  <p:childTnLst>
                                    <p:set>
                                      <p:cBhvr>
                                        <p:cTn id="134" dur="1" fill="hold">
                                          <p:stCondLst>
                                            <p:cond delay="0"/>
                                          </p:stCondLst>
                                        </p:cTn>
                                        <p:tgtEl>
                                          <p:spTgt spid="2232"/>
                                        </p:tgtEl>
                                        <p:attrNameLst>
                                          <p:attrName>style.visibility</p:attrName>
                                        </p:attrNameLst>
                                      </p:cBhvr>
                                      <p:to>
                                        <p:strVal val="visible"/>
                                      </p:to>
                                    </p:set>
                                    <p:animEffect transition="in" filter="wipe(left)">
                                      <p:cBhvr>
                                        <p:cTn id="135" dur="500"/>
                                        <p:tgtEl>
                                          <p:spTgt spid="2232"/>
                                        </p:tgtEl>
                                      </p:cBhvr>
                                    </p:animEffect>
                                  </p:childTnLst>
                                </p:cTn>
                              </p:par>
                              <p:par>
                                <p:cTn id="136" presetID="22" presetClass="entr" presetSubtype="8" fill="hold" grpId="0" nodeType="withEffect">
                                  <p:stCondLst>
                                    <p:cond delay="700"/>
                                  </p:stCondLst>
                                  <p:childTnLst>
                                    <p:set>
                                      <p:cBhvr>
                                        <p:cTn id="137" dur="1" fill="hold">
                                          <p:stCondLst>
                                            <p:cond delay="0"/>
                                          </p:stCondLst>
                                        </p:cTn>
                                        <p:tgtEl>
                                          <p:spTgt spid="2233"/>
                                        </p:tgtEl>
                                        <p:attrNameLst>
                                          <p:attrName>style.visibility</p:attrName>
                                        </p:attrNameLst>
                                      </p:cBhvr>
                                      <p:to>
                                        <p:strVal val="visible"/>
                                      </p:to>
                                    </p:set>
                                    <p:animEffect transition="in" filter="wipe(left)">
                                      <p:cBhvr>
                                        <p:cTn id="138" dur="500"/>
                                        <p:tgtEl>
                                          <p:spTgt spid="2233"/>
                                        </p:tgtEl>
                                      </p:cBhvr>
                                    </p:animEffect>
                                  </p:childTnLst>
                                </p:cTn>
                              </p:par>
                              <p:par>
                                <p:cTn id="139" presetID="22" presetClass="entr" presetSubtype="8" fill="hold" grpId="0" nodeType="withEffect">
                                  <p:stCondLst>
                                    <p:cond delay="700"/>
                                  </p:stCondLst>
                                  <p:childTnLst>
                                    <p:set>
                                      <p:cBhvr>
                                        <p:cTn id="140" dur="1" fill="hold">
                                          <p:stCondLst>
                                            <p:cond delay="0"/>
                                          </p:stCondLst>
                                        </p:cTn>
                                        <p:tgtEl>
                                          <p:spTgt spid="2234"/>
                                        </p:tgtEl>
                                        <p:attrNameLst>
                                          <p:attrName>style.visibility</p:attrName>
                                        </p:attrNameLst>
                                      </p:cBhvr>
                                      <p:to>
                                        <p:strVal val="visible"/>
                                      </p:to>
                                    </p:set>
                                    <p:animEffect transition="in" filter="wipe(left)">
                                      <p:cBhvr>
                                        <p:cTn id="141" dur="500"/>
                                        <p:tgtEl>
                                          <p:spTgt spid="2234"/>
                                        </p:tgtEl>
                                      </p:cBhvr>
                                    </p:animEffect>
                                  </p:childTnLst>
                                </p:cTn>
                              </p:par>
                              <p:par>
                                <p:cTn id="142" presetID="22" presetClass="entr" presetSubtype="8" fill="hold" grpId="0" nodeType="withEffect">
                                  <p:stCondLst>
                                    <p:cond delay="700"/>
                                  </p:stCondLst>
                                  <p:childTnLst>
                                    <p:set>
                                      <p:cBhvr>
                                        <p:cTn id="143" dur="1" fill="hold">
                                          <p:stCondLst>
                                            <p:cond delay="0"/>
                                          </p:stCondLst>
                                        </p:cTn>
                                        <p:tgtEl>
                                          <p:spTgt spid="2235"/>
                                        </p:tgtEl>
                                        <p:attrNameLst>
                                          <p:attrName>style.visibility</p:attrName>
                                        </p:attrNameLst>
                                      </p:cBhvr>
                                      <p:to>
                                        <p:strVal val="visible"/>
                                      </p:to>
                                    </p:set>
                                    <p:animEffect transition="in" filter="wipe(left)">
                                      <p:cBhvr>
                                        <p:cTn id="144" dur="500"/>
                                        <p:tgtEl>
                                          <p:spTgt spid="2235"/>
                                        </p:tgtEl>
                                      </p:cBhvr>
                                    </p:animEffect>
                                  </p:childTnLst>
                                </p:cTn>
                              </p:par>
                              <p:par>
                                <p:cTn id="145" presetID="22" presetClass="entr" presetSubtype="8" fill="hold" grpId="0" nodeType="withEffect">
                                  <p:stCondLst>
                                    <p:cond delay="700"/>
                                  </p:stCondLst>
                                  <p:childTnLst>
                                    <p:set>
                                      <p:cBhvr>
                                        <p:cTn id="146" dur="1" fill="hold">
                                          <p:stCondLst>
                                            <p:cond delay="0"/>
                                          </p:stCondLst>
                                        </p:cTn>
                                        <p:tgtEl>
                                          <p:spTgt spid="2236"/>
                                        </p:tgtEl>
                                        <p:attrNameLst>
                                          <p:attrName>style.visibility</p:attrName>
                                        </p:attrNameLst>
                                      </p:cBhvr>
                                      <p:to>
                                        <p:strVal val="visible"/>
                                      </p:to>
                                    </p:set>
                                    <p:animEffect transition="in" filter="wipe(left)">
                                      <p:cBhvr>
                                        <p:cTn id="147" dur="500"/>
                                        <p:tgtEl>
                                          <p:spTgt spid="2236"/>
                                        </p:tgtEl>
                                      </p:cBhvr>
                                    </p:animEffect>
                                  </p:childTnLst>
                                </p:cTn>
                              </p:par>
                              <p:par>
                                <p:cTn id="148" presetID="22" presetClass="entr" presetSubtype="8" fill="hold" grpId="0" nodeType="withEffect">
                                  <p:stCondLst>
                                    <p:cond delay="1000"/>
                                  </p:stCondLst>
                                  <p:childTnLst>
                                    <p:set>
                                      <p:cBhvr>
                                        <p:cTn id="149" dur="1" fill="hold">
                                          <p:stCondLst>
                                            <p:cond delay="0"/>
                                          </p:stCondLst>
                                        </p:cTn>
                                        <p:tgtEl>
                                          <p:spTgt spid="2237"/>
                                        </p:tgtEl>
                                        <p:attrNameLst>
                                          <p:attrName>style.visibility</p:attrName>
                                        </p:attrNameLst>
                                      </p:cBhvr>
                                      <p:to>
                                        <p:strVal val="visible"/>
                                      </p:to>
                                    </p:set>
                                    <p:animEffect transition="in" filter="wipe(left)">
                                      <p:cBhvr>
                                        <p:cTn id="150" dur="500"/>
                                        <p:tgtEl>
                                          <p:spTgt spid="2237"/>
                                        </p:tgtEl>
                                      </p:cBhvr>
                                    </p:animEffect>
                                  </p:childTnLst>
                                </p:cTn>
                              </p:par>
                              <p:par>
                                <p:cTn id="151" presetID="22" presetClass="entr" presetSubtype="8" fill="hold" grpId="0" nodeType="withEffect">
                                  <p:stCondLst>
                                    <p:cond delay="1000"/>
                                  </p:stCondLst>
                                  <p:childTnLst>
                                    <p:set>
                                      <p:cBhvr>
                                        <p:cTn id="152" dur="1" fill="hold">
                                          <p:stCondLst>
                                            <p:cond delay="0"/>
                                          </p:stCondLst>
                                        </p:cTn>
                                        <p:tgtEl>
                                          <p:spTgt spid="2238"/>
                                        </p:tgtEl>
                                        <p:attrNameLst>
                                          <p:attrName>style.visibility</p:attrName>
                                        </p:attrNameLst>
                                      </p:cBhvr>
                                      <p:to>
                                        <p:strVal val="visible"/>
                                      </p:to>
                                    </p:set>
                                    <p:animEffect transition="in" filter="wipe(left)">
                                      <p:cBhvr>
                                        <p:cTn id="153" dur="500"/>
                                        <p:tgtEl>
                                          <p:spTgt spid="2238"/>
                                        </p:tgtEl>
                                      </p:cBhvr>
                                    </p:animEffect>
                                  </p:childTnLst>
                                </p:cTn>
                              </p:par>
                              <p:par>
                                <p:cTn id="154" presetID="22" presetClass="entr" presetSubtype="8" fill="hold" grpId="0" nodeType="withEffect">
                                  <p:stCondLst>
                                    <p:cond delay="1000"/>
                                  </p:stCondLst>
                                  <p:childTnLst>
                                    <p:set>
                                      <p:cBhvr>
                                        <p:cTn id="155" dur="1" fill="hold">
                                          <p:stCondLst>
                                            <p:cond delay="0"/>
                                          </p:stCondLst>
                                        </p:cTn>
                                        <p:tgtEl>
                                          <p:spTgt spid="2278"/>
                                        </p:tgtEl>
                                        <p:attrNameLst>
                                          <p:attrName>style.visibility</p:attrName>
                                        </p:attrNameLst>
                                      </p:cBhvr>
                                      <p:to>
                                        <p:strVal val="visible"/>
                                      </p:to>
                                    </p:set>
                                    <p:animEffect transition="in" filter="wipe(left)">
                                      <p:cBhvr>
                                        <p:cTn id="156" dur="500"/>
                                        <p:tgtEl>
                                          <p:spTgt spid="2278"/>
                                        </p:tgtEl>
                                      </p:cBhvr>
                                    </p:animEffect>
                                  </p:childTnLst>
                                </p:cTn>
                              </p:par>
                              <p:par>
                                <p:cTn id="157" presetID="22" presetClass="entr" presetSubtype="8" fill="hold" grpId="0" nodeType="withEffect">
                                  <p:stCondLst>
                                    <p:cond delay="1000"/>
                                  </p:stCondLst>
                                  <p:childTnLst>
                                    <p:set>
                                      <p:cBhvr>
                                        <p:cTn id="158" dur="1" fill="hold">
                                          <p:stCondLst>
                                            <p:cond delay="0"/>
                                          </p:stCondLst>
                                        </p:cTn>
                                        <p:tgtEl>
                                          <p:spTgt spid="2287"/>
                                        </p:tgtEl>
                                        <p:attrNameLst>
                                          <p:attrName>style.visibility</p:attrName>
                                        </p:attrNameLst>
                                      </p:cBhvr>
                                      <p:to>
                                        <p:strVal val="visible"/>
                                      </p:to>
                                    </p:set>
                                    <p:animEffect transition="in" filter="wipe(left)">
                                      <p:cBhvr>
                                        <p:cTn id="159" dur="500"/>
                                        <p:tgtEl>
                                          <p:spTgt spid="2287"/>
                                        </p:tgtEl>
                                      </p:cBhvr>
                                    </p:animEffect>
                                  </p:childTnLst>
                                </p:cTn>
                              </p:par>
                              <p:par>
                                <p:cTn id="160" presetID="22" presetClass="entr" presetSubtype="8" fill="hold" grpId="0" nodeType="withEffect">
                                  <p:stCondLst>
                                    <p:cond delay="1000"/>
                                  </p:stCondLst>
                                  <p:childTnLst>
                                    <p:set>
                                      <p:cBhvr>
                                        <p:cTn id="161" dur="1" fill="hold">
                                          <p:stCondLst>
                                            <p:cond delay="0"/>
                                          </p:stCondLst>
                                        </p:cTn>
                                        <p:tgtEl>
                                          <p:spTgt spid="2288"/>
                                        </p:tgtEl>
                                        <p:attrNameLst>
                                          <p:attrName>style.visibility</p:attrName>
                                        </p:attrNameLst>
                                      </p:cBhvr>
                                      <p:to>
                                        <p:strVal val="visible"/>
                                      </p:to>
                                    </p:set>
                                    <p:animEffect transition="in" filter="wipe(left)">
                                      <p:cBhvr>
                                        <p:cTn id="162" dur="500"/>
                                        <p:tgtEl>
                                          <p:spTgt spid="2288"/>
                                        </p:tgtEl>
                                      </p:cBhvr>
                                    </p:animEffect>
                                  </p:childTnLst>
                                </p:cTn>
                              </p:par>
                              <p:par>
                                <p:cTn id="163" presetID="22" presetClass="entr" presetSubtype="8" fill="hold" grpId="0" nodeType="withEffect">
                                  <p:stCondLst>
                                    <p:cond delay="1000"/>
                                  </p:stCondLst>
                                  <p:childTnLst>
                                    <p:set>
                                      <p:cBhvr>
                                        <p:cTn id="164" dur="1" fill="hold">
                                          <p:stCondLst>
                                            <p:cond delay="0"/>
                                          </p:stCondLst>
                                        </p:cTn>
                                        <p:tgtEl>
                                          <p:spTgt spid="2289"/>
                                        </p:tgtEl>
                                        <p:attrNameLst>
                                          <p:attrName>style.visibility</p:attrName>
                                        </p:attrNameLst>
                                      </p:cBhvr>
                                      <p:to>
                                        <p:strVal val="visible"/>
                                      </p:to>
                                    </p:set>
                                    <p:animEffect transition="in" filter="wipe(left)">
                                      <p:cBhvr>
                                        <p:cTn id="165" dur="500"/>
                                        <p:tgtEl>
                                          <p:spTgt spid="2289"/>
                                        </p:tgtEl>
                                      </p:cBhvr>
                                    </p:animEffect>
                                  </p:childTnLst>
                                </p:cTn>
                              </p:par>
                              <p:par>
                                <p:cTn id="166" presetID="22" presetClass="entr" presetSubtype="8" fill="hold" grpId="0" nodeType="withEffect">
                                  <p:stCondLst>
                                    <p:cond delay="1000"/>
                                  </p:stCondLst>
                                  <p:childTnLst>
                                    <p:set>
                                      <p:cBhvr>
                                        <p:cTn id="167" dur="1" fill="hold">
                                          <p:stCondLst>
                                            <p:cond delay="0"/>
                                          </p:stCondLst>
                                        </p:cTn>
                                        <p:tgtEl>
                                          <p:spTgt spid="2290"/>
                                        </p:tgtEl>
                                        <p:attrNameLst>
                                          <p:attrName>style.visibility</p:attrName>
                                        </p:attrNameLst>
                                      </p:cBhvr>
                                      <p:to>
                                        <p:strVal val="visible"/>
                                      </p:to>
                                    </p:set>
                                    <p:animEffect transition="in" filter="wipe(left)">
                                      <p:cBhvr>
                                        <p:cTn id="168" dur="500"/>
                                        <p:tgtEl>
                                          <p:spTgt spid="2290"/>
                                        </p:tgtEl>
                                      </p:cBhvr>
                                    </p:animEffect>
                                  </p:childTnLst>
                                </p:cTn>
                              </p:par>
                              <p:par>
                                <p:cTn id="169" presetID="22" presetClass="entr" presetSubtype="8" fill="hold" grpId="0" nodeType="withEffect">
                                  <p:stCondLst>
                                    <p:cond delay="1000"/>
                                  </p:stCondLst>
                                  <p:childTnLst>
                                    <p:set>
                                      <p:cBhvr>
                                        <p:cTn id="170" dur="1" fill="hold">
                                          <p:stCondLst>
                                            <p:cond delay="0"/>
                                          </p:stCondLst>
                                        </p:cTn>
                                        <p:tgtEl>
                                          <p:spTgt spid="2182"/>
                                        </p:tgtEl>
                                        <p:attrNameLst>
                                          <p:attrName>style.visibility</p:attrName>
                                        </p:attrNameLst>
                                      </p:cBhvr>
                                      <p:to>
                                        <p:strVal val="visible"/>
                                      </p:to>
                                    </p:set>
                                    <p:animEffect transition="in" filter="wipe(left)">
                                      <p:cBhvr>
                                        <p:cTn id="171" dur="500"/>
                                        <p:tgtEl>
                                          <p:spTgt spid="2182"/>
                                        </p:tgtEl>
                                      </p:cBhvr>
                                    </p:animEffect>
                                  </p:childTnLst>
                                </p:cTn>
                              </p:par>
                              <p:par>
                                <p:cTn id="172" presetID="22" presetClass="entr" presetSubtype="8" fill="hold" grpId="0" nodeType="withEffect">
                                  <p:stCondLst>
                                    <p:cond delay="1000"/>
                                  </p:stCondLst>
                                  <p:childTnLst>
                                    <p:set>
                                      <p:cBhvr>
                                        <p:cTn id="173" dur="1" fill="hold">
                                          <p:stCondLst>
                                            <p:cond delay="0"/>
                                          </p:stCondLst>
                                        </p:cTn>
                                        <p:tgtEl>
                                          <p:spTgt spid="2291"/>
                                        </p:tgtEl>
                                        <p:attrNameLst>
                                          <p:attrName>style.visibility</p:attrName>
                                        </p:attrNameLst>
                                      </p:cBhvr>
                                      <p:to>
                                        <p:strVal val="visible"/>
                                      </p:to>
                                    </p:set>
                                    <p:animEffect transition="in" filter="wipe(left)">
                                      <p:cBhvr>
                                        <p:cTn id="174" dur="500"/>
                                        <p:tgtEl>
                                          <p:spTgt spid="2291"/>
                                        </p:tgtEl>
                                      </p:cBhvr>
                                    </p:animEffect>
                                  </p:childTnLst>
                                </p:cTn>
                              </p:par>
                              <p:par>
                                <p:cTn id="175" presetID="22" presetClass="entr" presetSubtype="8" fill="hold" grpId="0" nodeType="withEffect">
                                  <p:stCondLst>
                                    <p:cond delay="1000"/>
                                  </p:stCondLst>
                                  <p:childTnLst>
                                    <p:set>
                                      <p:cBhvr>
                                        <p:cTn id="176" dur="1" fill="hold">
                                          <p:stCondLst>
                                            <p:cond delay="0"/>
                                          </p:stCondLst>
                                        </p:cTn>
                                        <p:tgtEl>
                                          <p:spTgt spid="2298"/>
                                        </p:tgtEl>
                                        <p:attrNameLst>
                                          <p:attrName>style.visibility</p:attrName>
                                        </p:attrNameLst>
                                      </p:cBhvr>
                                      <p:to>
                                        <p:strVal val="visible"/>
                                      </p:to>
                                    </p:set>
                                    <p:animEffect transition="in" filter="wipe(left)">
                                      <p:cBhvr>
                                        <p:cTn id="177" dur="500"/>
                                        <p:tgtEl>
                                          <p:spTgt spid="2298"/>
                                        </p:tgtEl>
                                      </p:cBhvr>
                                    </p:animEffect>
                                  </p:childTnLst>
                                </p:cTn>
                              </p:par>
                              <p:par>
                                <p:cTn id="178" presetID="22" presetClass="entr" presetSubtype="8" fill="hold" grpId="0" nodeType="withEffect">
                                  <p:stCondLst>
                                    <p:cond delay="1000"/>
                                  </p:stCondLst>
                                  <p:childTnLst>
                                    <p:set>
                                      <p:cBhvr>
                                        <p:cTn id="179" dur="1" fill="hold">
                                          <p:stCondLst>
                                            <p:cond delay="0"/>
                                          </p:stCondLst>
                                        </p:cTn>
                                        <p:tgtEl>
                                          <p:spTgt spid="2306"/>
                                        </p:tgtEl>
                                        <p:attrNameLst>
                                          <p:attrName>style.visibility</p:attrName>
                                        </p:attrNameLst>
                                      </p:cBhvr>
                                      <p:to>
                                        <p:strVal val="visible"/>
                                      </p:to>
                                    </p:set>
                                    <p:animEffect transition="in" filter="wipe(left)">
                                      <p:cBhvr>
                                        <p:cTn id="180" dur="500"/>
                                        <p:tgtEl>
                                          <p:spTgt spid="2306"/>
                                        </p:tgtEl>
                                      </p:cBhvr>
                                    </p:animEffect>
                                  </p:childTnLst>
                                </p:cTn>
                              </p:par>
                              <p:par>
                                <p:cTn id="181" presetID="22" presetClass="entr" presetSubtype="8" fill="hold" grpId="0" nodeType="withEffect">
                                  <p:stCondLst>
                                    <p:cond delay="1000"/>
                                  </p:stCondLst>
                                  <p:childTnLst>
                                    <p:set>
                                      <p:cBhvr>
                                        <p:cTn id="182" dur="1" fill="hold">
                                          <p:stCondLst>
                                            <p:cond delay="0"/>
                                          </p:stCondLst>
                                        </p:cTn>
                                        <p:tgtEl>
                                          <p:spTgt spid="2255"/>
                                        </p:tgtEl>
                                        <p:attrNameLst>
                                          <p:attrName>style.visibility</p:attrName>
                                        </p:attrNameLst>
                                      </p:cBhvr>
                                      <p:to>
                                        <p:strVal val="visible"/>
                                      </p:to>
                                    </p:set>
                                    <p:animEffect transition="in" filter="wipe(left)">
                                      <p:cBhvr>
                                        <p:cTn id="183" dur="500"/>
                                        <p:tgtEl>
                                          <p:spTgt spid="2255"/>
                                        </p:tgtEl>
                                      </p:cBhvr>
                                    </p:animEffect>
                                  </p:childTnLst>
                                </p:cTn>
                              </p:par>
                              <p:par>
                                <p:cTn id="184" presetID="22" presetClass="entr" presetSubtype="8" fill="hold" grpId="0" nodeType="withEffect">
                                  <p:stCondLst>
                                    <p:cond delay="1000"/>
                                  </p:stCondLst>
                                  <p:childTnLst>
                                    <p:set>
                                      <p:cBhvr>
                                        <p:cTn id="185" dur="1" fill="hold">
                                          <p:stCondLst>
                                            <p:cond delay="0"/>
                                          </p:stCondLst>
                                        </p:cTn>
                                        <p:tgtEl>
                                          <p:spTgt spid="2268"/>
                                        </p:tgtEl>
                                        <p:attrNameLst>
                                          <p:attrName>style.visibility</p:attrName>
                                        </p:attrNameLst>
                                      </p:cBhvr>
                                      <p:to>
                                        <p:strVal val="visible"/>
                                      </p:to>
                                    </p:set>
                                    <p:animEffect transition="in" filter="wipe(left)">
                                      <p:cBhvr>
                                        <p:cTn id="186" dur="500"/>
                                        <p:tgtEl>
                                          <p:spTgt spid="2268"/>
                                        </p:tgtEl>
                                      </p:cBhvr>
                                    </p:animEffect>
                                  </p:childTnLst>
                                </p:cTn>
                              </p:par>
                              <p:par>
                                <p:cTn id="187" presetID="22" presetClass="entr" presetSubtype="8" fill="hold" grpId="0" nodeType="withEffect">
                                  <p:stCondLst>
                                    <p:cond delay="1000"/>
                                  </p:stCondLst>
                                  <p:childTnLst>
                                    <p:set>
                                      <p:cBhvr>
                                        <p:cTn id="188" dur="1" fill="hold">
                                          <p:stCondLst>
                                            <p:cond delay="0"/>
                                          </p:stCondLst>
                                        </p:cTn>
                                        <p:tgtEl>
                                          <p:spTgt spid="2269"/>
                                        </p:tgtEl>
                                        <p:attrNameLst>
                                          <p:attrName>style.visibility</p:attrName>
                                        </p:attrNameLst>
                                      </p:cBhvr>
                                      <p:to>
                                        <p:strVal val="visible"/>
                                      </p:to>
                                    </p:set>
                                    <p:animEffect transition="in" filter="wipe(left)">
                                      <p:cBhvr>
                                        <p:cTn id="189" dur="500"/>
                                        <p:tgtEl>
                                          <p:spTgt spid="2269"/>
                                        </p:tgtEl>
                                      </p:cBhvr>
                                    </p:animEffect>
                                  </p:childTnLst>
                                </p:cTn>
                              </p:par>
                              <p:par>
                                <p:cTn id="190" presetID="22" presetClass="entr" presetSubtype="8" fill="hold" grpId="0" nodeType="withEffect">
                                  <p:stCondLst>
                                    <p:cond delay="1200"/>
                                  </p:stCondLst>
                                  <p:childTnLst>
                                    <p:set>
                                      <p:cBhvr>
                                        <p:cTn id="191" dur="1" fill="hold">
                                          <p:stCondLst>
                                            <p:cond delay="0"/>
                                          </p:stCondLst>
                                        </p:cTn>
                                        <p:tgtEl>
                                          <p:spTgt spid="2208"/>
                                        </p:tgtEl>
                                        <p:attrNameLst>
                                          <p:attrName>style.visibility</p:attrName>
                                        </p:attrNameLst>
                                      </p:cBhvr>
                                      <p:to>
                                        <p:strVal val="visible"/>
                                      </p:to>
                                    </p:set>
                                    <p:animEffect transition="in" filter="wipe(left)">
                                      <p:cBhvr>
                                        <p:cTn id="192" dur="500"/>
                                        <p:tgtEl>
                                          <p:spTgt spid="2208"/>
                                        </p:tgtEl>
                                      </p:cBhvr>
                                    </p:animEffect>
                                  </p:childTnLst>
                                </p:cTn>
                              </p:par>
                              <p:par>
                                <p:cTn id="193" presetID="22" presetClass="entr" presetSubtype="8" fill="hold" grpId="0" nodeType="withEffect">
                                  <p:stCondLst>
                                    <p:cond delay="1200"/>
                                  </p:stCondLst>
                                  <p:childTnLst>
                                    <p:set>
                                      <p:cBhvr>
                                        <p:cTn id="194" dur="1" fill="hold">
                                          <p:stCondLst>
                                            <p:cond delay="0"/>
                                          </p:stCondLst>
                                        </p:cTn>
                                        <p:tgtEl>
                                          <p:spTgt spid="2215"/>
                                        </p:tgtEl>
                                        <p:attrNameLst>
                                          <p:attrName>style.visibility</p:attrName>
                                        </p:attrNameLst>
                                      </p:cBhvr>
                                      <p:to>
                                        <p:strVal val="visible"/>
                                      </p:to>
                                    </p:set>
                                    <p:animEffect transition="in" filter="wipe(left)">
                                      <p:cBhvr>
                                        <p:cTn id="195" dur="500"/>
                                        <p:tgtEl>
                                          <p:spTgt spid="2215"/>
                                        </p:tgtEl>
                                      </p:cBhvr>
                                    </p:animEffect>
                                  </p:childTnLst>
                                </p:cTn>
                              </p:par>
                              <p:par>
                                <p:cTn id="196" presetID="22" presetClass="entr" presetSubtype="8" fill="hold" grpId="0" nodeType="withEffect">
                                  <p:stCondLst>
                                    <p:cond delay="1200"/>
                                  </p:stCondLst>
                                  <p:childTnLst>
                                    <p:set>
                                      <p:cBhvr>
                                        <p:cTn id="197" dur="1" fill="hold">
                                          <p:stCondLst>
                                            <p:cond delay="0"/>
                                          </p:stCondLst>
                                        </p:cTn>
                                        <p:tgtEl>
                                          <p:spTgt spid="2223"/>
                                        </p:tgtEl>
                                        <p:attrNameLst>
                                          <p:attrName>style.visibility</p:attrName>
                                        </p:attrNameLst>
                                      </p:cBhvr>
                                      <p:to>
                                        <p:strVal val="visible"/>
                                      </p:to>
                                    </p:set>
                                    <p:animEffect transition="in" filter="wipe(left)">
                                      <p:cBhvr>
                                        <p:cTn id="198" dur="500"/>
                                        <p:tgtEl>
                                          <p:spTgt spid="2223"/>
                                        </p:tgtEl>
                                      </p:cBhvr>
                                    </p:animEffect>
                                  </p:childTnLst>
                                </p:cTn>
                              </p:par>
                              <p:par>
                                <p:cTn id="199" presetID="22" presetClass="entr" presetSubtype="8" fill="hold" grpId="0" nodeType="withEffect">
                                  <p:stCondLst>
                                    <p:cond delay="1200"/>
                                  </p:stCondLst>
                                  <p:childTnLst>
                                    <p:set>
                                      <p:cBhvr>
                                        <p:cTn id="200" dur="1" fill="hold">
                                          <p:stCondLst>
                                            <p:cond delay="0"/>
                                          </p:stCondLst>
                                        </p:cTn>
                                        <p:tgtEl>
                                          <p:spTgt spid="2224"/>
                                        </p:tgtEl>
                                        <p:attrNameLst>
                                          <p:attrName>style.visibility</p:attrName>
                                        </p:attrNameLst>
                                      </p:cBhvr>
                                      <p:to>
                                        <p:strVal val="visible"/>
                                      </p:to>
                                    </p:set>
                                    <p:animEffect transition="in" filter="wipe(left)">
                                      <p:cBhvr>
                                        <p:cTn id="201" dur="500"/>
                                        <p:tgtEl>
                                          <p:spTgt spid="2224"/>
                                        </p:tgtEl>
                                      </p:cBhvr>
                                    </p:animEffect>
                                  </p:childTnLst>
                                </p:cTn>
                              </p:par>
                              <p:par>
                                <p:cTn id="202" presetID="22" presetClass="entr" presetSubtype="8" fill="hold" grpId="0" nodeType="withEffect">
                                  <p:stCondLst>
                                    <p:cond delay="1400"/>
                                  </p:stCondLst>
                                  <p:childTnLst>
                                    <p:set>
                                      <p:cBhvr>
                                        <p:cTn id="203" dur="1" fill="hold">
                                          <p:stCondLst>
                                            <p:cond delay="0"/>
                                          </p:stCondLst>
                                        </p:cTn>
                                        <p:tgtEl>
                                          <p:spTgt spid="2239"/>
                                        </p:tgtEl>
                                        <p:attrNameLst>
                                          <p:attrName>style.visibility</p:attrName>
                                        </p:attrNameLst>
                                      </p:cBhvr>
                                      <p:to>
                                        <p:strVal val="visible"/>
                                      </p:to>
                                    </p:set>
                                    <p:animEffect transition="in" filter="wipe(left)">
                                      <p:cBhvr>
                                        <p:cTn id="204" dur="500"/>
                                        <p:tgtEl>
                                          <p:spTgt spid="2239"/>
                                        </p:tgtEl>
                                      </p:cBhvr>
                                    </p:animEffect>
                                  </p:childTnLst>
                                </p:cTn>
                              </p:par>
                              <p:par>
                                <p:cTn id="205" presetID="22" presetClass="entr" presetSubtype="8" fill="hold" grpId="0" nodeType="withEffect">
                                  <p:stCondLst>
                                    <p:cond delay="1400"/>
                                  </p:stCondLst>
                                  <p:childTnLst>
                                    <p:set>
                                      <p:cBhvr>
                                        <p:cTn id="206" dur="1" fill="hold">
                                          <p:stCondLst>
                                            <p:cond delay="0"/>
                                          </p:stCondLst>
                                        </p:cTn>
                                        <p:tgtEl>
                                          <p:spTgt spid="2240"/>
                                        </p:tgtEl>
                                        <p:attrNameLst>
                                          <p:attrName>style.visibility</p:attrName>
                                        </p:attrNameLst>
                                      </p:cBhvr>
                                      <p:to>
                                        <p:strVal val="visible"/>
                                      </p:to>
                                    </p:set>
                                    <p:animEffect transition="in" filter="wipe(left)">
                                      <p:cBhvr>
                                        <p:cTn id="207" dur="500"/>
                                        <p:tgtEl>
                                          <p:spTgt spid="2240"/>
                                        </p:tgtEl>
                                      </p:cBhvr>
                                    </p:animEffect>
                                  </p:childTnLst>
                                </p:cTn>
                              </p:par>
                              <p:par>
                                <p:cTn id="208" presetID="22" presetClass="entr" presetSubtype="8" fill="hold" grpId="0" nodeType="withEffect">
                                  <p:stCondLst>
                                    <p:cond delay="1400"/>
                                  </p:stCondLst>
                                  <p:childTnLst>
                                    <p:set>
                                      <p:cBhvr>
                                        <p:cTn id="209" dur="1" fill="hold">
                                          <p:stCondLst>
                                            <p:cond delay="0"/>
                                          </p:stCondLst>
                                        </p:cTn>
                                        <p:tgtEl>
                                          <p:spTgt spid="2241"/>
                                        </p:tgtEl>
                                        <p:attrNameLst>
                                          <p:attrName>style.visibility</p:attrName>
                                        </p:attrNameLst>
                                      </p:cBhvr>
                                      <p:to>
                                        <p:strVal val="visible"/>
                                      </p:to>
                                    </p:set>
                                    <p:animEffect transition="in" filter="wipe(left)">
                                      <p:cBhvr>
                                        <p:cTn id="210" dur="500"/>
                                        <p:tgtEl>
                                          <p:spTgt spid="2241"/>
                                        </p:tgtEl>
                                      </p:cBhvr>
                                    </p:animEffect>
                                  </p:childTnLst>
                                </p:cTn>
                              </p:par>
                              <p:par>
                                <p:cTn id="211" presetID="22" presetClass="entr" presetSubtype="8" fill="hold" grpId="0" nodeType="withEffect">
                                  <p:stCondLst>
                                    <p:cond delay="1400"/>
                                  </p:stCondLst>
                                  <p:childTnLst>
                                    <p:set>
                                      <p:cBhvr>
                                        <p:cTn id="212" dur="1" fill="hold">
                                          <p:stCondLst>
                                            <p:cond delay="0"/>
                                          </p:stCondLst>
                                        </p:cTn>
                                        <p:tgtEl>
                                          <p:spTgt spid="2242"/>
                                        </p:tgtEl>
                                        <p:attrNameLst>
                                          <p:attrName>style.visibility</p:attrName>
                                        </p:attrNameLst>
                                      </p:cBhvr>
                                      <p:to>
                                        <p:strVal val="visible"/>
                                      </p:to>
                                    </p:set>
                                    <p:animEffect transition="in" filter="wipe(left)">
                                      <p:cBhvr>
                                        <p:cTn id="213" dur="500"/>
                                        <p:tgtEl>
                                          <p:spTgt spid="2242"/>
                                        </p:tgtEl>
                                      </p:cBhvr>
                                    </p:animEffect>
                                  </p:childTnLst>
                                </p:cTn>
                              </p:par>
                              <p:par>
                                <p:cTn id="214" presetID="22" presetClass="entr" presetSubtype="8" fill="hold" grpId="0" nodeType="withEffect">
                                  <p:stCondLst>
                                    <p:cond delay="1400"/>
                                  </p:stCondLst>
                                  <p:childTnLst>
                                    <p:set>
                                      <p:cBhvr>
                                        <p:cTn id="215" dur="1" fill="hold">
                                          <p:stCondLst>
                                            <p:cond delay="0"/>
                                          </p:stCondLst>
                                        </p:cTn>
                                        <p:tgtEl>
                                          <p:spTgt spid="2244"/>
                                        </p:tgtEl>
                                        <p:attrNameLst>
                                          <p:attrName>style.visibility</p:attrName>
                                        </p:attrNameLst>
                                      </p:cBhvr>
                                      <p:to>
                                        <p:strVal val="visible"/>
                                      </p:to>
                                    </p:set>
                                    <p:animEffect transition="in" filter="wipe(left)">
                                      <p:cBhvr>
                                        <p:cTn id="216" dur="500"/>
                                        <p:tgtEl>
                                          <p:spTgt spid="2244"/>
                                        </p:tgtEl>
                                      </p:cBhvr>
                                    </p:animEffect>
                                  </p:childTnLst>
                                </p:cTn>
                              </p:par>
                              <p:par>
                                <p:cTn id="217" presetID="22" presetClass="entr" presetSubtype="8" fill="hold" grpId="0" nodeType="withEffect">
                                  <p:stCondLst>
                                    <p:cond delay="1400"/>
                                  </p:stCondLst>
                                  <p:childTnLst>
                                    <p:set>
                                      <p:cBhvr>
                                        <p:cTn id="218" dur="1" fill="hold">
                                          <p:stCondLst>
                                            <p:cond delay="0"/>
                                          </p:stCondLst>
                                        </p:cTn>
                                        <p:tgtEl>
                                          <p:spTgt spid="2245"/>
                                        </p:tgtEl>
                                        <p:attrNameLst>
                                          <p:attrName>style.visibility</p:attrName>
                                        </p:attrNameLst>
                                      </p:cBhvr>
                                      <p:to>
                                        <p:strVal val="visible"/>
                                      </p:to>
                                    </p:set>
                                    <p:animEffect transition="in" filter="wipe(left)">
                                      <p:cBhvr>
                                        <p:cTn id="219" dur="500"/>
                                        <p:tgtEl>
                                          <p:spTgt spid="2245"/>
                                        </p:tgtEl>
                                      </p:cBhvr>
                                    </p:animEffect>
                                  </p:childTnLst>
                                </p:cTn>
                              </p:par>
                              <p:par>
                                <p:cTn id="220" presetID="22" presetClass="entr" presetSubtype="8" fill="hold" grpId="0" nodeType="withEffect">
                                  <p:stCondLst>
                                    <p:cond delay="1400"/>
                                  </p:stCondLst>
                                  <p:childTnLst>
                                    <p:set>
                                      <p:cBhvr>
                                        <p:cTn id="221" dur="1" fill="hold">
                                          <p:stCondLst>
                                            <p:cond delay="0"/>
                                          </p:stCondLst>
                                        </p:cTn>
                                        <p:tgtEl>
                                          <p:spTgt spid="2246"/>
                                        </p:tgtEl>
                                        <p:attrNameLst>
                                          <p:attrName>style.visibility</p:attrName>
                                        </p:attrNameLst>
                                      </p:cBhvr>
                                      <p:to>
                                        <p:strVal val="visible"/>
                                      </p:to>
                                    </p:set>
                                    <p:animEffect transition="in" filter="wipe(left)">
                                      <p:cBhvr>
                                        <p:cTn id="222" dur="500"/>
                                        <p:tgtEl>
                                          <p:spTgt spid="2246"/>
                                        </p:tgtEl>
                                      </p:cBhvr>
                                    </p:animEffect>
                                  </p:childTnLst>
                                </p:cTn>
                              </p:par>
                              <p:par>
                                <p:cTn id="223" presetID="22" presetClass="entr" presetSubtype="8" fill="hold" grpId="0" nodeType="withEffect">
                                  <p:stCondLst>
                                    <p:cond delay="1400"/>
                                  </p:stCondLst>
                                  <p:childTnLst>
                                    <p:set>
                                      <p:cBhvr>
                                        <p:cTn id="224" dur="1" fill="hold">
                                          <p:stCondLst>
                                            <p:cond delay="0"/>
                                          </p:stCondLst>
                                        </p:cTn>
                                        <p:tgtEl>
                                          <p:spTgt spid="2247"/>
                                        </p:tgtEl>
                                        <p:attrNameLst>
                                          <p:attrName>style.visibility</p:attrName>
                                        </p:attrNameLst>
                                      </p:cBhvr>
                                      <p:to>
                                        <p:strVal val="visible"/>
                                      </p:to>
                                    </p:set>
                                    <p:animEffect transition="in" filter="wipe(left)">
                                      <p:cBhvr>
                                        <p:cTn id="225" dur="500"/>
                                        <p:tgtEl>
                                          <p:spTgt spid="2247"/>
                                        </p:tgtEl>
                                      </p:cBhvr>
                                    </p:animEffect>
                                  </p:childTnLst>
                                </p:cTn>
                              </p:par>
                              <p:par>
                                <p:cTn id="226" presetID="22" presetClass="entr" presetSubtype="8" fill="hold" grpId="0" nodeType="withEffect">
                                  <p:stCondLst>
                                    <p:cond delay="1750"/>
                                  </p:stCondLst>
                                  <p:childTnLst>
                                    <p:set>
                                      <p:cBhvr>
                                        <p:cTn id="227" dur="1" fill="hold">
                                          <p:stCondLst>
                                            <p:cond delay="0"/>
                                          </p:stCondLst>
                                        </p:cTn>
                                        <p:tgtEl>
                                          <p:spTgt spid="2248"/>
                                        </p:tgtEl>
                                        <p:attrNameLst>
                                          <p:attrName>style.visibility</p:attrName>
                                        </p:attrNameLst>
                                      </p:cBhvr>
                                      <p:to>
                                        <p:strVal val="visible"/>
                                      </p:to>
                                    </p:set>
                                    <p:animEffect transition="in" filter="wipe(left)">
                                      <p:cBhvr>
                                        <p:cTn id="228" dur="500"/>
                                        <p:tgtEl>
                                          <p:spTgt spid="2248"/>
                                        </p:tgtEl>
                                      </p:cBhvr>
                                    </p:animEffect>
                                  </p:childTnLst>
                                </p:cTn>
                              </p:par>
                              <p:par>
                                <p:cTn id="229" presetID="22" presetClass="entr" presetSubtype="8" fill="hold" grpId="0" nodeType="withEffect">
                                  <p:stCondLst>
                                    <p:cond delay="1750"/>
                                  </p:stCondLst>
                                  <p:childTnLst>
                                    <p:set>
                                      <p:cBhvr>
                                        <p:cTn id="230" dur="1" fill="hold">
                                          <p:stCondLst>
                                            <p:cond delay="0"/>
                                          </p:stCondLst>
                                        </p:cTn>
                                        <p:tgtEl>
                                          <p:spTgt spid="2250"/>
                                        </p:tgtEl>
                                        <p:attrNameLst>
                                          <p:attrName>style.visibility</p:attrName>
                                        </p:attrNameLst>
                                      </p:cBhvr>
                                      <p:to>
                                        <p:strVal val="visible"/>
                                      </p:to>
                                    </p:set>
                                    <p:animEffect transition="in" filter="wipe(left)">
                                      <p:cBhvr>
                                        <p:cTn id="231" dur="500"/>
                                        <p:tgtEl>
                                          <p:spTgt spid="2250"/>
                                        </p:tgtEl>
                                      </p:cBhvr>
                                    </p:animEffect>
                                  </p:childTnLst>
                                </p:cTn>
                              </p:par>
                              <p:par>
                                <p:cTn id="232" presetID="22" presetClass="entr" presetSubtype="8" fill="hold" grpId="0" nodeType="withEffect">
                                  <p:stCondLst>
                                    <p:cond delay="1750"/>
                                  </p:stCondLst>
                                  <p:childTnLst>
                                    <p:set>
                                      <p:cBhvr>
                                        <p:cTn id="233" dur="1" fill="hold">
                                          <p:stCondLst>
                                            <p:cond delay="0"/>
                                          </p:stCondLst>
                                        </p:cTn>
                                        <p:tgtEl>
                                          <p:spTgt spid="2251"/>
                                        </p:tgtEl>
                                        <p:attrNameLst>
                                          <p:attrName>style.visibility</p:attrName>
                                        </p:attrNameLst>
                                      </p:cBhvr>
                                      <p:to>
                                        <p:strVal val="visible"/>
                                      </p:to>
                                    </p:set>
                                    <p:animEffect transition="in" filter="wipe(left)">
                                      <p:cBhvr>
                                        <p:cTn id="234" dur="500"/>
                                        <p:tgtEl>
                                          <p:spTgt spid="2251"/>
                                        </p:tgtEl>
                                      </p:cBhvr>
                                    </p:animEffect>
                                  </p:childTnLst>
                                </p:cTn>
                              </p:par>
                              <p:par>
                                <p:cTn id="235" presetID="22" presetClass="entr" presetSubtype="8" fill="hold" grpId="0" nodeType="withEffect">
                                  <p:stCondLst>
                                    <p:cond delay="1750"/>
                                  </p:stCondLst>
                                  <p:childTnLst>
                                    <p:set>
                                      <p:cBhvr>
                                        <p:cTn id="236" dur="1" fill="hold">
                                          <p:stCondLst>
                                            <p:cond delay="0"/>
                                          </p:stCondLst>
                                        </p:cTn>
                                        <p:tgtEl>
                                          <p:spTgt spid="2252"/>
                                        </p:tgtEl>
                                        <p:attrNameLst>
                                          <p:attrName>style.visibility</p:attrName>
                                        </p:attrNameLst>
                                      </p:cBhvr>
                                      <p:to>
                                        <p:strVal val="visible"/>
                                      </p:to>
                                    </p:set>
                                    <p:animEffect transition="in" filter="wipe(left)">
                                      <p:cBhvr>
                                        <p:cTn id="237" dur="500"/>
                                        <p:tgtEl>
                                          <p:spTgt spid="2252"/>
                                        </p:tgtEl>
                                      </p:cBhvr>
                                    </p:animEffect>
                                  </p:childTnLst>
                                </p:cTn>
                              </p:par>
                              <p:par>
                                <p:cTn id="238" presetID="22" presetClass="entr" presetSubtype="8" fill="hold" grpId="0" nodeType="withEffect">
                                  <p:stCondLst>
                                    <p:cond delay="1750"/>
                                  </p:stCondLst>
                                  <p:childTnLst>
                                    <p:set>
                                      <p:cBhvr>
                                        <p:cTn id="239" dur="1" fill="hold">
                                          <p:stCondLst>
                                            <p:cond delay="0"/>
                                          </p:stCondLst>
                                        </p:cTn>
                                        <p:tgtEl>
                                          <p:spTgt spid="2253"/>
                                        </p:tgtEl>
                                        <p:attrNameLst>
                                          <p:attrName>style.visibility</p:attrName>
                                        </p:attrNameLst>
                                      </p:cBhvr>
                                      <p:to>
                                        <p:strVal val="visible"/>
                                      </p:to>
                                    </p:set>
                                    <p:animEffect transition="in" filter="wipe(left)">
                                      <p:cBhvr>
                                        <p:cTn id="240" dur="500"/>
                                        <p:tgtEl>
                                          <p:spTgt spid="2253"/>
                                        </p:tgtEl>
                                      </p:cBhvr>
                                    </p:animEffect>
                                  </p:childTnLst>
                                </p:cTn>
                              </p:par>
                              <p:par>
                                <p:cTn id="241" presetID="22" presetClass="entr" presetSubtype="8" fill="hold" grpId="0" nodeType="withEffect">
                                  <p:stCondLst>
                                    <p:cond delay="1750"/>
                                  </p:stCondLst>
                                  <p:childTnLst>
                                    <p:set>
                                      <p:cBhvr>
                                        <p:cTn id="242" dur="1" fill="hold">
                                          <p:stCondLst>
                                            <p:cond delay="0"/>
                                          </p:stCondLst>
                                        </p:cTn>
                                        <p:tgtEl>
                                          <p:spTgt spid="2254"/>
                                        </p:tgtEl>
                                        <p:attrNameLst>
                                          <p:attrName>style.visibility</p:attrName>
                                        </p:attrNameLst>
                                      </p:cBhvr>
                                      <p:to>
                                        <p:strVal val="visible"/>
                                      </p:to>
                                    </p:set>
                                    <p:animEffect transition="in" filter="wipe(left)">
                                      <p:cBhvr>
                                        <p:cTn id="243" dur="500"/>
                                        <p:tgtEl>
                                          <p:spTgt spid="2254"/>
                                        </p:tgtEl>
                                      </p:cBhvr>
                                    </p:animEffect>
                                  </p:childTnLst>
                                </p:cTn>
                              </p:par>
                              <p:par>
                                <p:cTn id="244" presetID="22" presetClass="entr" presetSubtype="8" fill="hold" grpId="0" nodeType="withEffect">
                                  <p:stCondLst>
                                    <p:cond delay="1750"/>
                                  </p:stCondLst>
                                  <p:childTnLst>
                                    <p:set>
                                      <p:cBhvr>
                                        <p:cTn id="245" dur="1" fill="hold">
                                          <p:stCondLst>
                                            <p:cond delay="0"/>
                                          </p:stCondLst>
                                        </p:cTn>
                                        <p:tgtEl>
                                          <p:spTgt spid="2256"/>
                                        </p:tgtEl>
                                        <p:attrNameLst>
                                          <p:attrName>style.visibility</p:attrName>
                                        </p:attrNameLst>
                                      </p:cBhvr>
                                      <p:to>
                                        <p:strVal val="visible"/>
                                      </p:to>
                                    </p:set>
                                    <p:animEffect transition="in" filter="wipe(left)">
                                      <p:cBhvr>
                                        <p:cTn id="246" dur="500"/>
                                        <p:tgtEl>
                                          <p:spTgt spid="2256"/>
                                        </p:tgtEl>
                                      </p:cBhvr>
                                    </p:animEffect>
                                  </p:childTnLst>
                                </p:cTn>
                              </p:par>
                              <p:par>
                                <p:cTn id="247" presetID="22" presetClass="entr" presetSubtype="8" fill="hold" grpId="0" nodeType="withEffect">
                                  <p:stCondLst>
                                    <p:cond delay="1750"/>
                                  </p:stCondLst>
                                  <p:childTnLst>
                                    <p:set>
                                      <p:cBhvr>
                                        <p:cTn id="248" dur="1" fill="hold">
                                          <p:stCondLst>
                                            <p:cond delay="0"/>
                                          </p:stCondLst>
                                        </p:cTn>
                                        <p:tgtEl>
                                          <p:spTgt spid="2257"/>
                                        </p:tgtEl>
                                        <p:attrNameLst>
                                          <p:attrName>style.visibility</p:attrName>
                                        </p:attrNameLst>
                                      </p:cBhvr>
                                      <p:to>
                                        <p:strVal val="visible"/>
                                      </p:to>
                                    </p:set>
                                    <p:animEffect transition="in" filter="wipe(left)">
                                      <p:cBhvr>
                                        <p:cTn id="249" dur="500"/>
                                        <p:tgtEl>
                                          <p:spTgt spid="2257"/>
                                        </p:tgtEl>
                                      </p:cBhvr>
                                    </p:animEffect>
                                  </p:childTnLst>
                                </p:cTn>
                              </p:par>
                              <p:par>
                                <p:cTn id="250" presetID="22" presetClass="entr" presetSubtype="8" fill="hold" grpId="0" nodeType="withEffect">
                                  <p:stCondLst>
                                    <p:cond delay="1750"/>
                                  </p:stCondLst>
                                  <p:childTnLst>
                                    <p:set>
                                      <p:cBhvr>
                                        <p:cTn id="251" dur="1" fill="hold">
                                          <p:stCondLst>
                                            <p:cond delay="0"/>
                                          </p:stCondLst>
                                        </p:cTn>
                                        <p:tgtEl>
                                          <p:spTgt spid="2258"/>
                                        </p:tgtEl>
                                        <p:attrNameLst>
                                          <p:attrName>style.visibility</p:attrName>
                                        </p:attrNameLst>
                                      </p:cBhvr>
                                      <p:to>
                                        <p:strVal val="visible"/>
                                      </p:to>
                                    </p:set>
                                    <p:animEffect transition="in" filter="wipe(left)">
                                      <p:cBhvr>
                                        <p:cTn id="252" dur="500"/>
                                        <p:tgtEl>
                                          <p:spTgt spid="2258"/>
                                        </p:tgtEl>
                                      </p:cBhvr>
                                    </p:animEffect>
                                  </p:childTnLst>
                                </p:cTn>
                              </p:par>
                              <p:par>
                                <p:cTn id="253" presetID="22" presetClass="entr" presetSubtype="8" fill="hold" grpId="0" nodeType="withEffect">
                                  <p:stCondLst>
                                    <p:cond delay="1750"/>
                                  </p:stCondLst>
                                  <p:childTnLst>
                                    <p:set>
                                      <p:cBhvr>
                                        <p:cTn id="254" dur="1" fill="hold">
                                          <p:stCondLst>
                                            <p:cond delay="0"/>
                                          </p:stCondLst>
                                        </p:cTn>
                                        <p:tgtEl>
                                          <p:spTgt spid="2259"/>
                                        </p:tgtEl>
                                        <p:attrNameLst>
                                          <p:attrName>style.visibility</p:attrName>
                                        </p:attrNameLst>
                                      </p:cBhvr>
                                      <p:to>
                                        <p:strVal val="visible"/>
                                      </p:to>
                                    </p:set>
                                    <p:animEffect transition="in" filter="wipe(left)">
                                      <p:cBhvr>
                                        <p:cTn id="255" dur="500"/>
                                        <p:tgtEl>
                                          <p:spTgt spid="2259"/>
                                        </p:tgtEl>
                                      </p:cBhvr>
                                    </p:animEffect>
                                  </p:childTnLst>
                                </p:cTn>
                              </p:par>
                              <p:par>
                                <p:cTn id="256" presetID="22" presetClass="entr" presetSubtype="8" fill="hold" grpId="0" nodeType="withEffect">
                                  <p:stCondLst>
                                    <p:cond delay="1750"/>
                                  </p:stCondLst>
                                  <p:childTnLst>
                                    <p:set>
                                      <p:cBhvr>
                                        <p:cTn id="257" dur="1" fill="hold">
                                          <p:stCondLst>
                                            <p:cond delay="0"/>
                                          </p:stCondLst>
                                        </p:cTn>
                                        <p:tgtEl>
                                          <p:spTgt spid="2260"/>
                                        </p:tgtEl>
                                        <p:attrNameLst>
                                          <p:attrName>style.visibility</p:attrName>
                                        </p:attrNameLst>
                                      </p:cBhvr>
                                      <p:to>
                                        <p:strVal val="visible"/>
                                      </p:to>
                                    </p:set>
                                    <p:animEffect transition="in" filter="wipe(left)">
                                      <p:cBhvr>
                                        <p:cTn id="258" dur="500"/>
                                        <p:tgtEl>
                                          <p:spTgt spid="2260"/>
                                        </p:tgtEl>
                                      </p:cBhvr>
                                    </p:animEffect>
                                  </p:childTnLst>
                                </p:cTn>
                              </p:par>
                              <p:par>
                                <p:cTn id="259" presetID="22" presetClass="entr" presetSubtype="8" fill="hold" grpId="0" nodeType="withEffect">
                                  <p:stCondLst>
                                    <p:cond delay="1750"/>
                                  </p:stCondLst>
                                  <p:childTnLst>
                                    <p:set>
                                      <p:cBhvr>
                                        <p:cTn id="260" dur="1" fill="hold">
                                          <p:stCondLst>
                                            <p:cond delay="0"/>
                                          </p:stCondLst>
                                        </p:cTn>
                                        <p:tgtEl>
                                          <p:spTgt spid="2261"/>
                                        </p:tgtEl>
                                        <p:attrNameLst>
                                          <p:attrName>style.visibility</p:attrName>
                                        </p:attrNameLst>
                                      </p:cBhvr>
                                      <p:to>
                                        <p:strVal val="visible"/>
                                      </p:to>
                                    </p:set>
                                    <p:animEffect transition="in" filter="wipe(left)">
                                      <p:cBhvr>
                                        <p:cTn id="261" dur="500"/>
                                        <p:tgtEl>
                                          <p:spTgt spid="2261"/>
                                        </p:tgtEl>
                                      </p:cBhvr>
                                    </p:animEffect>
                                  </p:childTnLst>
                                </p:cTn>
                              </p:par>
                              <p:par>
                                <p:cTn id="262" presetID="22" presetClass="entr" presetSubtype="8" fill="hold" grpId="0" nodeType="withEffect">
                                  <p:stCondLst>
                                    <p:cond delay="1750"/>
                                  </p:stCondLst>
                                  <p:childTnLst>
                                    <p:set>
                                      <p:cBhvr>
                                        <p:cTn id="263" dur="1" fill="hold">
                                          <p:stCondLst>
                                            <p:cond delay="0"/>
                                          </p:stCondLst>
                                        </p:cTn>
                                        <p:tgtEl>
                                          <p:spTgt spid="2262"/>
                                        </p:tgtEl>
                                        <p:attrNameLst>
                                          <p:attrName>style.visibility</p:attrName>
                                        </p:attrNameLst>
                                      </p:cBhvr>
                                      <p:to>
                                        <p:strVal val="visible"/>
                                      </p:to>
                                    </p:set>
                                    <p:animEffect transition="in" filter="wipe(left)">
                                      <p:cBhvr>
                                        <p:cTn id="264" dur="500"/>
                                        <p:tgtEl>
                                          <p:spTgt spid="2262"/>
                                        </p:tgtEl>
                                      </p:cBhvr>
                                    </p:animEffect>
                                  </p:childTnLst>
                                </p:cTn>
                              </p:par>
                              <p:par>
                                <p:cTn id="265" presetID="22" presetClass="entr" presetSubtype="8" fill="hold" grpId="0" nodeType="withEffect">
                                  <p:stCondLst>
                                    <p:cond delay="1750"/>
                                  </p:stCondLst>
                                  <p:childTnLst>
                                    <p:set>
                                      <p:cBhvr>
                                        <p:cTn id="266" dur="1" fill="hold">
                                          <p:stCondLst>
                                            <p:cond delay="0"/>
                                          </p:stCondLst>
                                        </p:cTn>
                                        <p:tgtEl>
                                          <p:spTgt spid="2263"/>
                                        </p:tgtEl>
                                        <p:attrNameLst>
                                          <p:attrName>style.visibility</p:attrName>
                                        </p:attrNameLst>
                                      </p:cBhvr>
                                      <p:to>
                                        <p:strVal val="visible"/>
                                      </p:to>
                                    </p:set>
                                    <p:animEffect transition="in" filter="wipe(left)">
                                      <p:cBhvr>
                                        <p:cTn id="267" dur="500"/>
                                        <p:tgtEl>
                                          <p:spTgt spid="2263"/>
                                        </p:tgtEl>
                                      </p:cBhvr>
                                    </p:animEffect>
                                  </p:childTnLst>
                                </p:cTn>
                              </p:par>
                              <p:par>
                                <p:cTn id="268" presetID="22" presetClass="entr" presetSubtype="8" fill="hold" grpId="0" nodeType="withEffect">
                                  <p:stCondLst>
                                    <p:cond delay="2000"/>
                                  </p:stCondLst>
                                  <p:childTnLst>
                                    <p:set>
                                      <p:cBhvr>
                                        <p:cTn id="269" dur="1" fill="hold">
                                          <p:stCondLst>
                                            <p:cond delay="0"/>
                                          </p:stCondLst>
                                        </p:cTn>
                                        <p:tgtEl>
                                          <p:spTgt spid="2264"/>
                                        </p:tgtEl>
                                        <p:attrNameLst>
                                          <p:attrName>style.visibility</p:attrName>
                                        </p:attrNameLst>
                                      </p:cBhvr>
                                      <p:to>
                                        <p:strVal val="visible"/>
                                      </p:to>
                                    </p:set>
                                    <p:animEffect transition="in" filter="wipe(left)">
                                      <p:cBhvr>
                                        <p:cTn id="270" dur="500"/>
                                        <p:tgtEl>
                                          <p:spTgt spid="2264"/>
                                        </p:tgtEl>
                                      </p:cBhvr>
                                    </p:animEffect>
                                  </p:childTnLst>
                                </p:cTn>
                              </p:par>
                              <p:par>
                                <p:cTn id="271" presetID="22" presetClass="entr" presetSubtype="8" fill="hold" grpId="0" nodeType="withEffect">
                                  <p:stCondLst>
                                    <p:cond delay="2000"/>
                                  </p:stCondLst>
                                  <p:childTnLst>
                                    <p:set>
                                      <p:cBhvr>
                                        <p:cTn id="272" dur="1" fill="hold">
                                          <p:stCondLst>
                                            <p:cond delay="0"/>
                                          </p:stCondLst>
                                        </p:cTn>
                                        <p:tgtEl>
                                          <p:spTgt spid="2265"/>
                                        </p:tgtEl>
                                        <p:attrNameLst>
                                          <p:attrName>style.visibility</p:attrName>
                                        </p:attrNameLst>
                                      </p:cBhvr>
                                      <p:to>
                                        <p:strVal val="visible"/>
                                      </p:to>
                                    </p:set>
                                    <p:animEffect transition="in" filter="wipe(left)">
                                      <p:cBhvr>
                                        <p:cTn id="273" dur="500"/>
                                        <p:tgtEl>
                                          <p:spTgt spid="2265"/>
                                        </p:tgtEl>
                                      </p:cBhvr>
                                    </p:animEffect>
                                  </p:childTnLst>
                                </p:cTn>
                              </p:par>
                              <p:par>
                                <p:cTn id="274" presetID="22" presetClass="entr" presetSubtype="8" fill="hold" grpId="0" nodeType="withEffect">
                                  <p:stCondLst>
                                    <p:cond delay="2000"/>
                                  </p:stCondLst>
                                  <p:childTnLst>
                                    <p:set>
                                      <p:cBhvr>
                                        <p:cTn id="275" dur="1" fill="hold">
                                          <p:stCondLst>
                                            <p:cond delay="0"/>
                                          </p:stCondLst>
                                        </p:cTn>
                                        <p:tgtEl>
                                          <p:spTgt spid="2266"/>
                                        </p:tgtEl>
                                        <p:attrNameLst>
                                          <p:attrName>style.visibility</p:attrName>
                                        </p:attrNameLst>
                                      </p:cBhvr>
                                      <p:to>
                                        <p:strVal val="visible"/>
                                      </p:to>
                                    </p:set>
                                    <p:animEffect transition="in" filter="wipe(left)">
                                      <p:cBhvr>
                                        <p:cTn id="276" dur="500"/>
                                        <p:tgtEl>
                                          <p:spTgt spid="2266"/>
                                        </p:tgtEl>
                                      </p:cBhvr>
                                    </p:animEffect>
                                  </p:childTnLst>
                                </p:cTn>
                              </p:par>
                              <p:par>
                                <p:cTn id="277" presetID="22" presetClass="entr" presetSubtype="8" fill="hold" grpId="0" nodeType="withEffect">
                                  <p:stCondLst>
                                    <p:cond delay="2000"/>
                                  </p:stCondLst>
                                  <p:childTnLst>
                                    <p:set>
                                      <p:cBhvr>
                                        <p:cTn id="278" dur="1" fill="hold">
                                          <p:stCondLst>
                                            <p:cond delay="0"/>
                                          </p:stCondLst>
                                        </p:cTn>
                                        <p:tgtEl>
                                          <p:spTgt spid="2270"/>
                                        </p:tgtEl>
                                        <p:attrNameLst>
                                          <p:attrName>style.visibility</p:attrName>
                                        </p:attrNameLst>
                                      </p:cBhvr>
                                      <p:to>
                                        <p:strVal val="visible"/>
                                      </p:to>
                                    </p:set>
                                    <p:animEffect transition="in" filter="wipe(left)">
                                      <p:cBhvr>
                                        <p:cTn id="279" dur="500"/>
                                        <p:tgtEl>
                                          <p:spTgt spid="2270"/>
                                        </p:tgtEl>
                                      </p:cBhvr>
                                    </p:animEffect>
                                  </p:childTnLst>
                                </p:cTn>
                              </p:par>
                              <p:par>
                                <p:cTn id="280" presetID="22" presetClass="entr" presetSubtype="8" fill="hold" grpId="0" nodeType="withEffect">
                                  <p:stCondLst>
                                    <p:cond delay="2000"/>
                                  </p:stCondLst>
                                  <p:childTnLst>
                                    <p:set>
                                      <p:cBhvr>
                                        <p:cTn id="281" dur="1" fill="hold">
                                          <p:stCondLst>
                                            <p:cond delay="0"/>
                                          </p:stCondLst>
                                        </p:cTn>
                                        <p:tgtEl>
                                          <p:spTgt spid="2271"/>
                                        </p:tgtEl>
                                        <p:attrNameLst>
                                          <p:attrName>style.visibility</p:attrName>
                                        </p:attrNameLst>
                                      </p:cBhvr>
                                      <p:to>
                                        <p:strVal val="visible"/>
                                      </p:to>
                                    </p:set>
                                    <p:animEffect transition="in" filter="wipe(left)">
                                      <p:cBhvr>
                                        <p:cTn id="282" dur="500"/>
                                        <p:tgtEl>
                                          <p:spTgt spid="2271"/>
                                        </p:tgtEl>
                                      </p:cBhvr>
                                    </p:animEffect>
                                  </p:childTnLst>
                                </p:cTn>
                              </p:par>
                              <p:par>
                                <p:cTn id="283" presetID="22" presetClass="entr" presetSubtype="8" fill="hold" grpId="0" nodeType="withEffect">
                                  <p:stCondLst>
                                    <p:cond delay="2000"/>
                                  </p:stCondLst>
                                  <p:childTnLst>
                                    <p:set>
                                      <p:cBhvr>
                                        <p:cTn id="284" dur="1" fill="hold">
                                          <p:stCondLst>
                                            <p:cond delay="0"/>
                                          </p:stCondLst>
                                        </p:cTn>
                                        <p:tgtEl>
                                          <p:spTgt spid="2272"/>
                                        </p:tgtEl>
                                        <p:attrNameLst>
                                          <p:attrName>style.visibility</p:attrName>
                                        </p:attrNameLst>
                                      </p:cBhvr>
                                      <p:to>
                                        <p:strVal val="visible"/>
                                      </p:to>
                                    </p:set>
                                    <p:animEffect transition="in" filter="wipe(left)">
                                      <p:cBhvr>
                                        <p:cTn id="285" dur="500"/>
                                        <p:tgtEl>
                                          <p:spTgt spid="2272"/>
                                        </p:tgtEl>
                                      </p:cBhvr>
                                    </p:animEffect>
                                  </p:childTnLst>
                                </p:cTn>
                              </p:par>
                              <p:par>
                                <p:cTn id="286" presetID="22" presetClass="entr" presetSubtype="8" fill="hold" grpId="0" nodeType="withEffect">
                                  <p:stCondLst>
                                    <p:cond delay="2000"/>
                                  </p:stCondLst>
                                  <p:childTnLst>
                                    <p:set>
                                      <p:cBhvr>
                                        <p:cTn id="287" dur="1" fill="hold">
                                          <p:stCondLst>
                                            <p:cond delay="0"/>
                                          </p:stCondLst>
                                        </p:cTn>
                                        <p:tgtEl>
                                          <p:spTgt spid="2273"/>
                                        </p:tgtEl>
                                        <p:attrNameLst>
                                          <p:attrName>style.visibility</p:attrName>
                                        </p:attrNameLst>
                                      </p:cBhvr>
                                      <p:to>
                                        <p:strVal val="visible"/>
                                      </p:to>
                                    </p:set>
                                    <p:animEffect transition="in" filter="wipe(left)">
                                      <p:cBhvr>
                                        <p:cTn id="288" dur="500"/>
                                        <p:tgtEl>
                                          <p:spTgt spid="2273"/>
                                        </p:tgtEl>
                                      </p:cBhvr>
                                    </p:animEffect>
                                  </p:childTnLst>
                                </p:cTn>
                              </p:par>
                              <p:par>
                                <p:cTn id="289" presetID="22" presetClass="entr" presetSubtype="8" fill="hold" grpId="0" nodeType="withEffect">
                                  <p:stCondLst>
                                    <p:cond delay="2000"/>
                                  </p:stCondLst>
                                  <p:childTnLst>
                                    <p:set>
                                      <p:cBhvr>
                                        <p:cTn id="290" dur="1" fill="hold">
                                          <p:stCondLst>
                                            <p:cond delay="0"/>
                                          </p:stCondLst>
                                        </p:cTn>
                                        <p:tgtEl>
                                          <p:spTgt spid="2274"/>
                                        </p:tgtEl>
                                        <p:attrNameLst>
                                          <p:attrName>style.visibility</p:attrName>
                                        </p:attrNameLst>
                                      </p:cBhvr>
                                      <p:to>
                                        <p:strVal val="visible"/>
                                      </p:to>
                                    </p:set>
                                    <p:animEffect transition="in" filter="wipe(left)">
                                      <p:cBhvr>
                                        <p:cTn id="291" dur="500"/>
                                        <p:tgtEl>
                                          <p:spTgt spid="2274"/>
                                        </p:tgtEl>
                                      </p:cBhvr>
                                    </p:animEffect>
                                  </p:childTnLst>
                                </p:cTn>
                              </p:par>
                              <p:par>
                                <p:cTn id="292" presetID="22" presetClass="entr" presetSubtype="8" fill="hold" grpId="0" nodeType="withEffect">
                                  <p:stCondLst>
                                    <p:cond delay="2000"/>
                                  </p:stCondLst>
                                  <p:childTnLst>
                                    <p:set>
                                      <p:cBhvr>
                                        <p:cTn id="293" dur="1" fill="hold">
                                          <p:stCondLst>
                                            <p:cond delay="0"/>
                                          </p:stCondLst>
                                        </p:cTn>
                                        <p:tgtEl>
                                          <p:spTgt spid="2275"/>
                                        </p:tgtEl>
                                        <p:attrNameLst>
                                          <p:attrName>style.visibility</p:attrName>
                                        </p:attrNameLst>
                                      </p:cBhvr>
                                      <p:to>
                                        <p:strVal val="visible"/>
                                      </p:to>
                                    </p:set>
                                    <p:animEffect transition="in" filter="wipe(left)">
                                      <p:cBhvr>
                                        <p:cTn id="294" dur="500"/>
                                        <p:tgtEl>
                                          <p:spTgt spid="2275"/>
                                        </p:tgtEl>
                                      </p:cBhvr>
                                    </p:animEffect>
                                  </p:childTnLst>
                                </p:cTn>
                              </p:par>
                              <p:par>
                                <p:cTn id="295" presetID="22" presetClass="entr" presetSubtype="8" fill="hold" grpId="0" nodeType="withEffect">
                                  <p:stCondLst>
                                    <p:cond delay="2000"/>
                                  </p:stCondLst>
                                  <p:childTnLst>
                                    <p:set>
                                      <p:cBhvr>
                                        <p:cTn id="296" dur="1" fill="hold">
                                          <p:stCondLst>
                                            <p:cond delay="0"/>
                                          </p:stCondLst>
                                        </p:cTn>
                                        <p:tgtEl>
                                          <p:spTgt spid="2276"/>
                                        </p:tgtEl>
                                        <p:attrNameLst>
                                          <p:attrName>style.visibility</p:attrName>
                                        </p:attrNameLst>
                                      </p:cBhvr>
                                      <p:to>
                                        <p:strVal val="visible"/>
                                      </p:to>
                                    </p:set>
                                    <p:animEffect transition="in" filter="wipe(left)">
                                      <p:cBhvr>
                                        <p:cTn id="297" dur="500"/>
                                        <p:tgtEl>
                                          <p:spTgt spid="2276"/>
                                        </p:tgtEl>
                                      </p:cBhvr>
                                    </p:animEffect>
                                  </p:childTnLst>
                                </p:cTn>
                              </p:par>
                              <p:par>
                                <p:cTn id="298" presetID="22" presetClass="entr" presetSubtype="8" fill="hold" grpId="0" nodeType="withEffect">
                                  <p:stCondLst>
                                    <p:cond delay="2000"/>
                                  </p:stCondLst>
                                  <p:childTnLst>
                                    <p:set>
                                      <p:cBhvr>
                                        <p:cTn id="299" dur="1" fill="hold">
                                          <p:stCondLst>
                                            <p:cond delay="0"/>
                                          </p:stCondLst>
                                        </p:cTn>
                                        <p:tgtEl>
                                          <p:spTgt spid="2277"/>
                                        </p:tgtEl>
                                        <p:attrNameLst>
                                          <p:attrName>style.visibility</p:attrName>
                                        </p:attrNameLst>
                                      </p:cBhvr>
                                      <p:to>
                                        <p:strVal val="visible"/>
                                      </p:to>
                                    </p:set>
                                    <p:animEffect transition="in" filter="wipe(left)">
                                      <p:cBhvr>
                                        <p:cTn id="300" dur="500"/>
                                        <p:tgtEl>
                                          <p:spTgt spid="2277"/>
                                        </p:tgtEl>
                                      </p:cBhvr>
                                    </p:animEffect>
                                  </p:childTnLst>
                                </p:cTn>
                              </p:par>
                              <p:par>
                                <p:cTn id="301" presetID="22" presetClass="entr" presetSubtype="8" fill="hold" grpId="0" nodeType="withEffect">
                                  <p:stCondLst>
                                    <p:cond delay="2000"/>
                                  </p:stCondLst>
                                  <p:childTnLst>
                                    <p:set>
                                      <p:cBhvr>
                                        <p:cTn id="302" dur="1" fill="hold">
                                          <p:stCondLst>
                                            <p:cond delay="0"/>
                                          </p:stCondLst>
                                        </p:cTn>
                                        <p:tgtEl>
                                          <p:spTgt spid="2280"/>
                                        </p:tgtEl>
                                        <p:attrNameLst>
                                          <p:attrName>style.visibility</p:attrName>
                                        </p:attrNameLst>
                                      </p:cBhvr>
                                      <p:to>
                                        <p:strVal val="visible"/>
                                      </p:to>
                                    </p:set>
                                    <p:animEffect transition="in" filter="wipe(left)">
                                      <p:cBhvr>
                                        <p:cTn id="303" dur="500"/>
                                        <p:tgtEl>
                                          <p:spTgt spid="2280"/>
                                        </p:tgtEl>
                                      </p:cBhvr>
                                    </p:animEffect>
                                  </p:childTnLst>
                                </p:cTn>
                              </p:par>
                              <p:par>
                                <p:cTn id="304" presetID="22" presetClass="entr" presetSubtype="8" fill="hold" grpId="0" nodeType="withEffect">
                                  <p:stCondLst>
                                    <p:cond delay="2250"/>
                                  </p:stCondLst>
                                  <p:childTnLst>
                                    <p:set>
                                      <p:cBhvr>
                                        <p:cTn id="305" dur="1" fill="hold">
                                          <p:stCondLst>
                                            <p:cond delay="0"/>
                                          </p:stCondLst>
                                        </p:cTn>
                                        <p:tgtEl>
                                          <p:spTgt spid="2281"/>
                                        </p:tgtEl>
                                        <p:attrNameLst>
                                          <p:attrName>style.visibility</p:attrName>
                                        </p:attrNameLst>
                                      </p:cBhvr>
                                      <p:to>
                                        <p:strVal val="visible"/>
                                      </p:to>
                                    </p:set>
                                    <p:animEffect transition="in" filter="wipe(left)">
                                      <p:cBhvr>
                                        <p:cTn id="306" dur="500"/>
                                        <p:tgtEl>
                                          <p:spTgt spid="2281"/>
                                        </p:tgtEl>
                                      </p:cBhvr>
                                    </p:animEffect>
                                  </p:childTnLst>
                                </p:cTn>
                              </p:par>
                              <p:par>
                                <p:cTn id="307" presetID="22" presetClass="entr" presetSubtype="8" fill="hold" grpId="0" nodeType="withEffect">
                                  <p:stCondLst>
                                    <p:cond delay="2250"/>
                                  </p:stCondLst>
                                  <p:childTnLst>
                                    <p:set>
                                      <p:cBhvr>
                                        <p:cTn id="308" dur="1" fill="hold">
                                          <p:stCondLst>
                                            <p:cond delay="0"/>
                                          </p:stCondLst>
                                        </p:cTn>
                                        <p:tgtEl>
                                          <p:spTgt spid="2282"/>
                                        </p:tgtEl>
                                        <p:attrNameLst>
                                          <p:attrName>style.visibility</p:attrName>
                                        </p:attrNameLst>
                                      </p:cBhvr>
                                      <p:to>
                                        <p:strVal val="visible"/>
                                      </p:to>
                                    </p:set>
                                    <p:animEffect transition="in" filter="wipe(left)">
                                      <p:cBhvr>
                                        <p:cTn id="309" dur="500"/>
                                        <p:tgtEl>
                                          <p:spTgt spid="2282"/>
                                        </p:tgtEl>
                                      </p:cBhvr>
                                    </p:animEffect>
                                  </p:childTnLst>
                                </p:cTn>
                              </p:par>
                              <p:par>
                                <p:cTn id="310" presetID="22" presetClass="entr" presetSubtype="8" fill="hold" grpId="0" nodeType="withEffect">
                                  <p:stCondLst>
                                    <p:cond delay="2250"/>
                                  </p:stCondLst>
                                  <p:childTnLst>
                                    <p:set>
                                      <p:cBhvr>
                                        <p:cTn id="311" dur="1" fill="hold">
                                          <p:stCondLst>
                                            <p:cond delay="0"/>
                                          </p:stCondLst>
                                        </p:cTn>
                                        <p:tgtEl>
                                          <p:spTgt spid="2283"/>
                                        </p:tgtEl>
                                        <p:attrNameLst>
                                          <p:attrName>style.visibility</p:attrName>
                                        </p:attrNameLst>
                                      </p:cBhvr>
                                      <p:to>
                                        <p:strVal val="visible"/>
                                      </p:to>
                                    </p:set>
                                    <p:animEffect transition="in" filter="wipe(left)">
                                      <p:cBhvr>
                                        <p:cTn id="312" dur="500"/>
                                        <p:tgtEl>
                                          <p:spTgt spid="2283"/>
                                        </p:tgtEl>
                                      </p:cBhvr>
                                    </p:animEffect>
                                  </p:childTnLst>
                                </p:cTn>
                              </p:par>
                              <p:par>
                                <p:cTn id="313" presetID="22" presetClass="entr" presetSubtype="8" fill="hold" grpId="0" nodeType="withEffect">
                                  <p:stCondLst>
                                    <p:cond delay="2250"/>
                                  </p:stCondLst>
                                  <p:childTnLst>
                                    <p:set>
                                      <p:cBhvr>
                                        <p:cTn id="314" dur="1" fill="hold">
                                          <p:stCondLst>
                                            <p:cond delay="0"/>
                                          </p:stCondLst>
                                        </p:cTn>
                                        <p:tgtEl>
                                          <p:spTgt spid="2284"/>
                                        </p:tgtEl>
                                        <p:attrNameLst>
                                          <p:attrName>style.visibility</p:attrName>
                                        </p:attrNameLst>
                                      </p:cBhvr>
                                      <p:to>
                                        <p:strVal val="visible"/>
                                      </p:to>
                                    </p:set>
                                    <p:animEffect transition="in" filter="wipe(left)">
                                      <p:cBhvr>
                                        <p:cTn id="315" dur="500"/>
                                        <p:tgtEl>
                                          <p:spTgt spid="2284"/>
                                        </p:tgtEl>
                                      </p:cBhvr>
                                    </p:animEffect>
                                  </p:childTnLst>
                                </p:cTn>
                              </p:par>
                              <p:par>
                                <p:cTn id="316" presetID="22" presetClass="entr" presetSubtype="8" fill="hold" grpId="0" nodeType="withEffect">
                                  <p:stCondLst>
                                    <p:cond delay="2250"/>
                                  </p:stCondLst>
                                  <p:childTnLst>
                                    <p:set>
                                      <p:cBhvr>
                                        <p:cTn id="317" dur="1" fill="hold">
                                          <p:stCondLst>
                                            <p:cond delay="0"/>
                                          </p:stCondLst>
                                        </p:cTn>
                                        <p:tgtEl>
                                          <p:spTgt spid="2285"/>
                                        </p:tgtEl>
                                        <p:attrNameLst>
                                          <p:attrName>style.visibility</p:attrName>
                                        </p:attrNameLst>
                                      </p:cBhvr>
                                      <p:to>
                                        <p:strVal val="visible"/>
                                      </p:to>
                                    </p:set>
                                    <p:animEffect transition="in" filter="wipe(left)">
                                      <p:cBhvr>
                                        <p:cTn id="318" dur="500"/>
                                        <p:tgtEl>
                                          <p:spTgt spid="2285"/>
                                        </p:tgtEl>
                                      </p:cBhvr>
                                    </p:animEffect>
                                  </p:childTnLst>
                                </p:cTn>
                              </p:par>
                              <p:par>
                                <p:cTn id="319" presetID="22" presetClass="entr" presetSubtype="8" fill="hold" grpId="0" nodeType="withEffect">
                                  <p:stCondLst>
                                    <p:cond delay="2250"/>
                                  </p:stCondLst>
                                  <p:childTnLst>
                                    <p:set>
                                      <p:cBhvr>
                                        <p:cTn id="320" dur="1" fill="hold">
                                          <p:stCondLst>
                                            <p:cond delay="0"/>
                                          </p:stCondLst>
                                        </p:cTn>
                                        <p:tgtEl>
                                          <p:spTgt spid="2292"/>
                                        </p:tgtEl>
                                        <p:attrNameLst>
                                          <p:attrName>style.visibility</p:attrName>
                                        </p:attrNameLst>
                                      </p:cBhvr>
                                      <p:to>
                                        <p:strVal val="visible"/>
                                      </p:to>
                                    </p:set>
                                    <p:animEffect transition="in" filter="wipe(left)">
                                      <p:cBhvr>
                                        <p:cTn id="321" dur="500"/>
                                        <p:tgtEl>
                                          <p:spTgt spid="2292"/>
                                        </p:tgtEl>
                                      </p:cBhvr>
                                    </p:animEffect>
                                  </p:childTnLst>
                                </p:cTn>
                              </p:par>
                              <p:par>
                                <p:cTn id="322" presetID="22" presetClass="entr" presetSubtype="8" fill="hold" grpId="0" nodeType="withEffect">
                                  <p:stCondLst>
                                    <p:cond delay="2250"/>
                                  </p:stCondLst>
                                  <p:childTnLst>
                                    <p:set>
                                      <p:cBhvr>
                                        <p:cTn id="323" dur="1" fill="hold">
                                          <p:stCondLst>
                                            <p:cond delay="0"/>
                                          </p:stCondLst>
                                        </p:cTn>
                                        <p:tgtEl>
                                          <p:spTgt spid="2293"/>
                                        </p:tgtEl>
                                        <p:attrNameLst>
                                          <p:attrName>style.visibility</p:attrName>
                                        </p:attrNameLst>
                                      </p:cBhvr>
                                      <p:to>
                                        <p:strVal val="visible"/>
                                      </p:to>
                                    </p:set>
                                    <p:animEffect transition="in" filter="wipe(left)">
                                      <p:cBhvr>
                                        <p:cTn id="324" dur="500"/>
                                        <p:tgtEl>
                                          <p:spTgt spid="2293"/>
                                        </p:tgtEl>
                                      </p:cBhvr>
                                    </p:animEffect>
                                  </p:childTnLst>
                                </p:cTn>
                              </p:par>
                              <p:par>
                                <p:cTn id="325" presetID="22" presetClass="entr" presetSubtype="8" fill="hold" grpId="0" nodeType="withEffect">
                                  <p:stCondLst>
                                    <p:cond delay="2250"/>
                                  </p:stCondLst>
                                  <p:childTnLst>
                                    <p:set>
                                      <p:cBhvr>
                                        <p:cTn id="326" dur="1" fill="hold">
                                          <p:stCondLst>
                                            <p:cond delay="0"/>
                                          </p:stCondLst>
                                        </p:cTn>
                                        <p:tgtEl>
                                          <p:spTgt spid="2294"/>
                                        </p:tgtEl>
                                        <p:attrNameLst>
                                          <p:attrName>style.visibility</p:attrName>
                                        </p:attrNameLst>
                                      </p:cBhvr>
                                      <p:to>
                                        <p:strVal val="visible"/>
                                      </p:to>
                                    </p:set>
                                    <p:animEffect transition="in" filter="wipe(left)">
                                      <p:cBhvr>
                                        <p:cTn id="327" dur="500"/>
                                        <p:tgtEl>
                                          <p:spTgt spid="2294"/>
                                        </p:tgtEl>
                                      </p:cBhvr>
                                    </p:animEffect>
                                  </p:childTnLst>
                                </p:cTn>
                              </p:par>
                              <p:par>
                                <p:cTn id="328" presetID="22" presetClass="entr" presetSubtype="8" fill="hold" grpId="0" nodeType="withEffect">
                                  <p:stCondLst>
                                    <p:cond delay="2250"/>
                                  </p:stCondLst>
                                  <p:childTnLst>
                                    <p:set>
                                      <p:cBhvr>
                                        <p:cTn id="329" dur="1" fill="hold">
                                          <p:stCondLst>
                                            <p:cond delay="0"/>
                                          </p:stCondLst>
                                        </p:cTn>
                                        <p:tgtEl>
                                          <p:spTgt spid="2295"/>
                                        </p:tgtEl>
                                        <p:attrNameLst>
                                          <p:attrName>style.visibility</p:attrName>
                                        </p:attrNameLst>
                                      </p:cBhvr>
                                      <p:to>
                                        <p:strVal val="visible"/>
                                      </p:to>
                                    </p:set>
                                    <p:animEffect transition="in" filter="wipe(left)">
                                      <p:cBhvr>
                                        <p:cTn id="330" dur="500"/>
                                        <p:tgtEl>
                                          <p:spTgt spid="2295"/>
                                        </p:tgtEl>
                                      </p:cBhvr>
                                    </p:animEffect>
                                  </p:childTnLst>
                                </p:cTn>
                              </p:par>
                              <p:par>
                                <p:cTn id="331" presetID="22" presetClass="entr" presetSubtype="8" fill="hold" grpId="0" nodeType="withEffect">
                                  <p:stCondLst>
                                    <p:cond delay="2250"/>
                                  </p:stCondLst>
                                  <p:childTnLst>
                                    <p:set>
                                      <p:cBhvr>
                                        <p:cTn id="332" dur="1" fill="hold">
                                          <p:stCondLst>
                                            <p:cond delay="0"/>
                                          </p:stCondLst>
                                        </p:cTn>
                                        <p:tgtEl>
                                          <p:spTgt spid="2296"/>
                                        </p:tgtEl>
                                        <p:attrNameLst>
                                          <p:attrName>style.visibility</p:attrName>
                                        </p:attrNameLst>
                                      </p:cBhvr>
                                      <p:to>
                                        <p:strVal val="visible"/>
                                      </p:to>
                                    </p:set>
                                    <p:animEffect transition="in" filter="wipe(left)">
                                      <p:cBhvr>
                                        <p:cTn id="333" dur="500"/>
                                        <p:tgtEl>
                                          <p:spTgt spid="2296"/>
                                        </p:tgtEl>
                                      </p:cBhvr>
                                    </p:animEffect>
                                  </p:childTnLst>
                                </p:cTn>
                              </p:par>
                              <p:par>
                                <p:cTn id="334" presetID="22" presetClass="entr" presetSubtype="8" fill="hold" grpId="0" nodeType="withEffect">
                                  <p:stCondLst>
                                    <p:cond delay="2250"/>
                                  </p:stCondLst>
                                  <p:childTnLst>
                                    <p:set>
                                      <p:cBhvr>
                                        <p:cTn id="335" dur="1" fill="hold">
                                          <p:stCondLst>
                                            <p:cond delay="0"/>
                                          </p:stCondLst>
                                        </p:cTn>
                                        <p:tgtEl>
                                          <p:spTgt spid="2297"/>
                                        </p:tgtEl>
                                        <p:attrNameLst>
                                          <p:attrName>style.visibility</p:attrName>
                                        </p:attrNameLst>
                                      </p:cBhvr>
                                      <p:to>
                                        <p:strVal val="visible"/>
                                      </p:to>
                                    </p:set>
                                    <p:animEffect transition="in" filter="wipe(left)">
                                      <p:cBhvr>
                                        <p:cTn id="336" dur="500"/>
                                        <p:tgtEl>
                                          <p:spTgt spid="2297"/>
                                        </p:tgtEl>
                                      </p:cBhvr>
                                    </p:animEffect>
                                  </p:childTnLst>
                                </p:cTn>
                              </p:par>
                              <p:par>
                                <p:cTn id="337" presetID="22" presetClass="entr" presetSubtype="8" fill="hold" grpId="0" nodeType="withEffect">
                                  <p:stCondLst>
                                    <p:cond delay="2250"/>
                                  </p:stCondLst>
                                  <p:childTnLst>
                                    <p:set>
                                      <p:cBhvr>
                                        <p:cTn id="338" dur="1" fill="hold">
                                          <p:stCondLst>
                                            <p:cond delay="0"/>
                                          </p:stCondLst>
                                        </p:cTn>
                                        <p:tgtEl>
                                          <p:spTgt spid="2299"/>
                                        </p:tgtEl>
                                        <p:attrNameLst>
                                          <p:attrName>style.visibility</p:attrName>
                                        </p:attrNameLst>
                                      </p:cBhvr>
                                      <p:to>
                                        <p:strVal val="visible"/>
                                      </p:to>
                                    </p:set>
                                    <p:animEffect transition="in" filter="wipe(left)">
                                      <p:cBhvr>
                                        <p:cTn id="339" dur="500"/>
                                        <p:tgtEl>
                                          <p:spTgt spid="2299"/>
                                        </p:tgtEl>
                                      </p:cBhvr>
                                    </p:animEffect>
                                  </p:childTnLst>
                                </p:cTn>
                              </p:par>
                              <p:par>
                                <p:cTn id="340" presetID="22" presetClass="entr" presetSubtype="8" fill="hold" grpId="0" nodeType="withEffect">
                                  <p:stCondLst>
                                    <p:cond delay="2250"/>
                                  </p:stCondLst>
                                  <p:childTnLst>
                                    <p:set>
                                      <p:cBhvr>
                                        <p:cTn id="341" dur="1" fill="hold">
                                          <p:stCondLst>
                                            <p:cond delay="0"/>
                                          </p:stCondLst>
                                        </p:cTn>
                                        <p:tgtEl>
                                          <p:spTgt spid="2301"/>
                                        </p:tgtEl>
                                        <p:attrNameLst>
                                          <p:attrName>style.visibility</p:attrName>
                                        </p:attrNameLst>
                                      </p:cBhvr>
                                      <p:to>
                                        <p:strVal val="visible"/>
                                      </p:to>
                                    </p:set>
                                    <p:animEffect transition="in" filter="wipe(left)">
                                      <p:cBhvr>
                                        <p:cTn id="342" dur="500"/>
                                        <p:tgtEl>
                                          <p:spTgt spid="2301"/>
                                        </p:tgtEl>
                                      </p:cBhvr>
                                    </p:animEffect>
                                  </p:childTnLst>
                                </p:cTn>
                              </p:par>
                              <p:par>
                                <p:cTn id="343" presetID="22" presetClass="entr" presetSubtype="8" fill="hold" grpId="0" nodeType="withEffect">
                                  <p:stCondLst>
                                    <p:cond delay="2250"/>
                                  </p:stCondLst>
                                  <p:childTnLst>
                                    <p:set>
                                      <p:cBhvr>
                                        <p:cTn id="344" dur="1" fill="hold">
                                          <p:stCondLst>
                                            <p:cond delay="0"/>
                                          </p:stCondLst>
                                        </p:cTn>
                                        <p:tgtEl>
                                          <p:spTgt spid="2303"/>
                                        </p:tgtEl>
                                        <p:attrNameLst>
                                          <p:attrName>style.visibility</p:attrName>
                                        </p:attrNameLst>
                                      </p:cBhvr>
                                      <p:to>
                                        <p:strVal val="visible"/>
                                      </p:to>
                                    </p:set>
                                    <p:animEffect transition="in" filter="wipe(left)">
                                      <p:cBhvr>
                                        <p:cTn id="345" dur="500"/>
                                        <p:tgtEl>
                                          <p:spTgt spid="2303"/>
                                        </p:tgtEl>
                                      </p:cBhvr>
                                    </p:animEffect>
                                  </p:childTnLst>
                                </p:cTn>
                              </p:par>
                              <p:par>
                                <p:cTn id="346" presetID="22" presetClass="entr" presetSubtype="8" fill="hold" grpId="0" nodeType="withEffect">
                                  <p:stCondLst>
                                    <p:cond delay="2250"/>
                                  </p:stCondLst>
                                  <p:childTnLst>
                                    <p:set>
                                      <p:cBhvr>
                                        <p:cTn id="347" dur="1" fill="hold">
                                          <p:stCondLst>
                                            <p:cond delay="0"/>
                                          </p:stCondLst>
                                        </p:cTn>
                                        <p:tgtEl>
                                          <p:spTgt spid="2304"/>
                                        </p:tgtEl>
                                        <p:attrNameLst>
                                          <p:attrName>style.visibility</p:attrName>
                                        </p:attrNameLst>
                                      </p:cBhvr>
                                      <p:to>
                                        <p:strVal val="visible"/>
                                      </p:to>
                                    </p:set>
                                    <p:animEffect transition="in" filter="wipe(left)">
                                      <p:cBhvr>
                                        <p:cTn id="348" dur="500"/>
                                        <p:tgtEl>
                                          <p:spTgt spid="2304"/>
                                        </p:tgtEl>
                                      </p:cBhvr>
                                    </p:animEffect>
                                  </p:childTnLst>
                                </p:cTn>
                              </p:par>
                              <p:par>
                                <p:cTn id="349" presetID="22" presetClass="entr" presetSubtype="8" fill="hold" grpId="0" nodeType="withEffect">
                                  <p:stCondLst>
                                    <p:cond delay="2500"/>
                                  </p:stCondLst>
                                  <p:childTnLst>
                                    <p:set>
                                      <p:cBhvr>
                                        <p:cTn id="350" dur="1" fill="hold">
                                          <p:stCondLst>
                                            <p:cond delay="0"/>
                                          </p:stCondLst>
                                        </p:cTn>
                                        <p:tgtEl>
                                          <p:spTgt spid="2305"/>
                                        </p:tgtEl>
                                        <p:attrNameLst>
                                          <p:attrName>style.visibility</p:attrName>
                                        </p:attrNameLst>
                                      </p:cBhvr>
                                      <p:to>
                                        <p:strVal val="visible"/>
                                      </p:to>
                                    </p:set>
                                    <p:animEffect transition="in" filter="wipe(left)">
                                      <p:cBhvr>
                                        <p:cTn id="351" dur="500"/>
                                        <p:tgtEl>
                                          <p:spTgt spid="2305"/>
                                        </p:tgtEl>
                                      </p:cBhvr>
                                    </p:animEffect>
                                  </p:childTnLst>
                                </p:cTn>
                              </p:par>
                              <p:par>
                                <p:cTn id="352" presetID="22" presetClass="entr" presetSubtype="8" fill="hold" grpId="0" nodeType="withEffect">
                                  <p:stCondLst>
                                    <p:cond delay="2500"/>
                                  </p:stCondLst>
                                  <p:childTnLst>
                                    <p:set>
                                      <p:cBhvr>
                                        <p:cTn id="353" dur="1" fill="hold">
                                          <p:stCondLst>
                                            <p:cond delay="0"/>
                                          </p:stCondLst>
                                        </p:cTn>
                                        <p:tgtEl>
                                          <p:spTgt spid="2307"/>
                                        </p:tgtEl>
                                        <p:attrNameLst>
                                          <p:attrName>style.visibility</p:attrName>
                                        </p:attrNameLst>
                                      </p:cBhvr>
                                      <p:to>
                                        <p:strVal val="visible"/>
                                      </p:to>
                                    </p:set>
                                    <p:animEffect transition="in" filter="wipe(left)">
                                      <p:cBhvr>
                                        <p:cTn id="354" dur="500"/>
                                        <p:tgtEl>
                                          <p:spTgt spid="2307"/>
                                        </p:tgtEl>
                                      </p:cBhvr>
                                    </p:animEffect>
                                  </p:childTnLst>
                                </p:cTn>
                              </p:par>
                              <p:par>
                                <p:cTn id="355" presetID="22" presetClass="entr" presetSubtype="8" fill="hold" grpId="0" nodeType="withEffect">
                                  <p:stCondLst>
                                    <p:cond delay="2500"/>
                                  </p:stCondLst>
                                  <p:childTnLst>
                                    <p:set>
                                      <p:cBhvr>
                                        <p:cTn id="356" dur="1" fill="hold">
                                          <p:stCondLst>
                                            <p:cond delay="0"/>
                                          </p:stCondLst>
                                        </p:cTn>
                                        <p:tgtEl>
                                          <p:spTgt spid="2309"/>
                                        </p:tgtEl>
                                        <p:attrNameLst>
                                          <p:attrName>style.visibility</p:attrName>
                                        </p:attrNameLst>
                                      </p:cBhvr>
                                      <p:to>
                                        <p:strVal val="visible"/>
                                      </p:to>
                                    </p:set>
                                    <p:animEffect transition="in" filter="wipe(left)">
                                      <p:cBhvr>
                                        <p:cTn id="357" dur="500"/>
                                        <p:tgtEl>
                                          <p:spTgt spid="2309"/>
                                        </p:tgtEl>
                                      </p:cBhvr>
                                    </p:animEffect>
                                  </p:childTnLst>
                                </p:cTn>
                              </p:par>
                              <p:par>
                                <p:cTn id="358" presetID="22" presetClass="entr" presetSubtype="8" fill="hold" grpId="0" nodeType="withEffect">
                                  <p:stCondLst>
                                    <p:cond delay="2500"/>
                                  </p:stCondLst>
                                  <p:childTnLst>
                                    <p:set>
                                      <p:cBhvr>
                                        <p:cTn id="359" dur="1" fill="hold">
                                          <p:stCondLst>
                                            <p:cond delay="0"/>
                                          </p:stCondLst>
                                        </p:cTn>
                                        <p:tgtEl>
                                          <p:spTgt spid="2310"/>
                                        </p:tgtEl>
                                        <p:attrNameLst>
                                          <p:attrName>style.visibility</p:attrName>
                                        </p:attrNameLst>
                                      </p:cBhvr>
                                      <p:to>
                                        <p:strVal val="visible"/>
                                      </p:to>
                                    </p:set>
                                    <p:animEffect transition="in" filter="wipe(left)">
                                      <p:cBhvr>
                                        <p:cTn id="360" dur="500"/>
                                        <p:tgtEl>
                                          <p:spTgt spid="2310"/>
                                        </p:tgtEl>
                                      </p:cBhvr>
                                    </p:animEffect>
                                  </p:childTnLst>
                                </p:cTn>
                              </p:par>
                              <p:par>
                                <p:cTn id="361" presetID="22" presetClass="entr" presetSubtype="8" fill="hold" grpId="0" nodeType="withEffect">
                                  <p:stCondLst>
                                    <p:cond delay="2500"/>
                                  </p:stCondLst>
                                  <p:childTnLst>
                                    <p:set>
                                      <p:cBhvr>
                                        <p:cTn id="362" dur="1" fill="hold">
                                          <p:stCondLst>
                                            <p:cond delay="0"/>
                                          </p:stCondLst>
                                        </p:cTn>
                                        <p:tgtEl>
                                          <p:spTgt spid="2311"/>
                                        </p:tgtEl>
                                        <p:attrNameLst>
                                          <p:attrName>style.visibility</p:attrName>
                                        </p:attrNameLst>
                                      </p:cBhvr>
                                      <p:to>
                                        <p:strVal val="visible"/>
                                      </p:to>
                                    </p:set>
                                    <p:animEffect transition="in" filter="wipe(left)">
                                      <p:cBhvr>
                                        <p:cTn id="363" dur="500"/>
                                        <p:tgtEl>
                                          <p:spTgt spid="2311"/>
                                        </p:tgtEl>
                                      </p:cBhvr>
                                    </p:animEffect>
                                  </p:childTnLst>
                                </p:cTn>
                              </p:par>
                              <p:par>
                                <p:cTn id="364" presetID="22" presetClass="entr" presetSubtype="8" fill="hold" grpId="0" nodeType="withEffect">
                                  <p:stCondLst>
                                    <p:cond delay="2500"/>
                                  </p:stCondLst>
                                  <p:childTnLst>
                                    <p:set>
                                      <p:cBhvr>
                                        <p:cTn id="365" dur="1" fill="hold">
                                          <p:stCondLst>
                                            <p:cond delay="0"/>
                                          </p:stCondLst>
                                        </p:cTn>
                                        <p:tgtEl>
                                          <p:spTgt spid="2312"/>
                                        </p:tgtEl>
                                        <p:attrNameLst>
                                          <p:attrName>style.visibility</p:attrName>
                                        </p:attrNameLst>
                                      </p:cBhvr>
                                      <p:to>
                                        <p:strVal val="visible"/>
                                      </p:to>
                                    </p:set>
                                    <p:animEffect transition="in" filter="wipe(left)">
                                      <p:cBhvr>
                                        <p:cTn id="366" dur="500"/>
                                        <p:tgtEl>
                                          <p:spTgt spid="2312"/>
                                        </p:tgtEl>
                                      </p:cBhvr>
                                    </p:animEffect>
                                  </p:childTnLst>
                                </p:cTn>
                              </p:par>
                              <p:par>
                                <p:cTn id="367" presetID="22" presetClass="entr" presetSubtype="8" fill="hold" grpId="0" nodeType="withEffect">
                                  <p:stCondLst>
                                    <p:cond delay="2500"/>
                                  </p:stCondLst>
                                  <p:childTnLst>
                                    <p:set>
                                      <p:cBhvr>
                                        <p:cTn id="368" dur="1" fill="hold">
                                          <p:stCondLst>
                                            <p:cond delay="0"/>
                                          </p:stCondLst>
                                        </p:cTn>
                                        <p:tgtEl>
                                          <p:spTgt spid="2313"/>
                                        </p:tgtEl>
                                        <p:attrNameLst>
                                          <p:attrName>style.visibility</p:attrName>
                                        </p:attrNameLst>
                                      </p:cBhvr>
                                      <p:to>
                                        <p:strVal val="visible"/>
                                      </p:to>
                                    </p:set>
                                    <p:animEffect transition="in" filter="wipe(left)">
                                      <p:cBhvr>
                                        <p:cTn id="369" dur="500"/>
                                        <p:tgtEl>
                                          <p:spTgt spid="2313"/>
                                        </p:tgtEl>
                                      </p:cBhvr>
                                    </p:animEffect>
                                  </p:childTnLst>
                                </p:cTn>
                              </p:par>
                              <p:par>
                                <p:cTn id="370" presetID="22" presetClass="entr" presetSubtype="8" fill="hold" grpId="0" nodeType="withEffect">
                                  <p:stCondLst>
                                    <p:cond delay="2750"/>
                                  </p:stCondLst>
                                  <p:childTnLst>
                                    <p:set>
                                      <p:cBhvr>
                                        <p:cTn id="371" dur="1" fill="hold">
                                          <p:stCondLst>
                                            <p:cond delay="0"/>
                                          </p:stCondLst>
                                        </p:cTn>
                                        <p:tgtEl>
                                          <p:spTgt spid="2314"/>
                                        </p:tgtEl>
                                        <p:attrNameLst>
                                          <p:attrName>style.visibility</p:attrName>
                                        </p:attrNameLst>
                                      </p:cBhvr>
                                      <p:to>
                                        <p:strVal val="visible"/>
                                      </p:to>
                                    </p:set>
                                    <p:animEffect transition="in" filter="wipe(left)">
                                      <p:cBhvr>
                                        <p:cTn id="372" dur="500"/>
                                        <p:tgtEl>
                                          <p:spTgt spid="2314"/>
                                        </p:tgtEl>
                                      </p:cBhvr>
                                    </p:animEffect>
                                  </p:childTnLst>
                                </p:cTn>
                              </p:par>
                              <p:par>
                                <p:cTn id="373" presetID="22" presetClass="entr" presetSubtype="8" fill="hold" grpId="0" nodeType="withEffect">
                                  <p:stCondLst>
                                    <p:cond delay="2750"/>
                                  </p:stCondLst>
                                  <p:childTnLst>
                                    <p:set>
                                      <p:cBhvr>
                                        <p:cTn id="374" dur="1" fill="hold">
                                          <p:stCondLst>
                                            <p:cond delay="0"/>
                                          </p:stCondLst>
                                        </p:cTn>
                                        <p:tgtEl>
                                          <p:spTgt spid="2315"/>
                                        </p:tgtEl>
                                        <p:attrNameLst>
                                          <p:attrName>style.visibility</p:attrName>
                                        </p:attrNameLst>
                                      </p:cBhvr>
                                      <p:to>
                                        <p:strVal val="visible"/>
                                      </p:to>
                                    </p:set>
                                    <p:animEffect transition="in" filter="wipe(left)">
                                      <p:cBhvr>
                                        <p:cTn id="375" dur="500"/>
                                        <p:tgtEl>
                                          <p:spTgt spid="2315"/>
                                        </p:tgtEl>
                                      </p:cBhvr>
                                    </p:animEffect>
                                  </p:childTnLst>
                                </p:cTn>
                              </p:par>
                              <p:par>
                                <p:cTn id="376" presetID="22" presetClass="entr" presetSubtype="8" fill="hold" grpId="0" nodeType="withEffect">
                                  <p:stCondLst>
                                    <p:cond delay="2750"/>
                                  </p:stCondLst>
                                  <p:childTnLst>
                                    <p:set>
                                      <p:cBhvr>
                                        <p:cTn id="377" dur="1" fill="hold">
                                          <p:stCondLst>
                                            <p:cond delay="0"/>
                                          </p:stCondLst>
                                        </p:cTn>
                                        <p:tgtEl>
                                          <p:spTgt spid="2316"/>
                                        </p:tgtEl>
                                        <p:attrNameLst>
                                          <p:attrName>style.visibility</p:attrName>
                                        </p:attrNameLst>
                                      </p:cBhvr>
                                      <p:to>
                                        <p:strVal val="visible"/>
                                      </p:to>
                                    </p:set>
                                    <p:animEffect transition="in" filter="wipe(left)">
                                      <p:cBhvr>
                                        <p:cTn id="378" dur="500"/>
                                        <p:tgtEl>
                                          <p:spTgt spid="2316"/>
                                        </p:tgtEl>
                                      </p:cBhvr>
                                    </p:animEffect>
                                  </p:childTnLst>
                                </p:cTn>
                              </p:par>
                              <p:par>
                                <p:cTn id="379" presetID="22" presetClass="entr" presetSubtype="8" fill="hold" grpId="0" nodeType="withEffect">
                                  <p:stCondLst>
                                    <p:cond delay="2750"/>
                                  </p:stCondLst>
                                  <p:childTnLst>
                                    <p:set>
                                      <p:cBhvr>
                                        <p:cTn id="380" dur="1" fill="hold">
                                          <p:stCondLst>
                                            <p:cond delay="0"/>
                                          </p:stCondLst>
                                        </p:cTn>
                                        <p:tgtEl>
                                          <p:spTgt spid="2317"/>
                                        </p:tgtEl>
                                        <p:attrNameLst>
                                          <p:attrName>style.visibility</p:attrName>
                                        </p:attrNameLst>
                                      </p:cBhvr>
                                      <p:to>
                                        <p:strVal val="visible"/>
                                      </p:to>
                                    </p:set>
                                    <p:animEffect transition="in" filter="wipe(left)">
                                      <p:cBhvr>
                                        <p:cTn id="381" dur="500"/>
                                        <p:tgtEl>
                                          <p:spTgt spid="2317"/>
                                        </p:tgtEl>
                                      </p:cBhvr>
                                    </p:animEffect>
                                  </p:childTnLst>
                                </p:cTn>
                              </p:par>
                              <p:par>
                                <p:cTn id="382" presetID="22" presetClass="entr" presetSubtype="8" fill="hold" grpId="0" nodeType="withEffect">
                                  <p:stCondLst>
                                    <p:cond delay="2750"/>
                                  </p:stCondLst>
                                  <p:childTnLst>
                                    <p:set>
                                      <p:cBhvr>
                                        <p:cTn id="383" dur="1" fill="hold">
                                          <p:stCondLst>
                                            <p:cond delay="0"/>
                                          </p:stCondLst>
                                        </p:cTn>
                                        <p:tgtEl>
                                          <p:spTgt spid="2318"/>
                                        </p:tgtEl>
                                        <p:attrNameLst>
                                          <p:attrName>style.visibility</p:attrName>
                                        </p:attrNameLst>
                                      </p:cBhvr>
                                      <p:to>
                                        <p:strVal val="visible"/>
                                      </p:to>
                                    </p:set>
                                    <p:animEffect transition="in" filter="wipe(left)">
                                      <p:cBhvr>
                                        <p:cTn id="384" dur="500"/>
                                        <p:tgtEl>
                                          <p:spTgt spid="2318"/>
                                        </p:tgtEl>
                                      </p:cBhvr>
                                    </p:animEffect>
                                  </p:childTnLst>
                                </p:cTn>
                              </p:par>
                              <p:par>
                                <p:cTn id="385" presetID="22" presetClass="entr" presetSubtype="8" fill="hold" grpId="0" nodeType="withEffect">
                                  <p:stCondLst>
                                    <p:cond delay="2750"/>
                                  </p:stCondLst>
                                  <p:childTnLst>
                                    <p:set>
                                      <p:cBhvr>
                                        <p:cTn id="386" dur="1" fill="hold">
                                          <p:stCondLst>
                                            <p:cond delay="0"/>
                                          </p:stCondLst>
                                        </p:cTn>
                                        <p:tgtEl>
                                          <p:spTgt spid="2319"/>
                                        </p:tgtEl>
                                        <p:attrNameLst>
                                          <p:attrName>style.visibility</p:attrName>
                                        </p:attrNameLst>
                                      </p:cBhvr>
                                      <p:to>
                                        <p:strVal val="visible"/>
                                      </p:to>
                                    </p:set>
                                    <p:animEffect transition="in" filter="wipe(left)">
                                      <p:cBhvr>
                                        <p:cTn id="387" dur="500"/>
                                        <p:tgtEl>
                                          <p:spTgt spid="2319"/>
                                        </p:tgtEl>
                                      </p:cBhvr>
                                    </p:animEffect>
                                  </p:childTnLst>
                                </p:cTn>
                              </p:par>
                              <p:par>
                                <p:cTn id="388" presetID="22" presetClass="entr" presetSubtype="8" fill="hold" grpId="0" nodeType="withEffect">
                                  <p:stCondLst>
                                    <p:cond delay="2750"/>
                                  </p:stCondLst>
                                  <p:childTnLst>
                                    <p:set>
                                      <p:cBhvr>
                                        <p:cTn id="389" dur="1" fill="hold">
                                          <p:stCondLst>
                                            <p:cond delay="0"/>
                                          </p:stCondLst>
                                        </p:cTn>
                                        <p:tgtEl>
                                          <p:spTgt spid="2320"/>
                                        </p:tgtEl>
                                        <p:attrNameLst>
                                          <p:attrName>style.visibility</p:attrName>
                                        </p:attrNameLst>
                                      </p:cBhvr>
                                      <p:to>
                                        <p:strVal val="visible"/>
                                      </p:to>
                                    </p:set>
                                    <p:animEffect transition="in" filter="wipe(left)">
                                      <p:cBhvr>
                                        <p:cTn id="390" dur="500"/>
                                        <p:tgtEl>
                                          <p:spTgt spid="2320"/>
                                        </p:tgtEl>
                                      </p:cBhvr>
                                    </p:animEffect>
                                  </p:childTnLst>
                                </p:cTn>
                              </p:par>
                              <p:par>
                                <p:cTn id="391" presetID="22" presetClass="entr" presetSubtype="8" fill="hold" grpId="0" nodeType="withEffect">
                                  <p:stCondLst>
                                    <p:cond delay="2750"/>
                                  </p:stCondLst>
                                  <p:childTnLst>
                                    <p:set>
                                      <p:cBhvr>
                                        <p:cTn id="392" dur="1" fill="hold">
                                          <p:stCondLst>
                                            <p:cond delay="0"/>
                                          </p:stCondLst>
                                        </p:cTn>
                                        <p:tgtEl>
                                          <p:spTgt spid="2323"/>
                                        </p:tgtEl>
                                        <p:attrNameLst>
                                          <p:attrName>style.visibility</p:attrName>
                                        </p:attrNameLst>
                                      </p:cBhvr>
                                      <p:to>
                                        <p:strVal val="visible"/>
                                      </p:to>
                                    </p:set>
                                    <p:animEffect transition="in" filter="wipe(left)">
                                      <p:cBhvr>
                                        <p:cTn id="393" dur="500"/>
                                        <p:tgtEl>
                                          <p:spTgt spid="2323"/>
                                        </p:tgtEl>
                                      </p:cBhvr>
                                    </p:animEffect>
                                  </p:childTnLst>
                                </p:cTn>
                              </p:par>
                              <p:par>
                                <p:cTn id="394" presetID="22" presetClass="entr" presetSubtype="8" fill="hold" grpId="0" nodeType="withEffect">
                                  <p:stCondLst>
                                    <p:cond delay="2900"/>
                                  </p:stCondLst>
                                  <p:childTnLst>
                                    <p:set>
                                      <p:cBhvr>
                                        <p:cTn id="395" dur="1" fill="hold">
                                          <p:stCondLst>
                                            <p:cond delay="0"/>
                                          </p:stCondLst>
                                        </p:cTn>
                                        <p:tgtEl>
                                          <p:spTgt spid="2324"/>
                                        </p:tgtEl>
                                        <p:attrNameLst>
                                          <p:attrName>style.visibility</p:attrName>
                                        </p:attrNameLst>
                                      </p:cBhvr>
                                      <p:to>
                                        <p:strVal val="visible"/>
                                      </p:to>
                                    </p:set>
                                    <p:animEffect transition="in" filter="wipe(left)">
                                      <p:cBhvr>
                                        <p:cTn id="396" dur="500"/>
                                        <p:tgtEl>
                                          <p:spTgt spid="2324"/>
                                        </p:tgtEl>
                                      </p:cBhvr>
                                    </p:animEffect>
                                  </p:childTnLst>
                                </p:cTn>
                              </p:par>
                              <p:par>
                                <p:cTn id="397" presetID="22" presetClass="entr" presetSubtype="8" fill="hold" grpId="0" nodeType="withEffect">
                                  <p:stCondLst>
                                    <p:cond delay="2900"/>
                                  </p:stCondLst>
                                  <p:childTnLst>
                                    <p:set>
                                      <p:cBhvr>
                                        <p:cTn id="398" dur="1" fill="hold">
                                          <p:stCondLst>
                                            <p:cond delay="0"/>
                                          </p:stCondLst>
                                        </p:cTn>
                                        <p:tgtEl>
                                          <p:spTgt spid="2325"/>
                                        </p:tgtEl>
                                        <p:attrNameLst>
                                          <p:attrName>style.visibility</p:attrName>
                                        </p:attrNameLst>
                                      </p:cBhvr>
                                      <p:to>
                                        <p:strVal val="visible"/>
                                      </p:to>
                                    </p:set>
                                    <p:animEffect transition="in" filter="wipe(left)">
                                      <p:cBhvr>
                                        <p:cTn id="399" dur="500"/>
                                        <p:tgtEl>
                                          <p:spTgt spid="2325"/>
                                        </p:tgtEl>
                                      </p:cBhvr>
                                    </p:animEffect>
                                  </p:childTnLst>
                                </p:cTn>
                              </p:par>
                              <p:par>
                                <p:cTn id="400" presetID="22" presetClass="entr" presetSubtype="8" fill="hold" grpId="0" nodeType="withEffect">
                                  <p:stCondLst>
                                    <p:cond delay="2900"/>
                                  </p:stCondLst>
                                  <p:childTnLst>
                                    <p:set>
                                      <p:cBhvr>
                                        <p:cTn id="401" dur="1" fill="hold">
                                          <p:stCondLst>
                                            <p:cond delay="0"/>
                                          </p:stCondLst>
                                        </p:cTn>
                                        <p:tgtEl>
                                          <p:spTgt spid="2326"/>
                                        </p:tgtEl>
                                        <p:attrNameLst>
                                          <p:attrName>style.visibility</p:attrName>
                                        </p:attrNameLst>
                                      </p:cBhvr>
                                      <p:to>
                                        <p:strVal val="visible"/>
                                      </p:to>
                                    </p:set>
                                    <p:animEffect transition="in" filter="wipe(left)">
                                      <p:cBhvr>
                                        <p:cTn id="402" dur="500"/>
                                        <p:tgtEl>
                                          <p:spTgt spid="2326"/>
                                        </p:tgtEl>
                                      </p:cBhvr>
                                    </p:animEffect>
                                  </p:childTnLst>
                                </p:cTn>
                              </p:par>
                              <p:par>
                                <p:cTn id="403" presetID="22" presetClass="entr" presetSubtype="8" fill="hold" grpId="0" nodeType="withEffect">
                                  <p:stCondLst>
                                    <p:cond delay="2900"/>
                                  </p:stCondLst>
                                  <p:childTnLst>
                                    <p:set>
                                      <p:cBhvr>
                                        <p:cTn id="404" dur="1" fill="hold">
                                          <p:stCondLst>
                                            <p:cond delay="0"/>
                                          </p:stCondLst>
                                        </p:cTn>
                                        <p:tgtEl>
                                          <p:spTgt spid="2327"/>
                                        </p:tgtEl>
                                        <p:attrNameLst>
                                          <p:attrName>style.visibility</p:attrName>
                                        </p:attrNameLst>
                                      </p:cBhvr>
                                      <p:to>
                                        <p:strVal val="visible"/>
                                      </p:to>
                                    </p:set>
                                    <p:animEffect transition="in" filter="wipe(left)">
                                      <p:cBhvr>
                                        <p:cTn id="405" dur="500"/>
                                        <p:tgtEl>
                                          <p:spTgt spid="2327"/>
                                        </p:tgtEl>
                                      </p:cBhvr>
                                    </p:animEffect>
                                  </p:childTnLst>
                                </p:cTn>
                              </p:par>
                              <p:par>
                                <p:cTn id="406" presetID="22" presetClass="entr" presetSubtype="8" fill="hold" grpId="0" nodeType="withEffect">
                                  <p:stCondLst>
                                    <p:cond delay="2900"/>
                                  </p:stCondLst>
                                  <p:childTnLst>
                                    <p:set>
                                      <p:cBhvr>
                                        <p:cTn id="407" dur="1" fill="hold">
                                          <p:stCondLst>
                                            <p:cond delay="0"/>
                                          </p:stCondLst>
                                        </p:cTn>
                                        <p:tgtEl>
                                          <p:spTgt spid="2328"/>
                                        </p:tgtEl>
                                        <p:attrNameLst>
                                          <p:attrName>style.visibility</p:attrName>
                                        </p:attrNameLst>
                                      </p:cBhvr>
                                      <p:to>
                                        <p:strVal val="visible"/>
                                      </p:to>
                                    </p:set>
                                    <p:animEffect transition="in" filter="wipe(left)">
                                      <p:cBhvr>
                                        <p:cTn id="408" dur="500"/>
                                        <p:tgtEl>
                                          <p:spTgt spid="2328"/>
                                        </p:tgtEl>
                                      </p:cBhvr>
                                    </p:animEffect>
                                  </p:childTnLst>
                                </p:cTn>
                              </p:par>
                              <p:par>
                                <p:cTn id="409" presetID="22" presetClass="entr" presetSubtype="8" fill="hold" grpId="0" nodeType="withEffect">
                                  <p:stCondLst>
                                    <p:cond delay="2900"/>
                                  </p:stCondLst>
                                  <p:childTnLst>
                                    <p:set>
                                      <p:cBhvr>
                                        <p:cTn id="410" dur="1" fill="hold">
                                          <p:stCondLst>
                                            <p:cond delay="0"/>
                                          </p:stCondLst>
                                        </p:cTn>
                                        <p:tgtEl>
                                          <p:spTgt spid="2329"/>
                                        </p:tgtEl>
                                        <p:attrNameLst>
                                          <p:attrName>style.visibility</p:attrName>
                                        </p:attrNameLst>
                                      </p:cBhvr>
                                      <p:to>
                                        <p:strVal val="visible"/>
                                      </p:to>
                                    </p:set>
                                    <p:animEffect transition="in" filter="wipe(left)">
                                      <p:cBhvr>
                                        <p:cTn id="411" dur="500"/>
                                        <p:tgtEl>
                                          <p:spTgt spid="2329"/>
                                        </p:tgtEl>
                                      </p:cBhvr>
                                    </p:animEffect>
                                  </p:childTnLst>
                                </p:cTn>
                              </p:par>
                              <p:par>
                                <p:cTn id="412" presetID="22" presetClass="entr" presetSubtype="8" fill="hold" grpId="0" nodeType="withEffect">
                                  <p:stCondLst>
                                    <p:cond delay="2900"/>
                                  </p:stCondLst>
                                  <p:childTnLst>
                                    <p:set>
                                      <p:cBhvr>
                                        <p:cTn id="413" dur="1" fill="hold">
                                          <p:stCondLst>
                                            <p:cond delay="0"/>
                                          </p:stCondLst>
                                        </p:cTn>
                                        <p:tgtEl>
                                          <p:spTgt spid="2330"/>
                                        </p:tgtEl>
                                        <p:attrNameLst>
                                          <p:attrName>style.visibility</p:attrName>
                                        </p:attrNameLst>
                                      </p:cBhvr>
                                      <p:to>
                                        <p:strVal val="visible"/>
                                      </p:to>
                                    </p:set>
                                    <p:animEffect transition="in" filter="wipe(left)">
                                      <p:cBhvr>
                                        <p:cTn id="414" dur="500"/>
                                        <p:tgtEl>
                                          <p:spTgt spid="2330"/>
                                        </p:tgtEl>
                                      </p:cBhvr>
                                    </p:animEffect>
                                  </p:childTnLst>
                                </p:cTn>
                              </p:par>
                              <p:par>
                                <p:cTn id="415" presetID="22" presetClass="entr" presetSubtype="8" fill="hold" grpId="0" nodeType="withEffect">
                                  <p:stCondLst>
                                    <p:cond delay="2900"/>
                                  </p:stCondLst>
                                  <p:childTnLst>
                                    <p:set>
                                      <p:cBhvr>
                                        <p:cTn id="416" dur="1" fill="hold">
                                          <p:stCondLst>
                                            <p:cond delay="0"/>
                                          </p:stCondLst>
                                        </p:cTn>
                                        <p:tgtEl>
                                          <p:spTgt spid="2331"/>
                                        </p:tgtEl>
                                        <p:attrNameLst>
                                          <p:attrName>style.visibility</p:attrName>
                                        </p:attrNameLst>
                                      </p:cBhvr>
                                      <p:to>
                                        <p:strVal val="visible"/>
                                      </p:to>
                                    </p:set>
                                    <p:animEffect transition="in" filter="wipe(left)">
                                      <p:cBhvr>
                                        <p:cTn id="417" dur="500"/>
                                        <p:tgtEl>
                                          <p:spTgt spid="2331"/>
                                        </p:tgtEl>
                                      </p:cBhvr>
                                    </p:animEffect>
                                  </p:childTnLst>
                                </p:cTn>
                              </p:par>
                              <p:par>
                                <p:cTn id="418" presetID="22" presetClass="entr" presetSubtype="8" fill="hold" grpId="0" nodeType="withEffect">
                                  <p:stCondLst>
                                    <p:cond delay="2900"/>
                                  </p:stCondLst>
                                  <p:childTnLst>
                                    <p:set>
                                      <p:cBhvr>
                                        <p:cTn id="419" dur="1" fill="hold">
                                          <p:stCondLst>
                                            <p:cond delay="0"/>
                                          </p:stCondLst>
                                        </p:cTn>
                                        <p:tgtEl>
                                          <p:spTgt spid="2332"/>
                                        </p:tgtEl>
                                        <p:attrNameLst>
                                          <p:attrName>style.visibility</p:attrName>
                                        </p:attrNameLst>
                                      </p:cBhvr>
                                      <p:to>
                                        <p:strVal val="visible"/>
                                      </p:to>
                                    </p:set>
                                    <p:animEffect transition="in" filter="wipe(left)">
                                      <p:cBhvr>
                                        <p:cTn id="420" dur="500"/>
                                        <p:tgtEl>
                                          <p:spTgt spid="2332"/>
                                        </p:tgtEl>
                                      </p:cBhvr>
                                    </p:animEffect>
                                  </p:childTnLst>
                                </p:cTn>
                              </p:par>
                              <p:par>
                                <p:cTn id="421" presetID="22" presetClass="entr" presetSubtype="8" fill="hold" grpId="0" nodeType="withEffect">
                                  <p:stCondLst>
                                    <p:cond delay="2900"/>
                                  </p:stCondLst>
                                  <p:childTnLst>
                                    <p:set>
                                      <p:cBhvr>
                                        <p:cTn id="422" dur="1" fill="hold">
                                          <p:stCondLst>
                                            <p:cond delay="0"/>
                                          </p:stCondLst>
                                        </p:cTn>
                                        <p:tgtEl>
                                          <p:spTgt spid="2334"/>
                                        </p:tgtEl>
                                        <p:attrNameLst>
                                          <p:attrName>style.visibility</p:attrName>
                                        </p:attrNameLst>
                                      </p:cBhvr>
                                      <p:to>
                                        <p:strVal val="visible"/>
                                      </p:to>
                                    </p:set>
                                    <p:animEffect transition="in" filter="wipe(left)">
                                      <p:cBhvr>
                                        <p:cTn id="423" dur="500"/>
                                        <p:tgtEl>
                                          <p:spTgt spid="2334"/>
                                        </p:tgtEl>
                                      </p:cBhvr>
                                    </p:animEffect>
                                  </p:childTnLst>
                                </p:cTn>
                              </p:par>
                              <p:par>
                                <p:cTn id="424" presetID="22" presetClass="entr" presetSubtype="8" fill="hold" grpId="0" nodeType="withEffect">
                                  <p:stCondLst>
                                    <p:cond delay="2900"/>
                                  </p:stCondLst>
                                  <p:childTnLst>
                                    <p:set>
                                      <p:cBhvr>
                                        <p:cTn id="425" dur="1" fill="hold">
                                          <p:stCondLst>
                                            <p:cond delay="0"/>
                                          </p:stCondLst>
                                        </p:cTn>
                                        <p:tgtEl>
                                          <p:spTgt spid="2335"/>
                                        </p:tgtEl>
                                        <p:attrNameLst>
                                          <p:attrName>style.visibility</p:attrName>
                                        </p:attrNameLst>
                                      </p:cBhvr>
                                      <p:to>
                                        <p:strVal val="visible"/>
                                      </p:to>
                                    </p:set>
                                    <p:animEffect transition="in" filter="wipe(left)">
                                      <p:cBhvr>
                                        <p:cTn id="426" dur="500"/>
                                        <p:tgtEl>
                                          <p:spTgt spid="2335"/>
                                        </p:tgtEl>
                                      </p:cBhvr>
                                    </p:animEffect>
                                  </p:childTnLst>
                                </p:cTn>
                              </p:par>
                              <p:par>
                                <p:cTn id="427" presetID="22" presetClass="entr" presetSubtype="8" fill="hold" grpId="0" nodeType="withEffect">
                                  <p:stCondLst>
                                    <p:cond delay="2900"/>
                                  </p:stCondLst>
                                  <p:childTnLst>
                                    <p:set>
                                      <p:cBhvr>
                                        <p:cTn id="428" dur="1" fill="hold">
                                          <p:stCondLst>
                                            <p:cond delay="0"/>
                                          </p:stCondLst>
                                        </p:cTn>
                                        <p:tgtEl>
                                          <p:spTgt spid="2336"/>
                                        </p:tgtEl>
                                        <p:attrNameLst>
                                          <p:attrName>style.visibility</p:attrName>
                                        </p:attrNameLst>
                                      </p:cBhvr>
                                      <p:to>
                                        <p:strVal val="visible"/>
                                      </p:to>
                                    </p:set>
                                    <p:animEffect transition="in" filter="wipe(left)">
                                      <p:cBhvr>
                                        <p:cTn id="429" dur="500"/>
                                        <p:tgtEl>
                                          <p:spTgt spid="2336"/>
                                        </p:tgtEl>
                                      </p:cBhvr>
                                    </p:animEffect>
                                  </p:childTnLst>
                                </p:cTn>
                              </p:par>
                              <p:par>
                                <p:cTn id="430" presetID="22" presetClass="entr" presetSubtype="8" fill="hold" grpId="0" nodeType="withEffect">
                                  <p:stCondLst>
                                    <p:cond delay="2900"/>
                                  </p:stCondLst>
                                  <p:childTnLst>
                                    <p:set>
                                      <p:cBhvr>
                                        <p:cTn id="431" dur="1" fill="hold">
                                          <p:stCondLst>
                                            <p:cond delay="0"/>
                                          </p:stCondLst>
                                        </p:cTn>
                                        <p:tgtEl>
                                          <p:spTgt spid="2339"/>
                                        </p:tgtEl>
                                        <p:attrNameLst>
                                          <p:attrName>style.visibility</p:attrName>
                                        </p:attrNameLst>
                                      </p:cBhvr>
                                      <p:to>
                                        <p:strVal val="visible"/>
                                      </p:to>
                                    </p:set>
                                    <p:animEffect transition="in" filter="wipe(left)">
                                      <p:cBhvr>
                                        <p:cTn id="432" dur="500"/>
                                        <p:tgtEl>
                                          <p:spTgt spid="2339"/>
                                        </p:tgtEl>
                                      </p:cBhvr>
                                    </p:animEffect>
                                  </p:childTnLst>
                                </p:cTn>
                              </p:par>
                              <p:par>
                                <p:cTn id="433" presetID="22" presetClass="entr" presetSubtype="8" fill="hold" grpId="0" nodeType="withEffect">
                                  <p:stCondLst>
                                    <p:cond delay="2900"/>
                                  </p:stCondLst>
                                  <p:childTnLst>
                                    <p:set>
                                      <p:cBhvr>
                                        <p:cTn id="434" dur="1" fill="hold">
                                          <p:stCondLst>
                                            <p:cond delay="0"/>
                                          </p:stCondLst>
                                        </p:cTn>
                                        <p:tgtEl>
                                          <p:spTgt spid="2340"/>
                                        </p:tgtEl>
                                        <p:attrNameLst>
                                          <p:attrName>style.visibility</p:attrName>
                                        </p:attrNameLst>
                                      </p:cBhvr>
                                      <p:to>
                                        <p:strVal val="visible"/>
                                      </p:to>
                                    </p:set>
                                    <p:animEffect transition="in" filter="wipe(left)">
                                      <p:cBhvr>
                                        <p:cTn id="435" dur="500"/>
                                        <p:tgtEl>
                                          <p:spTgt spid="2340"/>
                                        </p:tgtEl>
                                      </p:cBhvr>
                                    </p:animEffect>
                                  </p:childTnLst>
                                </p:cTn>
                              </p:par>
                              <p:par>
                                <p:cTn id="436" presetID="22" presetClass="entr" presetSubtype="8" fill="hold" grpId="0" nodeType="withEffect">
                                  <p:stCondLst>
                                    <p:cond delay="2900"/>
                                  </p:stCondLst>
                                  <p:childTnLst>
                                    <p:set>
                                      <p:cBhvr>
                                        <p:cTn id="437" dur="1" fill="hold">
                                          <p:stCondLst>
                                            <p:cond delay="0"/>
                                          </p:stCondLst>
                                        </p:cTn>
                                        <p:tgtEl>
                                          <p:spTgt spid="2341"/>
                                        </p:tgtEl>
                                        <p:attrNameLst>
                                          <p:attrName>style.visibility</p:attrName>
                                        </p:attrNameLst>
                                      </p:cBhvr>
                                      <p:to>
                                        <p:strVal val="visible"/>
                                      </p:to>
                                    </p:set>
                                    <p:animEffect transition="in" filter="wipe(left)">
                                      <p:cBhvr>
                                        <p:cTn id="438" dur="500"/>
                                        <p:tgtEl>
                                          <p:spTgt spid="2341"/>
                                        </p:tgtEl>
                                      </p:cBhvr>
                                    </p:animEffect>
                                  </p:childTnLst>
                                </p:cTn>
                              </p:par>
                              <p:par>
                                <p:cTn id="439" presetID="22" presetClass="entr" presetSubtype="8" fill="hold" grpId="0" nodeType="withEffect">
                                  <p:stCondLst>
                                    <p:cond delay="2900"/>
                                  </p:stCondLst>
                                  <p:childTnLst>
                                    <p:set>
                                      <p:cBhvr>
                                        <p:cTn id="440" dur="1" fill="hold">
                                          <p:stCondLst>
                                            <p:cond delay="0"/>
                                          </p:stCondLst>
                                        </p:cTn>
                                        <p:tgtEl>
                                          <p:spTgt spid="2342"/>
                                        </p:tgtEl>
                                        <p:attrNameLst>
                                          <p:attrName>style.visibility</p:attrName>
                                        </p:attrNameLst>
                                      </p:cBhvr>
                                      <p:to>
                                        <p:strVal val="visible"/>
                                      </p:to>
                                    </p:set>
                                    <p:animEffect transition="in" filter="wipe(left)">
                                      <p:cBhvr>
                                        <p:cTn id="441" dur="500"/>
                                        <p:tgtEl>
                                          <p:spTgt spid="2342"/>
                                        </p:tgtEl>
                                      </p:cBhvr>
                                    </p:animEffect>
                                  </p:childTnLst>
                                </p:cTn>
                              </p:par>
                              <p:par>
                                <p:cTn id="442" presetID="22" presetClass="entr" presetSubtype="8" fill="hold" grpId="0" nodeType="withEffect">
                                  <p:stCondLst>
                                    <p:cond delay="2900"/>
                                  </p:stCondLst>
                                  <p:childTnLst>
                                    <p:set>
                                      <p:cBhvr>
                                        <p:cTn id="443" dur="1" fill="hold">
                                          <p:stCondLst>
                                            <p:cond delay="0"/>
                                          </p:stCondLst>
                                        </p:cTn>
                                        <p:tgtEl>
                                          <p:spTgt spid="2343"/>
                                        </p:tgtEl>
                                        <p:attrNameLst>
                                          <p:attrName>style.visibility</p:attrName>
                                        </p:attrNameLst>
                                      </p:cBhvr>
                                      <p:to>
                                        <p:strVal val="visible"/>
                                      </p:to>
                                    </p:set>
                                    <p:animEffect transition="in" filter="wipe(left)">
                                      <p:cBhvr>
                                        <p:cTn id="444" dur="500"/>
                                        <p:tgtEl>
                                          <p:spTgt spid="2343"/>
                                        </p:tgtEl>
                                      </p:cBhvr>
                                    </p:animEffect>
                                  </p:childTnLst>
                                </p:cTn>
                              </p:par>
                              <p:par>
                                <p:cTn id="445" presetID="22" presetClass="entr" presetSubtype="8" fill="hold" grpId="0" nodeType="withEffect">
                                  <p:stCondLst>
                                    <p:cond delay="3000"/>
                                  </p:stCondLst>
                                  <p:childTnLst>
                                    <p:set>
                                      <p:cBhvr>
                                        <p:cTn id="446" dur="1" fill="hold">
                                          <p:stCondLst>
                                            <p:cond delay="0"/>
                                          </p:stCondLst>
                                        </p:cTn>
                                        <p:tgtEl>
                                          <p:spTgt spid="2344"/>
                                        </p:tgtEl>
                                        <p:attrNameLst>
                                          <p:attrName>style.visibility</p:attrName>
                                        </p:attrNameLst>
                                      </p:cBhvr>
                                      <p:to>
                                        <p:strVal val="visible"/>
                                      </p:to>
                                    </p:set>
                                    <p:animEffect transition="in" filter="wipe(left)">
                                      <p:cBhvr>
                                        <p:cTn id="447" dur="500"/>
                                        <p:tgtEl>
                                          <p:spTgt spid="2344"/>
                                        </p:tgtEl>
                                      </p:cBhvr>
                                    </p:animEffect>
                                  </p:childTnLst>
                                </p:cTn>
                              </p:par>
                              <p:par>
                                <p:cTn id="448" presetID="22" presetClass="entr" presetSubtype="8" fill="hold" grpId="0" nodeType="withEffect">
                                  <p:stCondLst>
                                    <p:cond delay="3000"/>
                                  </p:stCondLst>
                                  <p:childTnLst>
                                    <p:set>
                                      <p:cBhvr>
                                        <p:cTn id="449" dur="1" fill="hold">
                                          <p:stCondLst>
                                            <p:cond delay="0"/>
                                          </p:stCondLst>
                                        </p:cTn>
                                        <p:tgtEl>
                                          <p:spTgt spid="2345"/>
                                        </p:tgtEl>
                                        <p:attrNameLst>
                                          <p:attrName>style.visibility</p:attrName>
                                        </p:attrNameLst>
                                      </p:cBhvr>
                                      <p:to>
                                        <p:strVal val="visible"/>
                                      </p:to>
                                    </p:set>
                                    <p:animEffect transition="in" filter="wipe(left)">
                                      <p:cBhvr>
                                        <p:cTn id="450" dur="500"/>
                                        <p:tgtEl>
                                          <p:spTgt spid="2345"/>
                                        </p:tgtEl>
                                      </p:cBhvr>
                                    </p:animEffect>
                                  </p:childTnLst>
                                </p:cTn>
                              </p:par>
                              <p:par>
                                <p:cTn id="451" presetID="22" presetClass="entr" presetSubtype="8" fill="hold" grpId="0" nodeType="withEffect">
                                  <p:stCondLst>
                                    <p:cond delay="3000"/>
                                  </p:stCondLst>
                                  <p:childTnLst>
                                    <p:set>
                                      <p:cBhvr>
                                        <p:cTn id="452" dur="1" fill="hold">
                                          <p:stCondLst>
                                            <p:cond delay="0"/>
                                          </p:stCondLst>
                                        </p:cTn>
                                        <p:tgtEl>
                                          <p:spTgt spid="2346"/>
                                        </p:tgtEl>
                                        <p:attrNameLst>
                                          <p:attrName>style.visibility</p:attrName>
                                        </p:attrNameLst>
                                      </p:cBhvr>
                                      <p:to>
                                        <p:strVal val="visible"/>
                                      </p:to>
                                    </p:set>
                                    <p:animEffect transition="in" filter="wipe(left)">
                                      <p:cBhvr>
                                        <p:cTn id="453" dur="500"/>
                                        <p:tgtEl>
                                          <p:spTgt spid="2346"/>
                                        </p:tgtEl>
                                      </p:cBhvr>
                                    </p:animEffect>
                                  </p:childTnLst>
                                </p:cTn>
                              </p:par>
                              <p:par>
                                <p:cTn id="454" presetID="22" presetClass="entr" presetSubtype="8" fill="hold" grpId="0" nodeType="withEffect">
                                  <p:stCondLst>
                                    <p:cond delay="3000"/>
                                  </p:stCondLst>
                                  <p:childTnLst>
                                    <p:set>
                                      <p:cBhvr>
                                        <p:cTn id="455" dur="1" fill="hold">
                                          <p:stCondLst>
                                            <p:cond delay="0"/>
                                          </p:stCondLst>
                                        </p:cTn>
                                        <p:tgtEl>
                                          <p:spTgt spid="2347"/>
                                        </p:tgtEl>
                                        <p:attrNameLst>
                                          <p:attrName>style.visibility</p:attrName>
                                        </p:attrNameLst>
                                      </p:cBhvr>
                                      <p:to>
                                        <p:strVal val="visible"/>
                                      </p:to>
                                    </p:set>
                                    <p:animEffect transition="in" filter="wipe(left)">
                                      <p:cBhvr>
                                        <p:cTn id="456" dur="500"/>
                                        <p:tgtEl>
                                          <p:spTgt spid="2347"/>
                                        </p:tgtEl>
                                      </p:cBhvr>
                                    </p:animEffect>
                                  </p:childTnLst>
                                </p:cTn>
                              </p:par>
                              <p:par>
                                <p:cTn id="457" presetID="22" presetClass="entr" presetSubtype="8" fill="hold" grpId="0" nodeType="withEffect">
                                  <p:stCondLst>
                                    <p:cond delay="3000"/>
                                  </p:stCondLst>
                                  <p:childTnLst>
                                    <p:set>
                                      <p:cBhvr>
                                        <p:cTn id="458" dur="1" fill="hold">
                                          <p:stCondLst>
                                            <p:cond delay="0"/>
                                          </p:stCondLst>
                                        </p:cTn>
                                        <p:tgtEl>
                                          <p:spTgt spid="2348"/>
                                        </p:tgtEl>
                                        <p:attrNameLst>
                                          <p:attrName>style.visibility</p:attrName>
                                        </p:attrNameLst>
                                      </p:cBhvr>
                                      <p:to>
                                        <p:strVal val="visible"/>
                                      </p:to>
                                    </p:set>
                                    <p:animEffect transition="in" filter="wipe(left)">
                                      <p:cBhvr>
                                        <p:cTn id="459" dur="500"/>
                                        <p:tgtEl>
                                          <p:spTgt spid="2348"/>
                                        </p:tgtEl>
                                      </p:cBhvr>
                                    </p:animEffect>
                                  </p:childTnLst>
                                </p:cTn>
                              </p:par>
                              <p:par>
                                <p:cTn id="460" presetID="22" presetClass="entr" presetSubtype="8" fill="hold" grpId="0" nodeType="withEffect">
                                  <p:stCondLst>
                                    <p:cond delay="3000"/>
                                  </p:stCondLst>
                                  <p:childTnLst>
                                    <p:set>
                                      <p:cBhvr>
                                        <p:cTn id="461" dur="1" fill="hold">
                                          <p:stCondLst>
                                            <p:cond delay="0"/>
                                          </p:stCondLst>
                                        </p:cTn>
                                        <p:tgtEl>
                                          <p:spTgt spid="2351"/>
                                        </p:tgtEl>
                                        <p:attrNameLst>
                                          <p:attrName>style.visibility</p:attrName>
                                        </p:attrNameLst>
                                      </p:cBhvr>
                                      <p:to>
                                        <p:strVal val="visible"/>
                                      </p:to>
                                    </p:set>
                                    <p:animEffect transition="in" filter="wipe(left)">
                                      <p:cBhvr>
                                        <p:cTn id="462" dur="500"/>
                                        <p:tgtEl>
                                          <p:spTgt spid="2351"/>
                                        </p:tgtEl>
                                      </p:cBhvr>
                                    </p:animEffect>
                                  </p:childTnLst>
                                </p:cTn>
                              </p:par>
                              <p:par>
                                <p:cTn id="463" presetID="22" presetClass="entr" presetSubtype="8" fill="hold" grpId="0" nodeType="withEffect">
                                  <p:stCondLst>
                                    <p:cond delay="3000"/>
                                  </p:stCondLst>
                                  <p:childTnLst>
                                    <p:set>
                                      <p:cBhvr>
                                        <p:cTn id="464" dur="1" fill="hold">
                                          <p:stCondLst>
                                            <p:cond delay="0"/>
                                          </p:stCondLst>
                                        </p:cTn>
                                        <p:tgtEl>
                                          <p:spTgt spid="2352"/>
                                        </p:tgtEl>
                                        <p:attrNameLst>
                                          <p:attrName>style.visibility</p:attrName>
                                        </p:attrNameLst>
                                      </p:cBhvr>
                                      <p:to>
                                        <p:strVal val="visible"/>
                                      </p:to>
                                    </p:set>
                                    <p:animEffect transition="in" filter="wipe(left)">
                                      <p:cBhvr>
                                        <p:cTn id="465" dur="500"/>
                                        <p:tgtEl>
                                          <p:spTgt spid="2352"/>
                                        </p:tgtEl>
                                      </p:cBhvr>
                                    </p:animEffect>
                                  </p:childTnLst>
                                </p:cTn>
                              </p:par>
                              <p:par>
                                <p:cTn id="466" presetID="22" presetClass="entr" presetSubtype="8" fill="hold" grpId="0" nodeType="withEffect">
                                  <p:stCondLst>
                                    <p:cond delay="3000"/>
                                  </p:stCondLst>
                                  <p:childTnLst>
                                    <p:set>
                                      <p:cBhvr>
                                        <p:cTn id="467" dur="1" fill="hold">
                                          <p:stCondLst>
                                            <p:cond delay="0"/>
                                          </p:stCondLst>
                                        </p:cTn>
                                        <p:tgtEl>
                                          <p:spTgt spid="2353"/>
                                        </p:tgtEl>
                                        <p:attrNameLst>
                                          <p:attrName>style.visibility</p:attrName>
                                        </p:attrNameLst>
                                      </p:cBhvr>
                                      <p:to>
                                        <p:strVal val="visible"/>
                                      </p:to>
                                    </p:set>
                                    <p:animEffect transition="in" filter="wipe(left)">
                                      <p:cBhvr>
                                        <p:cTn id="468" dur="500"/>
                                        <p:tgtEl>
                                          <p:spTgt spid="2353"/>
                                        </p:tgtEl>
                                      </p:cBhvr>
                                    </p:animEffect>
                                  </p:childTnLst>
                                </p:cTn>
                              </p:par>
                              <p:par>
                                <p:cTn id="469" presetID="22" presetClass="entr" presetSubtype="8" fill="hold" grpId="0" nodeType="withEffect">
                                  <p:stCondLst>
                                    <p:cond delay="3000"/>
                                  </p:stCondLst>
                                  <p:childTnLst>
                                    <p:set>
                                      <p:cBhvr>
                                        <p:cTn id="470" dur="1" fill="hold">
                                          <p:stCondLst>
                                            <p:cond delay="0"/>
                                          </p:stCondLst>
                                        </p:cTn>
                                        <p:tgtEl>
                                          <p:spTgt spid="2357"/>
                                        </p:tgtEl>
                                        <p:attrNameLst>
                                          <p:attrName>style.visibility</p:attrName>
                                        </p:attrNameLst>
                                      </p:cBhvr>
                                      <p:to>
                                        <p:strVal val="visible"/>
                                      </p:to>
                                    </p:set>
                                    <p:animEffect transition="in" filter="wipe(left)">
                                      <p:cBhvr>
                                        <p:cTn id="471" dur="500"/>
                                        <p:tgtEl>
                                          <p:spTgt spid="2357"/>
                                        </p:tgtEl>
                                      </p:cBhvr>
                                    </p:animEffect>
                                  </p:childTnLst>
                                </p:cTn>
                              </p:par>
                              <p:par>
                                <p:cTn id="472" presetID="22" presetClass="entr" presetSubtype="8" fill="hold" grpId="0" nodeType="withEffect">
                                  <p:stCondLst>
                                    <p:cond delay="3000"/>
                                  </p:stCondLst>
                                  <p:childTnLst>
                                    <p:set>
                                      <p:cBhvr>
                                        <p:cTn id="473" dur="1" fill="hold">
                                          <p:stCondLst>
                                            <p:cond delay="0"/>
                                          </p:stCondLst>
                                        </p:cTn>
                                        <p:tgtEl>
                                          <p:spTgt spid="2358"/>
                                        </p:tgtEl>
                                        <p:attrNameLst>
                                          <p:attrName>style.visibility</p:attrName>
                                        </p:attrNameLst>
                                      </p:cBhvr>
                                      <p:to>
                                        <p:strVal val="visible"/>
                                      </p:to>
                                    </p:set>
                                    <p:animEffect transition="in" filter="wipe(left)">
                                      <p:cBhvr>
                                        <p:cTn id="474" dur="500"/>
                                        <p:tgtEl>
                                          <p:spTgt spid="2358"/>
                                        </p:tgtEl>
                                      </p:cBhvr>
                                    </p:animEffect>
                                  </p:childTnLst>
                                </p:cTn>
                              </p:par>
                              <p:par>
                                <p:cTn id="475" presetID="22" presetClass="entr" presetSubtype="8" fill="hold" grpId="0" nodeType="withEffect">
                                  <p:stCondLst>
                                    <p:cond delay="3000"/>
                                  </p:stCondLst>
                                  <p:childTnLst>
                                    <p:set>
                                      <p:cBhvr>
                                        <p:cTn id="476" dur="1" fill="hold">
                                          <p:stCondLst>
                                            <p:cond delay="0"/>
                                          </p:stCondLst>
                                        </p:cTn>
                                        <p:tgtEl>
                                          <p:spTgt spid="2359"/>
                                        </p:tgtEl>
                                        <p:attrNameLst>
                                          <p:attrName>style.visibility</p:attrName>
                                        </p:attrNameLst>
                                      </p:cBhvr>
                                      <p:to>
                                        <p:strVal val="visible"/>
                                      </p:to>
                                    </p:set>
                                    <p:animEffect transition="in" filter="wipe(left)">
                                      <p:cBhvr>
                                        <p:cTn id="477" dur="500"/>
                                        <p:tgtEl>
                                          <p:spTgt spid="2359"/>
                                        </p:tgtEl>
                                      </p:cBhvr>
                                    </p:animEffect>
                                  </p:childTnLst>
                                </p:cTn>
                              </p:par>
                              <p:par>
                                <p:cTn id="478" presetID="22" presetClass="entr" presetSubtype="8" fill="hold" grpId="0" nodeType="withEffect">
                                  <p:stCondLst>
                                    <p:cond delay="3000"/>
                                  </p:stCondLst>
                                  <p:childTnLst>
                                    <p:set>
                                      <p:cBhvr>
                                        <p:cTn id="479" dur="1" fill="hold">
                                          <p:stCondLst>
                                            <p:cond delay="0"/>
                                          </p:stCondLst>
                                        </p:cTn>
                                        <p:tgtEl>
                                          <p:spTgt spid="2360"/>
                                        </p:tgtEl>
                                        <p:attrNameLst>
                                          <p:attrName>style.visibility</p:attrName>
                                        </p:attrNameLst>
                                      </p:cBhvr>
                                      <p:to>
                                        <p:strVal val="visible"/>
                                      </p:to>
                                    </p:set>
                                    <p:animEffect transition="in" filter="wipe(left)">
                                      <p:cBhvr>
                                        <p:cTn id="480" dur="500"/>
                                        <p:tgtEl>
                                          <p:spTgt spid="2360"/>
                                        </p:tgtEl>
                                      </p:cBhvr>
                                    </p:animEffect>
                                  </p:childTnLst>
                                </p:cTn>
                              </p:par>
                              <p:par>
                                <p:cTn id="481" presetID="22" presetClass="entr" presetSubtype="8" fill="hold" grpId="0" nodeType="withEffect">
                                  <p:stCondLst>
                                    <p:cond delay="3000"/>
                                  </p:stCondLst>
                                  <p:childTnLst>
                                    <p:set>
                                      <p:cBhvr>
                                        <p:cTn id="482" dur="1" fill="hold">
                                          <p:stCondLst>
                                            <p:cond delay="0"/>
                                          </p:stCondLst>
                                        </p:cTn>
                                        <p:tgtEl>
                                          <p:spTgt spid="2361"/>
                                        </p:tgtEl>
                                        <p:attrNameLst>
                                          <p:attrName>style.visibility</p:attrName>
                                        </p:attrNameLst>
                                      </p:cBhvr>
                                      <p:to>
                                        <p:strVal val="visible"/>
                                      </p:to>
                                    </p:set>
                                    <p:animEffect transition="in" filter="wipe(left)">
                                      <p:cBhvr>
                                        <p:cTn id="483" dur="500"/>
                                        <p:tgtEl>
                                          <p:spTgt spid="2361"/>
                                        </p:tgtEl>
                                      </p:cBhvr>
                                    </p:animEffect>
                                  </p:childTnLst>
                                </p:cTn>
                              </p:par>
                              <p:par>
                                <p:cTn id="484" presetID="22" presetClass="entr" presetSubtype="8" fill="hold" grpId="0" nodeType="withEffect">
                                  <p:stCondLst>
                                    <p:cond delay="3000"/>
                                  </p:stCondLst>
                                  <p:childTnLst>
                                    <p:set>
                                      <p:cBhvr>
                                        <p:cTn id="485" dur="1" fill="hold">
                                          <p:stCondLst>
                                            <p:cond delay="0"/>
                                          </p:stCondLst>
                                        </p:cTn>
                                        <p:tgtEl>
                                          <p:spTgt spid="2362"/>
                                        </p:tgtEl>
                                        <p:attrNameLst>
                                          <p:attrName>style.visibility</p:attrName>
                                        </p:attrNameLst>
                                      </p:cBhvr>
                                      <p:to>
                                        <p:strVal val="visible"/>
                                      </p:to>
                                    </p:set>
                                    <p:animEffect transition="in" filter="wipe(left)">
                                      <p:cBhvr>
                                        <p:cTn id="486" dur="500"/>
                                        <p:tgtEl>
                                          <p:spTgt spid="2362"/>
                                        </p:tgtEl>
                                      </p:cBhvr>
                                    </p:animEffect>
                                  </p:childTnLst>
                                </p:cTn>
                              </p:par>
                              <p:par>
                                <p:cTn id="487" presetID="22" presetClass="entr" presetSubtype="8" fill="hold" grpId="0" nodeType="withEffect">
                                  <p:stCondLst>
                                    <p:cond delay="3000"/>
                                  </p:stCondLst>
                                  <p:childTnLst>
                                    <p:set>
                                      <p:cBhvr>
                                        <p:cTn id="488" dur="1" fill="hold">
                                          <p:stCondLst>
                                            <p:cond delay="0"/>
                                          </p:stCondLst>
                                        </p:cTn>
                                        <p:tgtEl>
                                          <p:spTgt spid="2365"/>
                                        </p:tgtEl>
                                        <p:attrNameLst>
                                          <p:attrName>style.visibility</p:attrName>
                                        </p:attrNameLst>
                                      </p:cBhvr>
                                      <p:to>
                                        <p:strVal val="visible"/>
                                      </p:to>
                                    </p:set>
                                    <p:animEffect transition="in" filter="wipe(left)">
                                      <p:cBhvr>
                                        <p:cTn id="489" dur="500"/>
                                        <p:tgtEl>
                                          <p:spTgt spid="2365"/>
                                        </p:tgtEl>
                                      </p:cBhvr>
                                    </p:animEffect>
                                  </p:childTnLst>
                                </p:cTn>
                              </p:par>
                              <p:par>
                                <p:cTn id="490" presetID="22" presetClass="entr" presetSubtype="8" fill="hold" grpId="0" nodeType="withEffect">
                                  <p:stCondLst>
                                    <p:cond delay="3000"/>
                                  </p:stCondLst>
                                  <p:childTnLst>
                                    <p:set>
                                      <p:cBhvr>
                                        <p:cTn id="491" dur="1" fill="hold">
                                          <p:stCondLst>
                                            <p:cond delay="0"/>
                                          </p:stCondLst>
                                        </p:cTn>
                                        <p:tgtEl>
                                          <p:spTgt spid="2366"/>
                                        </p:tgtEl>
                                        <p:attrNameLst>
                                          <p:attrName>style.visibility</p:attrName>
                                        </p:attrNameLst>
                                      </p:cBhvr>
                                      <p:to>
                                        <p:strVal val="visible"/>
                                      </p:to>
                                    </p:set>
                                    <p:animEffect transition="in" filter="wipe(left)">
                                      <p:cBhvr>
                                        <p:cTn id="492" dur="500"/>
                                        <p:tgtEl>
                                          <p:spTgt spid="2366"/>
                                        </p:tgtEl>
                                      </p:cBhvr>
                                    </p:animEffect>
                                  </p:childTnLst>
                                </p:cTn>
                              </p:par>
                              <p:par>
                                <p:cTn id="493" presetID="22" presetClass="entr" presetSubtype="8" fill="hold" grpId="0" nodeType="withEffect">
                                  <p:stCondLst>
                                    <p:cond delay="3000"/>
                                  </p:stCondLst>
                                  <p:childTnLst>
                                    <p:set>
                                      <p:cBhvr>
                                        <p:cTn id="494" dur="1" fill="hold">
                                          <p:stCondLst>
                                            <p:cond delay="0"/>
                                          </p:stCondLst>
                                        </p:cTn>
                                        <p:tgtEl>
                                          <p:spTgt spid="2367"/>
                                        </p:tgtEl>
                                        <p:attrNameLst>
                                          <p:attrName>style.visibility</p:attrName>
                                        </p:attrNameLst>
                                      </p:cBhvr>
                                      <p:to>
                                        <p:strVal val="visible"/>
                                      </p:to>
                                    </p:set>
                                    <p:animEffect transition="in" filter="wipe(left)">
                                      <p:cBhvr>
                                        <p:cTn id="495" dur="500"/>
                                        <p:tgtEl>
                                          <p:spTgt spid="2367"/>
                                        </p:tgtEl>
                                      </p:cBhvr>
                                    </p:animEffect>
                                  </p:childTnLst>
                                </p:cTn>
                              </p:par>
                              <p:par>
                                <p:cTn id="496" presetID="22" presetClass="entr" presetSubtype="8" fill="hold" grpId="0" nodeType="withEffect">
                                  <p:stCondLst>
                                    <p:cond delay="3000"/>
                                  </p:stCondLst>
                                  <p:childTnLst>
                                    <p:set>
                                      <p:cBhvr>
                                        <p:cTn id="497" dur="1" fill="hold">
                                          <p:stCondLst>
                                            <p:cond delay="0"/>
                                          </p:stCondLst>
                                        </p:cTn>
                                        <p:tgtEl>
                                          <p:spTgt spid="2368"/>
                                        </p:tgtEl>
                                        <p:attrNameLst>
                                          <p:attrName>style.visibility</p:attrName>
                                        </p:attrNameLst>
                                      </p:cBhvr>
                                      <p:to>
                                        <p:strVal val="visible"/>
                                      </p:to>
                                    </p:set>
                                    <p:animEffect transition="in" filter="wipe(left)">
                                      <p:cBhvr>
                                        <p:cTn id="498" dur="500"/>
                                        <p:tgtEl>
                                          <p:spTgt spid="2368"/>
                                        </p:tgtEl>
                                      </p:cBhvr>
                                    </p:animEffect>
                                  </p:childTnLst>
                                </p:cTn>
                              </p:par>
                              <p:par>
                                <p:cTn id="499" presetID="22" presetClass="entr" presetSubtype="8" fill="hold" grpId="0" nodeType="withEffect">
                                  <p:stCondLst>
                                    <p:cond delay="3000"/>
                                  </p:stCondLst>
                                  <p:childTnLst>
                                    <p:set>
                                      <p:cBhvr>
                                        <p:cTn id="500" dur="1" fill="hold">
                                          <p:stCondLst>
                                            <p:cond delay="0"/>
                                          </p:stCondLst>
                                        </p:cTn>
                                        <p:tgtEl>
                                          <p:spTgt spid="2369"/>
                                        </p:tgtEl>
                                        <p:attrNameLst>
                                          <p:attrName>style.visibility</p:attrName>
                                        </p:attrNameLst>
                                      </p:cBhvr>
                                      <p:to>
                                        <p:strVal val="visible"/>
                                      </p:to>
                                    </p:set>
                                    <p:animEffect transition="in" filter="wipe(left)">
                                      <p:cBhvr>
                                        <p:cTn id="501" dur="500"/>
                                        <p:tgtEl>
                                          <p:spTgt spid="2369"/>
                                        </p:tgtEl>
                                      </p:cBhvr>
                                    </p:animEffect>
                                  </p:childTnLst>
                                </p:cTn>
                              </p:par>
                              <p:par>
                                <p:cTn id="502" presetID="22" presetClass="entr" presetSubtype="8" fill="hold" grpId="0" nodeType="withEffect">
                                  <p:stCondLst>
                                    <p:cond delay="3000"/>
                                  </p:stCondLst>
                                  <p:childTnLst>
                                    <p:set>
                                      <p:cBhvr>
                                        <p:cTn id="503" dur="1" fill="hold">
                                          <p:stCondLst>
                                            <p:cond delay="0"/>
                                          </p:stCondLst>
                                        </p:cTn>
                                        <p:tgtEl>
                                          <p:spTgt spid="2370"/>
                                        </p:tgtEl>
                                        <p:attrNameLst>
                                          <p:attrName>style.visibility</p:attrName>
                                        </p:attrNameLst>
                                      </p:cBhvr>
                                      <p:to>
                                        <p:strVal val="visible"/>
                                      </p:to>
                                    </p:set>
                                    <p:animEffect transition="in" filter="wipe(left)">
                                      <p:cBhvr>
                                        <p:cTn id="504" dur="500"/>
                                        <p:tgtEl>
                                          <p:spTgt spid="2370"/>
                                        </p:tgtEl>
                                      </p:cBhvr>
                                    </p:animEffect>
                                  </p:childTnLst>
                                </p:cTn>
                              </p:par>
                              <p:par>
                                <p:cTn id="505" presetID="22" presetClass="entr" presetSubtype="8" fill="hold" grpId="0" nodeType="withEffect">
                                  <p:stCondLst>
                                    <p:cond delay="3250"/>
                                  </p:stCondLst>
                                  <p:childTnLst>
                                    <p:set>
                                      <p:cBhvr>
                                        <p:cTn id="506" dur="1" fill="hold">
                                          <p:stCondLst>
                                            <p:cond delay="0"/>
                                          </p:stCondLst>
                                        </p:cTn>
                                        <p:tgtEl>
                                          <p:spTgt spid="2373"/>
                                        </p:tgtEl>
                                        <p:attrNameLst>
                                          <p:attrName>style.visibility</p:attrName>
                                        </p:attrNameLst>
                                      </p:cBhvr>
                                      <p:to>
                                        <p:strVal val="visible"/>
                                      </p:to>
                                    </p:set>
                                    <p:animEffect transition="in" filter="wipe(left)">
                                      <p:cBhvr>
                                        <p:cTn id="507" dur="500"/>
                                        <p:tgtEl>
                                          <p:spTgt spid="2373"/>
                                        </p:tgtEl>
                                      </p:cBhvr>
                                    </p:animEffect>
                                  </p:childTnLst>
                                </p:cTn>
                              </p:par>
                              <p:par>
                                <p:cTn id="508" presetID="22" presetClass="entr" presetSubtype="8" fill="hold" grpId="0" nodeType="withEffect">
                                  <p:stCondLst>
                                    <p:cond delay="3250"/>
                                  </p:stCondLst>
                                  <p:childTnLst>
                                    <p:set>
                                      <p:cBhvr>
                                        <p:cTn id="509" dur="1" fill="hold">
                                          <p:stCondLst>
                                            <p:cond delay="0"/>
                                          </p:stCondLst>
                                        </p:cTn>
                                        <p:tgtEl>
                                          <p:spTgt spid="2052"/>
                                        </p:tgtEl>
                                        <p:attrNameLst>
                                          <p:attrName>style.visibility</p:attrName>
                                        </p:attrNameLst>
                                      </p:cBhvr>
                                      <p:to>
                                        <p:strVal val="visible"/>
                                      </p:to>
                                    </p:set>
                                    <p:animEffect transition="in" filter="wipe(left)">
                                      <p:cBhvr>
                                        <p:cTn id="510" dur="500"/>
                                        <p:tgtEl>
                                          <p:spTgt spid="2052"/>
                                        </p:tgtEl>
                                      </p:cBhvr>
                                    </p:animEffect>
                                  </p:childTnLst>
                                </p:cTn>
                              </p:par>
                              <p:par>
                                <p:cTn id="511" presetID="22" presetClass="entr" presetSubtype="8" fill="hold" grpId="0" nodeType="withEffect">
                                  <p:stCondLst>
                                    <p:cond delay="3250"/>
                                  </p:stCondLst>
                                  <p:childTnLst>
                                    <p:set>
                                      <p:cBhvr>
                                        <p:cTn id="512" dur="1" fill="hold">
                                          <p:stCondLst>
                                            <p:cond delay="0"/>
                                          </p:stCondLst>
                                        </p:cTn>
                                        <p:tgtEl>
                                          <p:spTgt spid="2053"/>
                                        </p:tgtEl>
                                        <p:attrNameLst>
                                          <p:attrName>style.visibility</p:attrName>
                                        </p:attrNameLst>
                                      </p:cBhvr>
                                      <p:to>
                                        <p:strVal val="visible"/>
                                      </p:to>
                                    </p:set>
                                    <p:animEffect transition="in" filter="wipe(left)">
                                      <p:cBhvr>
                                        <p:cTn id="513" dur="500"/>
                                        <p:tgtEl>
                                          <p:spTgt spid="2053"/>
                                        </p:tgtEl>
                                      </p:cBhvr>
                                    </p:animEffect>
                                  </p:childTnLst>
                                </p:cTn>
                              </p:par>
                              <p:par>
                                <p:cTn id="514" presetID="22" presetClass="entr" presetSubtype="8" fill="hold" grpId="0" nodeType="withEffect">
                                  <p:stCondLst>
                                    <p:cond delay="3250"/>
                                  </p:stCondLst>
                                  <p:childTnLst>
                                    <p:set>
                                      <p:cBhvr>
                                        <p:cTn id="515" dur="1" fill="hold">
                                          <p:stCondLst>
                                            <p:cond delay="0"/>
                                          </p:stCondLst>
                                        </p:cTn>
                                        <p:tgtEl>
                                          <p:spTgt spid="2055"/>
                                        </p:tgtEl>
                                        <p:attrNameLst>
                                          <p:attrName>style.visibility</p:attrName>
                                        </p:attrNameLst>
                                      </p:cBhvr>
                                      <p:to>
                                        <p:strVal val="visible"/>
                                      </p:to>
                                    </p:set>
                                    <p:animEffect transition="in" filter="wipe(left)">
                                      <p:cBhvr>
                                        <p:cTn id="516" dur="500"/>
                                        <p:tgtEl>
                                          <p:spTgt spid="2055"/>
                                        </p:tgtEl>
                                      </p:cBhvr>
                                    </p:animEffect>
                                  </p:childTnLst>
                                </p:cTn>
                              </p:par>
                              <p:par>
                                <p:cTn id="517" presetID="22" presetClass="entr" presetSubtype="8" fill="hold" grpId="0" nodeType="withEffect">
                                  <p:stCondLst>
                                    <p:cond delay="3250"/>
                                  </p:stCondLst>
                                  <p:childTnLst>
                                    <p:set>
                                      <p:cBhvr>
                                        <p:cTn id="518" dur="1" fill="hold">
                                          <p:stCondLst>
                                            <p:cond delay="0"/>
                                          </p:stCondLst>
                                        </p:cTn>
                                        <p:tgtEl>
                                          <p:spTgt spid="2059"/>
                                        </p:tgtEl>
                                        <p:attrNameLst>
                                          <p:attrName>style.visibility</p:attrName>
                                        </p:attrNameLst>
                                      </p:cBhvr>
                                      <p:to>
                                        <p:strVal val="visible"/>
                                      </p:to>
                                    </p:set>
                                    <p:animEffect transition="in" filter="wipe(left)">
                                      <p:cBhvr>
                                        <p:cTn id="519" dur="500"/>
                                        <p:tgtEl>
                                          <p:spTgt spid="2059"/>
                                        </p:tgtEl>
                                      </p:cBhvr>
                                    </p:animEffect>
                                  </p:childTnLst>
                                </p:cTn>
                              </p:par>
                              <p:par>
                                <p:cTn id="520" presetID="22" presetClass="entr" presetSubtype="8" fill="hold" grpId="0" nodeType="withEffect">
                                  <p:stCondLst>
                                    <p:cond delay="3250"/>
                                  </p:stCondLst>
                                  <p:childTnLst>
                                    <p:set>
                                      <p:cBhvr>
                                        <p:cTn id="521" dur="1" fill="hold">
                                          <p:stCondLst>
                                            <p:cond delay="0"/>
                                          </p:stCondLst>
                                        </p:cTn>
                                        <p:tgtEl>
                                          <p:spTgt spid="2060"/>
                                        </p:tgtEl>
                                        <p:attrNameLst>
                                          <p:attrName>style.visibility</p:attrName>
                                        </p:attrNameLst>
                                      </p:cBhvr>
                                      <p:to>
                                        <p:strVal val="visible"/>
                                      </p:to>
                                    </p:set>
                                    <p:animEffect transition="in" filter="wipe(left)">
                                      <p:cBhvr>
                                        <p:cTn id="522" dur="500"/>
                                        <p:tgtEl>
                                          <p:spTgt spid="2060"/>
                                        </p:tgtEl>
                                      </p:cBhvr>
                                    </p:animEffect>
                                  </p:childTnLst>
                                </p:cTn>
                              </p:par>
                              <p:par>
                                <p:cTn id="523" presetID="22" presetClass="entr" presetSubtype="8" fill="hold" grpId="0" nodeType="withEffect">
                                  <p:stCondLst>
                                    <p:cond delay="3250"/>
                                  </p:stCondLst>
                                  <p:childTnLst>
                                    <p:set>
                                      <p:cBhvr>
                                        <p:cTn id="524" dur="1" fill="hold">
                                          <p:stCondLst>
                                            <p:cond delay="0"/>
                                          </p:stCondLst>
                                        </p:cTn>
                                        <p:tgtEl>
                                          <p:spTgt spid="2061"/>
                                        </p:tgtEl>
                                        <p:attrNameLst>
                                          <p:attrName>style.visibility</p:attrName>
                                        </p:attrNameLst>
                                      </p:cBhvr>
                                      <p:to>
                                        <p:strVal val="visible"/>
                                      </p:to>
                                    </p:set>
                                    <p:animEffect transition="in" filter="wipe(left)">
                                      <p:cBhvr>
                                        <p:cTn id="525" dur="500"/>
                                        <p:tgtEl>
                                          <p:spTgt spid="2061"/>
                                        </p:tgtEl>
                                      </p:cBhvr>
                                    </p:animEffect>
                                  </p:childTnLst>
                                </p:cTn>
                              </p:par>
                              <p:par>
                                <p:cTn id="526" presetID="22" presetClass="entr" presetSubtype="8" fill="hold" grpId="0" nodeType="withEffect">
                                  <p:stCondLst>
                                    <p:cond delay="3250"/>
                                  </p:stCondLst>
                                  <p:childTnLst>
                                    <p:set>
                                      <p:cBhvr>
                                        <p:cTn id="527" dur="1" fill="hold">
                                          <p:stCondLst>
                                            <p:cond delay="0"/>
                                          </p:stCondLst>
                                        </p:cTn>
                                        <p:tgtEl>
                                          <p:spTgt spid="2062"/>
                                        </p:tgtEl>
                                        <p:attrNameLst>
                                          <p:attrName>style.visibility</p:attrName>
                                        </p:attrNameLst>
                                      </p:cBhvr>
                                      <p:to>
                                        <p:strVal val="visible"/>
                                      </p:to>
                                    </p:set>
                                    <p:animEffect transition="in" filter="wipe(left)">
                                      <p:cBhvr>
                                        <p:cTn id="528" dur="500"/>
                                        <p:tgtEl>
                                          <p:spTgt spid="2062"/>
                                        </p:tgtEl>
                                      </p:cBhvr>
                                    </p:animEffect>
                                  </p:childTnLst>
                                </p:cTn>
                              </p:par>
                              <p:par>
                                <p:cTn id="529" presetID="22" presetClass="entr" presetSubtype="8" fill="hold" grpId="0" nodeType="withEffect">
                                  <p:stCondLst>
                                    <p:cond delay="3250"/>
                                  </p:stCondLst>
                                  <p:childTnLst>
                                    <p:set>
                                      <p:cBhvr>
                                        <p:cTn id="530" dur="1" fill="hold">
                                          <p:stCondLst>
                                            <p:cond delay="0"/>
                                          </p:stCondLst>
                                        </p:cTn>
                                        <p:tgtEl>
                                          <p:spTgt spid="2067"/>
                                        </p:tgtEl>
                                        <p:attrNameLst>
                                          <p:attrName>style.visibility</p:attrName>
                                        </p:attrNameLst>
                                      </p:cBhvr>
                                      <p:to>
                                        <p:strVal val="visible"/>
                                      </p:to>
                                    </p:set>
                                    <p:animEffect transition="in" filter="wipe(left)">
                                      <p:cBhvr>
                                        <p:cTn id="531" dur="500"/>
                                        <p:tgtEl>
                                          <p:spTgt spid="2067"/>
                                        </p:tgtEl>
                                      </p:cBhvr>
                                    </p:animEffect>
                                  </p:childTnLst>
                                </p:cTn>
                              </p:par>
                              <p:par>
                                <p:cTn id="532" presetID="22" presetClass="entr" presetSubtype="8" fill="hold" grpId="0" nodeType="withEffect">
                                  <p:stCondLst>
                                    <p:cond delay="3250"/>
                                  </p:stCondLst>
                                  <p:childTnLst>
                                    <p:set>
                                      <p:cBhvr>
                                        <p:cTn id="533" dur="1" fill="hold">
                                          <p:stCondLst>
                                            <p:cond delay="0"/>
                                          </p:stCondLst>
                                        </p:cTn>
                                        <p:tgtEl>
                                          <p:spTgt spid="2068"/>
                                        </p:tgtEl>
                                        <p:attrNameLst>
                                          <p:attrName>style.visibility</p:attrName>
                                        </p:attrNameLst>
                                      </p:cBhvr>
                                      <p:to>
                                        <p:strVal val="visible"/>
                                      </p:to>
                                    </p:set>
                                    <p:animEffect transition="in" filter="wipe(left)">
                                      <p:cBhvr>
                                        <p:cTn id="534" dur="500"/>
                                        <p:tgtEl>
                                          <p:spTgt spid="2068"/>
                                        </p:tgtEl>
                                      </p:cBhvr>
                                    </p:animEffect>
                                  </p:childTnLst>
                                </p:cTn>
                              </p:par>
                              <p:par>
                                <p:cTn id="535" presetID="22" presetClass="entr" presetSubtype="8" fill="hold" grpId="0" nodeType="withEffect">
                                  <p:stCondLst>
                                    <p:cond delay="3250"/>
                                  </p:stCondLst>
                                  <p:childTnLst>
                                    <p:set>
                                      <p:cBhvr>
                                        <p:cTn id="536" dur="1" fill="hold">
                                          <p:stCondLst>
                                            <p:cond delay="0"/>
                                          </p:stCondLst>
                                        </p:cTn>
                                        <p:tgtEl>
                                          <p:spTgt spid="2069"/>
                                        </p:tgtEl>
                                        <p:attrNameLst>
                                          <p:attrName>style.visibility</p:attrName>
                                        </p:attrNameLst>
                                      </p:cBhvr>
                                      <p:to>
                                        <p:strVal val="visible"/>
                                      </p:to>
                                    </p:set>
                                    <p:animEffect transition="in" filter="wipe(left)">
                                      <p:cBhvr>
                                        <p:cTn id="537" dur="500"/>
                                        <p:tgtEl>
                                          <p:spTgt spid="2069"/>
                                        </p:tgtEl>
                                      </p:cBhvr>
                                    </p:animEffect>
                                  </p:childTnLst>
                                </p:cTn>
                              </p:par>
                              <p:par>
                                <p:cTn id="538" presetID="22" presetClass="entr" presetSubtype="8" fill="hold" grpId="0" nodeType="withEffect">
                                  <p:stCondLst>
                                    <p:cond delay="3250"/>
                                  </p:stCondLst>
                                  <p:childTnLst>
                                    <p:set>
                                      <p:cBhvr>
                                        <p:cTn id="539" dur="1" fill="hold">
                                          <p:stCondLst>
                                            <p:cond delay="0"/>
                                          </p:stCondLst>
                                        </p:cTn>
                                        <p:tgtEl>
                                          <p:spTgt spid="2070"/>
                                        </p:tgtEl>
                                        <p:attrNameLst>
                                          <p:attrName>style.visibility</p:attrName>
                                        </p:attrNameLst>
                                      </p:cBhvr>
                                      <p:to>
                                        <p:strVal val="visible"/>
                                      </p:to>
                                    </p:set>
                                    <p:animEffect transition="in" filter="wipe(left)">
                                      <p:cBhvr>
                                        <p:cTn id="540" dur="500"/>
                                        <p:tgtEl>
                                          <p:spTgt spid="2070"/>
                                        </p:tgtEl>
                                      </p:cBhvr>
                                    </p:animEffect>
                                  </p:childTnLst>
                                </p:cTn>
                              </p:par>
                              <p:par>
                                <p:cTn id="541" presetID="22" presetClass="entr" presetSubtype="8" fill="hold" grpId="0" nodeType="withEffect">
                                  <p:stCondLst>
                                    <p:cond delay="3250"/>
                                  </p:stCondLst>
                                  <p:childTnLst>
                                    <p:set>
                                      <p:cBhvr>
                                        <p:cTn id="542" dur="1" fill="hold">
                                          <p:stCondLst>
                                            <p:cond delay="0"/>
                                          </p:stCondLst>
                                        </p:cTn>
                                        <p:tgtEl>
                                          <p:spTgt spid="2071"/>
                                        </p:tgtEl>
                                        <p:attrNameLst>
                                          <p:attrName>style.visibility</p:attrName>
                                        </p:attrNameLst>
                                      </p:cBhvr>
                                      <p:to>
                                        <p:strVal val="visible"/>
                                      </p:to>
                                    </p:set>
                                    <p:animEffect transition="in" filter="wipe(left)">
                                      <p:cBhvr>
                                        <p:cTn id="543" dur="500"/>
                                        <p:tgtEl>
                                          <p:spTgt spid="2071"/>
                                        </p:tgtEl>
                                      </p:cBhvr>
                                    </p:animEffect>
                                  </p:childTnLst>
                                </p:cTn>
                              </p:par>
                              <p:par>
                                <p:cTn id="544" presetID="22" presetClass="entr" presetSubtype="8" fill="hold" grpId="0" nodeType="withEffect">
                                  <p:stCondLst>
                                    <p:cond delay="3250"/>
                                  </p:stCondLst>
                                  <p:childTnLst>
                                    <p:set>
                                      <p:cBhvr>
                                        <p:cTn id="545" dur="1" fill="hold">
                                          <p:stCondLst>
                                            <p:cond delay="0"/>
                                          </p:stCondLst>
                                        </p:cTn>
                                        <p:tgtEl>
                                          <p:spTgt spid="2072"/>
                                        </p:tgtEl>
                                        <p:attrNameLst>
                                          <p:attrName>style.visibility</p:attrName>
                                        </p:attrNameLst>
                                      </p:cBhvr>
                                      <p:to>
                                        <p:strVal val="visible"/>
                                      </p:to>
                                    </p:set>
                                    <p:animEffect transition="in" filter="wipe(left)">
                                      <p:cBhvr>
                                        <p:cTn id="546" dur="500"/>
                                        <p:tgtEl>
                                          <p:spTgt spid="2072"/>
                                        </p:tgtEl>
                                      </p:cBhvr>
                                    </p:animEffect>
                                  </p:childTnLst>
                                </p:cTn>
                              </p:par>
                              <p:par>
                                <p:cTn id="547" presetID="22" presetClass="entr" presetSubtype="8" fill="hold" grpId="0" nodeType="withEffect">
                                  <p:stCondLst>
                                    <p:cond delay="3250"/>
                                  </p:stCondLst>
                                  <p:childTnLst>
                                    <p:set>
                                      <p:cBhvr>
                                        <p:cTn id="548" dur="1" fill="hold">
                                          <p:stCondLst>
                                            <p:cond delay="0"/>
                                          </p:stCondLst>
                                        </p:cTn>
                                        <p:tgtEl>
                                          <p:spTgt spid="2073"/>
                                        </p:tgtEl>
                                        <p:attrNameLst>
                                          <p:attrName>style.visibility</p:attrName>
                                        </p:attrNameLst>
                                      </p:cBhvr>
                                      <p:to>
                                        <p:strVal val="visible"/>
                                      </p:to>
                                    </p:set>
                                    <p:animEffect transition="in" filter="wipe(left)">
                                      <p:cBhvr>
                                        <p:cTn id="549" dur="500"/>
                                        <p:tgtEl>
                                          <p:spTgt spid="2073"/>
                                        </p:tgtEl>
                                      </p:cBhvr>
                                    </p:animEffect>
                                  </p:childTnLst>
                                </p:cTn>
                              </p:par>
                              <p:par>
                                <p:cTn id="550" presetID="22" presetClass="entr" presetSubtype="8" fill="hold" grpId="0" nodeType="withEffect">
                                  <p:stCondLst>
                                    <p:cond delay="3200"/>
                                  </p:stCondLst>
                                  <p:childTnLst>
                                    <p:set>
                                      <p:cBhvr>
                                        <p:cTn id="551" dur="1" fill="hold">
                                          <p:stCondLst>
                                            <p:cond delay="0"/>
                                          </p:stCondLst>
                                        </p:cTn>
                                        <p:tgtEl>
                                          <p:spTgt spid="2077"/>
                                        </p:tgtEl>
                                        <p:attrNameLst>
                                          <p:attrName>style.visibility</p:attrName>
                                        </p:attrNameLst>
                                      </p:cBhvr>
                                      <p:to>
                                        <p:strVal val="visible"/>
                                      </p:to>
                                    </p:set>
                                    <p:animEffect transition="in" filter="wipe(left)">
                                      <p:cBhvr>
                                        <p:cTn id="552" dur="500"/>
                                        <p:tgtEl>
                                          <p:spTgt spid="2077"/>
                                        </p:tgtEl>
                                      </p:cBhvr>
                                    </p:animEffect>
                                  </p:childTnLst>
                                </p:cTn>
                              </p:par>
                              <p:par>
                                <p:cTn id="553" presetID="22" presetClass="entr" presetSubtype="8" fill="hold" grpId="0" nodeType="withEffect">
                                  <p:stCondLst>
                                    <p:cond delay="3200"/>
                                  </p:stCondLst>
                                  <p:childTnLst>
                                    <p:set>
                                      <p:cBhvr>
                                        <p:cTn id="554" dur="1" fill="hold">
                                          <p:stCondLst>
                                            <p:cond delay="0"/>
                                          </p:stCondLst>
                                        </p:cTn>
                                        <p:tgtEl>
                                          <p:spTgt spid="2078"/>
                                        </p:tgtEl>
                                        <p:attrNameLst>
                                          <p:attrName>style.visibility</p:attrName>
                                        </p:attrNameLst>
                                      </p:cBhvr>
                                      <p:to>
                                        <p:strVal val="visible"/>
                                      </p:to>
                                    </p:set>
                                    <p:animEffect transition="in" filter="wipe(left)">
                                      <p:cBhvr>
                                        <p:cTn id="555" dur="500"/>
                                        <p:tgtEl>
                                          <p:spTgt spid="2078"/>
                                        </p:tgtEl>
                                      </p:cBhvr>
                                    </p:animEffect>
                                  </p:childTnLst>
                                </p:cTn>
                              </p:par>
                              <p:par>
                                <p:cTn id="556" presetID="22" presetClass="entr" presetSubtype="8" fill="hold" grpId="0" nodeType="withEffect">
                                  <p:stCondLst>
                                    <p:cond delay="3200"/>
                                  </p:stCondLst>
                                  <p:childTnLst>
                                    <p:set>
                                      <p:cBhvr>
                                        <p:cTn id="557" dur="1" fill="hold">
                                          <p:stCondLst>
                                            <p:cond delay="0"/>
                                          </p:stCondLst>
                                        </p:cTn>
                                        <p:tgtEl>
                                          <p:spTgt spid="2079"/>
                                        </p:tgtEl>
                                        <p:attrNameLst>
                                          <p:attrName>style.visibility</p:attrName>
                                        </p:attrNameLst>
                                      </p:cBhvr>
                                      <p:to>
                                        <p:strVal val="visible"/>
                                      </p:to>
                                    </p:set>
                                    <p:animEffect transition="in" filter="wipe(left)">
                                      <p:cBhvr>
                                        <p:cTn id="558" dur="500"/>
                                        <p:tgtEl>
                                          <p:spTgt spid="2079"/>
                                        </p:tgtEl>
                                      </p:cBhvr>
                                    </p:animEffect>
                                  </p:childTnLst>
                                </p:cTn>
                              </p:par>
                              <p:par>
                                <p:cTn id="559" presetID="22" presetClass="entr" presetSubtype="8" fill="hold" grpId="0" nodeType="withEffect">
                                  <p:stCondLst>
                                    <p:cond delay="3200"/>
                                  </p:stCondLst>
                                  <p:childTnLst>
                                    <p:set>
                                      <p:cBhvr>
                                        <p:cTn id="560" dur="1" fill="hold">
                                          <p:stCondLst>
                                            <p:cond delay="0"/>
                                          </p:stCondLst>
                                        </p:cTn>
                                        <p:tgtEl>
                                          <p:spTgt spid="68"/>
                                        </p:tgtEl>
                                        <p:attrNameLst>
                                          <p:attrName>style.visibility</p:attrName>
                                        </p:attrNameLst>
                                      </p:cBhvr>
                                      <p:to>
                                        <p:strVal val="visible"/>
                                      </p:to>
                                    </p:set>
                                    <p:animEffect transition="in" filter="wipe(left)">
                                      <p:cBhvr>
                                        <p:cTn id="561" dur="500"/>
                                        <p:tgtEl>
                                          <p:spTgt spid="68"/>
                                        </p:tgtEl>
                                      </p:cBhvr>
                                    </p:animEffect>
                                  </p:childTnLst>
                                </p:cTn>
                              </p:par>
                              <p:par>
                                <p:cTn id="562" presetID="22" presetClass="entr" presetSubtype="8" fill="hold" grpId="0" nodeType="withEffect">
                                  <p:stCondLst>
                                    <p:cond delay="3200"/>
                                  </p:stCondLst>
                                  <p:childTnLst>
                                    <p:set>
                                      <p:cBhvr>
                                        <p:cTn id="563" dur="1" fill="hold">
                                          <p:stCondLst>
                                            <p:cond delay="0"/>
                                          </p:stCondLst>
                                        </p:cTn>
                                        <p:tgtEl>
                                          <p:spTgt spid="69"/>
                                        </p:tgtEl>
                                        <p:attrNameLst>
                                          <p:attrName>style.visibility</p:attrName>
                                        </p:attrNameLst>
                                      </p:cBhvr>
                                      <p:to>
                                        <p:strVal val="visible"/>
                                      </p:to>
                                    </p:set>
                                    <p:animEffect transition="in" filter="wipe(left)">
                                      <p:cBhvr>
                                        <p:cTn id="564" dur="500"/>
                                        <p:tgtEl>
                                          <p:spTgt spid="69"/>
                                        </p:tgtEl>
                                      </p:cBhvr>
                                    </p:animEffect>
                                  </p:childTnLst>
                                </p:cTn>
                              </p:par>
                              <p:par>
                                <p:cTn id="565" presetID="22" presetClass="entr" presetSubtype="8" fill="hold" grpId="0" nodeType="withEffect">
                                  <p:stCondLst>
                                    <p:cond delay="3200"/>
                                  </p:stCondLst>
                                  <p:childTnLst>
                                    <p:set>
                                      <p:cBhvr>
                                        <p:cTn id="566" dur="1" fill="hold">
                                          <p:stCondLst>
                                            <p:cond delay="0"/>
                                          </p:stCondLst>
                                        </p:cTn>
                                        <p:tgtEl>
                                          <p:spTgt spid="70"/>
                                        </p:tgtEl>
                                        <p:attrNameLst>
                                          <p:attrName>style.visibility</p:attrName>
                                        </p:attrNameLst>
                                      </p:cBhvr>
                                      <p:to>
                                        <p:strVal val="visible"/>
                                      </p:to>
                                    </p:set>
                                    <p:animEffect transition="in" filter="wipe(left)">
                                      <p:cBhvr>
                                        <p:cTn id="567" dur="500"/>
                                        <p:tgtEl>
                                          <p:spTgt spid="70"/>
                                        </p:tgtEl>
                                      </p:cBhvr>
                                    </p:animEffect>
                                  </p:childTnLst>
                                </p:cTn>
                              </p:par>
                              <p:par>
                                <p:cTn id="568" presetID="22" presetClass="entr" presetSubtype="8" fill="hold" grpId="0" nodeType="withEffect">
                                  <p:stCondLst>
                                    <p:cond delay="3200"/>
                                  </p:stCondLst>
                                  <p:childTnLst>
                                    <p:set>
                                      <p:cBhvr>
                                        <p:cTn id="569" dur="1" fill="hold">
                                          <p:stCondLst>
                                            <p:cond delay="0"/>
                                          </p:stCondLst>
                                        </p:cTn>
                                        <p:tgtEl>
                                          <p:spTgt spid="73"/>
                                        </p:tgtEl>
                                        <p:attrNameLst>
                                          <p:attrName>style.visibility</p:attrName>
                                        </p:attrNameLst>
                                      </p:cBhvr>
                                      <p:to>
                                        <p:strVal val="visible"/>
                                      </p:to>
                                    </p:set>
                                    <p:animEffect transition="in" filter="wipe(left)">
                                      <p:cBhvr>
                                        <p:cTn id="570" dur="500"/>
                                        <p:tgtEl>
                                          <p:spTgt spid="73"/>
                                        </p:tgtEl>
                                      </p:cBhvr>
                                    </p:animEffect>
                                  </p:childTnLst>
                                </p:cTn>
                              </p:par>
                              <p:par>
                                <p:cTn id="571" presetID="22" presetClass="entr" presetSubtype="8" fill="hold" grpId="0" nodeType="withEffect">
                                  <p:stCondLst>
                                    <p:cond delay="3200"/>
                                  </p:stCondLst>
                                  <p:childTnLst>
                                    <p:set>
                                      <p:cBhvr>
                                        <p:cTn id="572" dur="1" fill="hold">
                                          <p:stCondLst>
                                            <p:cond delay="0"/>
                                          </p:stCondLst>
                                        </p:cTn>
                                        <p:tgtEl>
                                          <p:spTgt spid="74"/>
                                        </p:tgtEl>
                                        <p:attrNameLst>
                                          <p:attrName>style.visibility</p:attrName>
                                        </p:attrNameLst>
                                      </p:cBhvr>
                                      <p:to>
                                        <p:strVal val="visible"/>
                                      </p:to>
                                    </p:set>
                                    <p:animEffect transition="in" filter="wipe(left)">
                                      <p:cBhvr>
                                        <p:cTn id="573" dur="500"/>
                                        <p:tgtEl>
                                          <p:spTgt spid="74"/>
                                        </p:tgtEl>
                                      </p:cBhvr>
                                    </p:animEffect>
                                  </p:childTnLst>
                                </p:cTn>
                              </p:par>
                              <p:par>
                                <p:cTn id="574" presetID="22" presetClass="entr" presetSubtype="8" fill="hold" grpId="0" nodeType="withEffect">
                                  <p:stCondLst>
                                    <p:cond delay="3200"/>
                                  </p:stCondLst>
                                  <p:childTnLst>
                                    <p:set>
                                      <p:cBhvr>
                                        <p:cTn id="575" dur="1" fill="hold">
                                          <p:stCondLst>
                                            <p:cond delay="0"/>
                                          </p:stCondLst>
                                        </p:cTn>
                                        <p:tgtEl>
                                          <p:spTgt spid="76"/>
                                        </p:tgtEl>
                                        <p:attrNameLst>
                                          <p:attrName>style.visibility</p:attrName>
                                        </p:attrNameLst>
                                      </p:cBhvr>
                                      <p:to>
                                        <p:strVal val="visible"/>
                                      </p:to>
                                    </p:set>
                                    <p:animEffect transition="in" filter="wipe(left)">
                                      <p:cBhvr>
                                        <p:cTn id="576" dur="500"/>
                                        <p:tgtEl>
                                          <p:spTgt spid="76"/>
                                        </p:tgtEl>
                                      </p:cBhvr>
                                    </p:animEffect>
                                  </p:childTnLst>
                                </p:cTn>
                              </p:par>
                              <p:par>
                                <p:cTn id="577" presetID="22" presetClass="entr" presetSubtype="8" fill="hold" grpId="0" nodeType="withEffect">
                                  <p:stCondLst>
                                    <p:cond delay="3200"/>
                                  </p:stCondLst>
                                  <p:childTnLst>
                                    <p:set>
                                      <p:cBhvr>
                                        <p:cTn id="578" dur="1" fill="hold">
                                          <p:stCondLst>
                                            <p:cond delay="0"/>
                                          </p:stCondLst>
                                        </p:cTn>
                                        <p:tgtEl>
                                          <p:spTgt spid="83"/>
                                        </p:tgtEl>
                                        <p:attrNameLst>
                                          <p:attrName>style.visibility</p:attrName>
                                        </p:attrNameLst>
                                      </p:cBhvr>
                                      <p:to>
                                        <p:strVal val="visible"/>
                                      </p:to>
                                    </p:set>
                                    <p:animEffect transition="in" filter="wipe(left)">
                                      <p:cBhvr>
                                        <p:cTn id="579" dur="500"/>
                                        <p:tgtEl>
                                          <p:spTgt spid="83"/>
                                        </p:tgtEl>
                                      </p:cBhvr>
                                    </p:animEffect>
                                  </p:childTnLst>
                                </p:cTn>
                              </p:par>
                              <p:par>
                                <p:cTn id="580" presetID="22" presetClass="entr" presetSubtype="8" fill="hold" grpId="0" nodeType="withEffect">
                                  <p:stCondLst>
                                    <p:cond delay="3200"/>
                                  </p:stCondLst>
                                  <p:childTnLst>
                                    <p:set>
                                      <p:cBhvr>
                                        <p:cTn id="581" dur="1" fill="hold">
                                          <p:stCondLst>
                                            <p:cond delay="0"/>
                                          </p:stCondLst>
                                        </p:cTn>
                                        <p:tgtEl>
                                          <p:spTgt spid="84"/>
                                        </p:tgtEl>
                                        <p:attrNameLst>
                                          <p:attrName>style.visibility</p:attrName>
                                        </p:attrNameLst>
                                      </p:cBhvr>
                                      <p:to>
                                        <p:strVal val="visible"/>
                                      </p:to>
                                    </p:set>
                                    <p:animEffect transition="in" filter="wipe(left)">
                                      <p:cBhvr>
                                        <p:cTn id="582" dur="500"/>
                                        <p:tgtEl>
                                          <p:spTgt spid="84"/>
                                        </p:tgtEl>
                                      </p:cBhvr>
                                    </p:animEffect>
                                  </p:childTnLst>
                                </p:cTn>
                              </p:par>
                              <p:par>
                                <p:cTn id="583" presetID="22" presetClass="entr" presetSubtype="8" fill="hold" grpId="0" nodeType="withEffect">
                                  <p:stCondLst>
                                    <p:cond delay="3200"/>
                                  </p:stCondLst>
                                  <p:childTnLst>
                                    <p:set>
                                      <p:cBhvr>
                                        <p:cTn id="584" dur="1" fill="hold">
                                          <p:stCondLst>
                                            <p:cond delay="0"/>
                                          </p:stCondLst>
                                        </p:cTn>
                                        <p:tgtEl>
                                          <p:spTgt spid="2300"/>
                                        </p:tgtEl>
                                        <p:attrNameLst>
                                          <p:attrName>style.visibility</p:attrName>
                                        </p:attrNameLst>
                                      </p:cBhvr>
                                      <p:to>
                                        <p:strVal val="visible"/>
                                      </p:to>
                                    </p:set>
                                    <p:animEffect transition="in" filter="wipe(left)">
                                      <p:cBhvr>
                                        <p:cTn id="585" dur="500"/>
                                        <p:tgtEl>
                                          <p:spTgt spid="2300"/>
                                        </p:tgtEl>
                                      </p:cBhvr>
                                    </p:animEffect>
                                  </p:childTnLst>
                                </p:cTn>
                              </p:par>
                              <p:par>
                                <p:cTn id="586" presetID="22" presetClass="entr" presetSubtype="8" fill="hold" grpId="0" nodeType="withEffect">
                                  <p:stCondLst>
                                    <p:cond delay="3200"/>
                                  </p:stCondLst>
                                  <p:childTnLst>
                                    <p:set>
                                      <p:cBhvr>
                                        <p:cTn id="587" dur="1" fill="hold">
                                          <p:stCondLst>
                                            <p:cond delay="0"/>
                                          </p:stCondLst>
                                        </p:cTn>
                                        <p:tgtEl>
                                          <p:spTgt spid="2302"/>
                                        </p:tgtEl>
                                        <p:attrNameLst>
                                          <p:attrName>style.visibility</p:attrName>
                                        </p:attrNameLst>
                                      </p:cBhvr>
                                      <p:to>
                                        <p:strVal val="visible"/>
                                      </p:to>
                                    </p:set>
                                    <p:animEffect transition="in" filter="wipe(left)">
                                      <p:cBhvr>
                                        <p:cTn id="588" dur="500"/>
                                        <p:tgtEl>
                                          <p:spTgt spid="2302"/>
                                        </p:tgtEl>
                                      </p:cBhvr>
                                    </p:animEffect>
                                  </p:childTnLst>
                                </p:cTn>
                              </p:par>
                              <p:par>
                                <p:cTn id="589" presetID="22" presetClass="entr" presetSubtype="8" fill="hold" grpId="0" nodeType="withEffect">
                                  <p:stCondLst>
                                    <p:cond delay="3200"/>
                                  </p:stCondLst>
                                  <p:childTnLst>
                                    <p:set>
                                      <p:cBhvr>
                                        <p:cTn id="590" dur="1" fill="hold">
                                          <p:stCondLst>
                                            <p:cond delay="0"/>
                                          </p:stCondLst>
                                        </p:cTn>
                                        <p:tgtEl>
                                          <p:spTgt spid="2308"/>
                                        </p:tgtEl>
                                        <p:attrNameLst>
                                          <p:attrName>style.visibility</p:attrName>
                                        </p:attrNameLst>
                                      </p:cBhvr>
                                      <p:to>
                                        <p:strVal val="visible"/>
                                      </p:to>
                                    </p:set>
                                    <p:animEffect transition="in" filter="wipe(left)">
                                      <p:cBhvr>
                                        <p:cTn id="591" dur="500"/>
                                        <p:tgtEl>
                                          <p:spTgt spid="2308"/>
                                        </p:tgtEl>
                                      </p:cBhvr>
                                    </p:animEffect>
                                  </p:childTnLst>
                                </p:cTn>
                              </p:par>
                              <p:par>
                                <p:cTn id="592" presetID="22" presetClass="entr" presetSubtype="8" fill="hold" grpId="0" nodeType="withEffect">
                                  <p:stCondLst>
                                    <p:cond delay="3200"/>
                                  </p:stCondLst>
                                  <p:childTnLst>
                                    <p:set>
                                      <p:cBhvr>
                                        <p:cTn id="593" dur="1" fill="hold">
                                          <p:stCondLst>
                                            <p:cond delay="0"/>
                                          </p:stCondLst>
                                        </p:cTn>
                                        <p:tgtEl>
                                          <p:spTgt spid="85"/>
                                        </p:tgtEl>
                                        <p:attrNameLst>
                                          <p:attrName>style.visibility</p:attrName>
                                        </p:attrNameLst>
                                      </p:cBhvr>
                                      <p:to>
                                        <p:strVal val="visible"/>
                                      </p:to>
                                    </p:set>
                                    <p:animEffect transition="in" filter="wipe(left)">
                                      <p:cBhvr>
                                        <p:cTn id="594" dur="500"/>
                                        <p:tgtEl>
                                          <p:spTgt spid="85"/>
                                        </p:tgtEl>
                                      </p:cBhvr>
                                    </p:animEffect>
                                  </p:childTnLst>
                                </p:cTn>
                              </p:par>
                              <p:par>
                                <p:cTn id="595" presetID="22" presetClass="entr" presetSubtype="8" fill="hold" grpId="0" nodeType="withEffect">
                                  <p:stCondLst>
                                    <p:cond delay="3200"/>
                                  </p:stCondLst>
                                  <p:childTnLst>
                                    <p:set>
                                      <p:cBhvr>
                                        <p:cTn id="596" dur="1" fill="hold">
                                          <p:stCondLst>
                                            <p:cond delay="0"/>
                                          </p:stCondLst>
                                        </p:cTn>
                                        <p:tgtEl>
                                          <p:spTgt spid="89"/>
                                        </p:tgtEl>
                                        <p:attrNameLst>
                                          <p:attrName>style.visibility</p:attrName>
                                        </p:attrNameLst>
                                      </p:cBhvr>
                                      <p:to>
                                        <p:strVal val="visible"/>
                                      </p:to>
                                    </p:set>
                                    <p:animEffect transition="in" filter="wipe(left)">
                                      <p:cBhvr>
                                        <p:cTn id="597" dur="500"/>
                                        <p:tgtEl>
                                          <p:spTgt spid="89"/>
                                        </p:tgtEl>
                                      </p:cBhvr>
                                    </p:animEffect>
                                  </p:childTnLst>
                                </p:cTn>
                              </p:par>
                              <p:par>
                                <p:cTn id="598" presetID="22" presetClass="entr" presetSubtype="8" fill="hold" grpId="0" nodeType="withEffect">
                                  <p:stCondLst>
                                    <p:cond delay="3200"/>
                                  </p:stCondLst>
                                  <p:childTnLst>
                                    <p:set>
                                      <p:cBhvr>
                                        <p:cTn id="599" dur="1" fill="hold">
                                          <p:stCondLst>
                                            <p:cond delay="0"/>
                                          </p:stCondLst>
                                        </p:cTn>
                                        <p:tgtEl>
                                          <p:spTgt spid="90"/>
                                        </p:tgtEl>
                                        <p:attrNameLst>
                                          <p:attrName>style.visibility</p:attrName>
                                        </p:attrNameLst>
                                      </p:cBhvr>
                                      <p:to>
                                        <p:strVal val="visible"/>
                                      </p:to>
                                    </p:set>
                                    <p:animEffect transition="in" filter="wipe(left)">
                                      <p:cBhvr>
                                        <p:cTn id="600" dur="500"/>
                                        <p:tgtEl>
                                          <p:spTgt spid="90"/>
                                        </p:tgtEl>
                                      </p:cBhvr>
                                    </p:animEffect>
                                  </p:childTnLst>
                                </p:cTn>
                              </p:par>
                              <p:par>
                                <p:cTn id="601" presetID="22" presetClass="entr" presetSubtype="8" fill="hold" grpId="0" nodeType="withEffect">
                                  <p:stCondLst>
                                    <p:cond delay="3200"/>
                                  </p:stCondLst>
                                  <p:childTnLst>
                                    <p:set>
                                      <p:cBhvr>
                                        <p:cTn id="602" dur="1" fill="hold">
                                          <p:stCondLst>
                                            <p:cond delay="0"/>
                                          </p:stCondLst>
                                        </p:cTn>
                                        <p:tgtEl>
                                          <p:spTgt spid="92"/>
                                        </p:tgtEl>
                                        <p:attrNameLst>
                                          <p:attrName>style.visibility</p:attrName>
                                        </p:attrNameLst>
                                      </p:cBhvr>
                                      <p:to>
                                        <p:strVal val="visible"/>
                                      </p:to>
                                    </p:set>
                                    <p:animEffect transition="in" filter="wipe(left)">
                                      <p:cBhvr>
                                        <p:cTn id="603" dur="500"/>
                                        <p:tgtEl>
                                          <p:spTgt spid="92"/>
                                        </p:tgtEl>
                                      </p:cBhvr>
                                    </p:animEffect>
                                  </p:childTnLst>
                                </p:cTn>
                              </p:par>
                              <p:par>
                                <p:cTn id="604" presetID="22" presetClass="entr" presetSubtype="8" fill="hold" grpId="0" nodeType="withEffect">
                                  <p:stCondLst>
                                    <p:cond delay="3200"/>
                                  </p:stCondLst>
                                  <p:childTnLst>
                                    <p:set>
                                      <p:cBhvr>
                                        <p:cTn id="605" dur="1" fill="hold">
                                          <p:stCondLst>
                                            <p:cond delay="0"/>
                                          </p:stCondLst>
                                        </p:cTn>
                                        <p:tgtEl>
                                          <p:spTgt spid="93"/>
                                        </p:tgtEl>
                                        <p:attrNameLst>
                                          <p:attrName>style.visibility</p:attrName>
                                        </p:attrNameLst>
                                      </p:cBhvr>
                                      <p:to>
                                        <p:strVal val="visible"/>
                                      </p:to>
                                    </p:set>
                                    <p:animEffect transition="in" filter="wipe(left)">
                                      <p:cBhvr>
                                        <p:cTn id="606" dur="500"/>
                                        <p:tgtEl>
                                          <p:spTgt spid="93"/>
                                        </p:tgtEl>
                                      </p:cBhvr>
                                    </p:animEffect>
                                  </p:childTnLst>
                                </p:cTn>
                              </p:par>
                              <p:par>
                                <p:cTn id="607" presetID="22" presetClass="entr" presetSubtype="8" fill="hold" grpId="0" nodeType="withEffect">
                                  <p:stCondLst>
                                    <p:cond delay="3200"/>
                                  </p:stCondLst>
                                  <p:childTnLst>
                                    <p:set>
                                      <p:cBhvr>
                                        <p:cTn id="608" dur="1" fill="hold">
                                          <p:stCondLst>
                                            <p:cond delay="0"/>
                                          </p:stCondLst>
                                        </p:cTn>
                                        <p:tgtEl>
                                          <p:spTgt spid="94"/>
                                        </p:tgtEl>
                                        <p:attrNameLst>
                                          <p:attrName>style.visibility</p:attrName>
                                        </p:attrNameLst>
                                      </p:cBhvr>
                                      <p:to>
                                        <p:strVal val="visible"/>
                                      </p:to>
                                    </p:set>
                                    <p:animEffect transition="in" filter="wipe(left)">
                                      <p:cBhvr>
                                        <p:cTn id="609" dur="500"/>
                                        <p:tgtEl>
                                          <p:spTgt spid="94"/>
                                        </p:tgtEl>
                                      </p:cBhvr>
                                    </p:animEffect>
                                  </p:childTnLst>
                                </p:cTn>
                              </p:par>
                              <p:par>
                                <p:cTn id="610" presetID="22" presetClass="entr" presetSubtype="8" fill="hold" grpId="0" nodeType="withEffect">
                                  <p:stCondLst>
                                    <p:cond delay="3200"/>
                                  </p:stCondLst>
                                  <p:childTnLst>
                                    <p:set>
                                      <p:cBhvr>
                                        <p:cTn id="611" dur="1" fill="hold">
                                          <p:stCondLst>
                                            <p:cond delay="0"/>
                                          </p:stCondLst>
                                        </p:cTn>
                                        <p:tgtEl>
                                          <p:spTgt spid="1024"/>
                                        </p:tgtEl>
                                        <p:attrNameLst>
                                          <p:attrName>style.visibility</p:attrName>
                                        </p:attrNameLst>
                                      </p:cBhvr>
                                      <p:to>
                                        <p:strVal val="visible"/>
                                      </p:to>
                                    </p:set>
                                    <p:animEffect transition="in" filter="wipe(left)">
                                      <p:cBhvr>
                                        <p:cTn id="612" dur="500"/>
                                        <p:tgtEl>
                                          <p:spTgt spid="1024"/>
                                        </p:tgtEl>
                                      </p:cBhvr>
                                    </p:animEffect>
                                  </p:childTnLst>
                                </p:cTn>
                              </p:par>
                              <p:par>
                                <p:cTn id="613" presetID="22" presetClass="entr" presetSubtype="8" fill="hold" grpId="0" nodeType="withEffect">
                                  <p:stCondLst>
                                    <p:cond delay="3200"/>
                                  </p:stCondLst>
                                  <p:childTnLst>
                                    <p:set>
                                      <p:cBhvr>
                                        <p:cTn id="614" dur="1" fill="hold">
                                          <p:stCondLst>
                                            <p:cond delay="0"/>
                                          </p:stCondLst>
                                        </p:cTn>
                                        <p:tgtEl>
                                          <p:spTgt spid="1025"/>
                                        </p:tgtEl>
                                        <p:attrNameLst>
                                          <p:attrName>style.visibility</p:attrName>
                                        </p:attrNameLst>
                                      </p:cBhvr>
                                      <p:to>
                                        <p:strVal val="visible"/>
                                      </p:to>
                                    </p:set>
                                    <p:animEffect transition="in" filter="wipe(left)">
                                      <p:cBhvr>
                                        <p:cTn id="615" dur="500"/>
                                        <p:tgtEl>
                                          <p:spTgt spid="1025"/>
                                        </p:tgtEl>
                                      </p:cBhvr>
                                    </p:animEffect>
                                  </p:childTnLst>
                                </p:cTn>
                              </p:par>
                              <p:par>
                                <p:cTn id="616" presetID="22" presetClass="entr" presetSubtype="8" fill="hold" grpId="0" nodeType="withEffect">
                                  <p:stCondLst>
                                    <p:cond delay="3200"/>
                                  </p:stCondLst>
                                  <p:childTnLst>
                                    <p:set>
                                      <p:cBhvr>
                                        <p:cTn id="617" dur="1" fill="hold">
                                          <p:stCondLst>
                                            <p:cond delay="0"/>
                                          </p:stCondLst>
                                        </p:cTn>
                                        <p:tgtEl>
                                          <p:spTgt spid="1030"/>
                                        </p:tgtEl>
                                        <p:attrNameLst>
                                          <p:attrName>style.visibility</p:attrName>
                                        </p:attrNameLst>
                                      </p:cBhvr>
                                      <p:to>
                                        <p:strVal val="visible"/>
                                      </p:to>
                                    </p:set>
                                    <p:animEffect transition="in" filter="wipe(left)">
                                      <p:cBhvr>
                                        <p:cTn id="618" dur="500"/>
                                        <p:tgtEl>
                                          <p:spTgt spid="1030"/>
                                        </p:tgtEl>
                                      </p:cBhvr>
                                    </p:animEffect>
                                  </p:childTnLst>
                                </p:cTn>
                              </p:par>
                              <p:par>
                                <p:cTn id="619" presetID="22" presetClass="entr" presetSubtype="8" fill="hold" grpId="0" nodeType="withEffect">
                                  <p:stCondLst>
                                    <p:cond delay="3200"/>
                                  </p:stCondLst>
                                  <p:childTnLst>
                                    <p:set>
                                      <p:cBhvr>
                                        <p:cTn id="620" dur="1" fill="hold">
                                          <p:stCondLst>
                                            <p:cond delay="0"/>
                                          </p:stCondLst>
                                        </p:cTn>
                                        <p:tgtEl>
                                          <p:spTgt spid="1031"/>
                                        </p:tgtEl>
                                        <p:attrNameLst>
                                          <p:attrName>style.visibility</p:attrName>
                                        </p:attrNameLst>
                                      </p:cBhvr>
                                      <p:to>
                                        <p:strVal val="visible"/>
                                      </p:to>
                                    </p:set>
                                    <p:animEffect transition="in" filter="wipe(left)">
                                      <p:cBhvr>
                                        <p:cTn id="621" dur="500"/>
                                        <p:tgtEl>
                                          <p:spTgt spid="1031"/>
                                        </p:tgtEl>
                                      </p:cBhvr>
                                    </p:animEffect>
                                  </p:childTnLst>
                                </p:cTn>
                              </p:par>
                              <p:par>
                                <p:cTn id="622" presetID="22" presetClass="entr" presetSubtype="8" fill="hold" grpId="0" nodeType="withEffect">
                                  <p:stCondLst>
                                    <p:cond delay="3200"/>
                                  </p:stCondLst>
                                  <p:childTnLst>
                                    <p:set>
                                      <p:cBhvr>
                                        <p:cTn id="623" dur="1" fill="hold">
                                          <p:stCondLst>
                                            <p:cond delay="0"/>
                                          </p:stCondLst>
                                        </p:cTn>
                                        <p:tgtEl>
                                          <p:spTgt spid="1035"/>
                                        </p:tgtEl>
                                        <p:attrNameLst>
                                          <p:attrName>style.visibility</p:attrName>
                                        </p:attrNameLst>
                                      </p:cBhvr>
                                      <p:to>
                                        <p:strVal val="visible"/>
                                      </p:to>
                                    </p:set>
                                    <p:animEffect transition="in" filter="wipe(left)">
                                      <p:cBhvr>
                                        <p:cTn id="624" dur="500"/>
                                        <p:tgtEl>
                                          <p:spTgt spid="1035"/>
                                        </p:tgtEl>
                                      </p:cBhvr>
                                    </p:animEffect>
                                  </p:childTnLst>
                                </p:cTn>
                              </p:par>
                              <p:par>
                                <p:cTn id="625" presetID="22" presetClass="entr" presetSubtype="8" fill="hold" grpId="0" nodeType="withEffect">
                                  <p:stCondLst>
                                    <p:cond delay="3200"/>
                                  </p:stCondLst>
                                  <p:childTnLst>
                                    <p:set>
                                      <p:cBhvr>
                                        <p:cTn id="626" dur="1" fill="hold">
                                          <p:stCondLst>
                                            <p:cond delay="0"/>
                                          </p:stCondLst>
                                        </p:cTn>
                                        <p:tgtEl>
                                          <p:spTgt spid="1036"/>
                                        </p:tgtEl>
                                        <p:attrNameLst>
                                          <p:attrName>style.visibility</p:attrName>
                                        </p:attrNameLst>
                                      </p:cBhvr>
                                      <p:to>
                                        <p:strVal val="visible"/>
                                      </p:to>
                                    </p:set>
                                    <p:animEffect transition="in" filter="wipe(left)">
                                      <p:cBhvr>
                                        <p:cTn id="627" dur="500"/>
                                        <p:tgtEl>
                                          <p:spTgt spid="1036"/>
                                        </p:tgtEl>
                                      </p:cBhvr>
                                    </p:animEffect>
                                  </p:childTnLst>
                                </p:cTn>
                              </p:par>
                              <p:par>
                                <p:cTn id="628" presetID="22" presetClass="entr" presetSubtype="8" fill="hold" grpId="0" nodeType="withEffect">
                                  <p:stCondLst>
                                    <p:cond delay="3200"/>
                                  </p:stCondLst>
                                  <p:childTnLst>
                                    <p:set>
                                      <p:cBhvr>
                                        <p:cTn id="629" dur="1" fill="hold">
                                          <p:stCondLst>
                                            <p:cond delay="0"/>
                                          </p:stCondLst>
                                        </p:cTn>
                                        <p:tgtEl>
                                          <p:spTgt spid="1038"/>
                                        </p:tgtEl>
                                        <p:attrNameLst>
                                          <p:attrName>style.visibility</p:attrName>
                                        </p:attrNameLst>
                                      </p:cBhvr>
                                      <p:to>
                                        <p:strVal val="visible"/>
                                      </p:to>
                                    </p:set>
                                    <p:animEffect transition="in" filter="wipe(left)">
                                      <p:cBhvr>
                                        <p:cTn id="630" dur="500"/>
                                        <p:tgtEl>
                                          <p:spTgt spid="1038"/>
                                        </p:tgtEl>
                                      </p:cBhvr>
                                    </p:animEffect>
                                  </p:childTnLst>
                                </p:cTn>
                              </p:par>
                              <p:par>
                                <p:cTn id="631" presetID="22" presetClass="entr" presetSubtype="8" fill="hold" grpId="0" nodeType="withEffect">
                                  <p:stCondLst>
                                    <p:cond delay="3200"/>
                                  </p:stCondLst>
                                  <p:childTnLst>
                                    <p:set>
                                      <p:cBhvr>
                                        <p:cTn id="632" dur="1" fill="hold">
                                          <p:stCondLst>
                                            <p:cond delay="0"/>
                                          </p:stCondLst>
                                        </p:cTn>
                                        <p:tgtEl>
                                          <p:spTgt spid="1039"/>
                                        </p:tgtEl>
                                        <p:attrNameLst>
                                          <p:attrName>style.visibility</p:attrName>
                                        </p:attrNameLst>
                                      </p:cBhvr>
                                      <p:to>
                                        <p:strVal val="visible"/>
                                      </p:to>
                                    </p:set>
                                    <p:animEffect transition="in" filter="wipe(left)">
                                      <p:cBhvr>
                                        <p:cTn id="633" dur="500"/>
                                        <p:tgtEl>
                                          <p:spTgt spid="1039"/>
                                        </p:tgtEl>
                                      </p:cBhvr>
                                    </p:animEffect>
                                  </p:childTnLst>
                                </p:cTn>
                              </p:par>
                              <p:par>
                                <p:cTn id="634" presetID="22" presetClass="entr" presetSubtype="8" fill="hold" grpId="0" nodeType="withEffect">
                                  <p:stCondLst>
                                    <p:cond delay="3400"/>
                                  </p:stCondLst>
                                  <p:childTnLst>
                                    <p:set>
                                      <p:cBhvr>
                                        <p:cTn id="635" dur="1" fill="hold">
                                          <p:stCondLst>
                                            <p:cond delay="0"/>
                                          </p:stCondLst>
                                        </p:cTn>
                                        <p:tgtEl>
                                          <p:spTgt spid="1040"/>
                                        </p:tgtEl>
                                        <p:attrNameLst>
                                          <p:attrName>style.visibility</p:attrName>
                                        </p:attrNameLst>
                                      </p:cBhvr>
                                      <p:to>
                                        <p:strVal val="visible"/>
                                      </p:to>
                                    </p:set>
                                    <p:animEffect transition="in" filter="wipe(left)">
                                      <p:cBhvr>
                                        <p:cTn id="636" dur="500"/>
                                        <p:tgtEl>
                                          <p:spTgt spid="1040"/>
                                        </p:tgtEl>
                                      </p:cBhvr>
                                    </p:animEffect>
                                  </p:childTnLst>
                                </p:cTn>
                              </p:par>
                              <p:par>
                                <p:cTn id="637" presetID="22" presetClass="entr" presetSubtype="8" fill="hold" grpId="0" nodeType="withEffect">
                                  <p:stCondLst>
                                    <p:cond delay="3400"/>
                                  </p:stCondLst>
                                  <p:childTnLst>
                                    <p:set>
                                      <p:cBhvr>
                                        <p:cTn id="638" dur="1" fill="hold">
                                          <p:stCondLst>
                                            <p:cond delay="0"/>
                                          </p:stCondLst>
                                        </p:cTn>
                                        <p:tgtEl>
                                          <p:spTgt spid="1041"/>
                                        </p:tgtEl>
                                        <p:attrNameLst>
                                          <p:attrName>style.visibility</p:attrName>
                                        </p:attrNameLst>
                                      </p:cBhvr>
                                      <p:to>
                                        <p:strVal val="visible"/>
                                      </p:to>
                                    </p:set>
                                    <p:animEffect transition="in" filter="wipe(left)">
                                      <p:cBhvr>
                                        <p:cTn id="639" dur="500"/>
                                        <p:tgtEl>
                                          <p:spTgt spid="1041"/>
                                        </p:tgtEl>
                                      </p:cBhvr>
                                    </p:animEffect>
                                  </p:childTnLst>
                                </p:cTn>
                              </p:par>
                              <p:par>
                                <p:cTn id="640" presetID="22" presetClass="entr" presetSubtype="8" fill="hold" grpId="0" nodeType="withEffect">
                                  <p:stCondLst>
                                    <p:cond delay="3400"/>
                                  </p:stCondLst>
                                  <p:childTnLst>
                                    <p:set>
                                      <p:cBhvr>
                                        <p:cTn id="641" dur="1" fill="hold">
                                          <p:stCondLst>
                                            <p:cond delay="0"/>
                                          </p:stCondLst>
                                        </p:cTn>
                                        <p:tgtEl>
                                          <p:spTgt spid="1042"/>
                                        </p:tgtEl>
                                        <p:attrNameLst>
                                          <p:attrName>style.visibility</p:attrName>
                                        </p:attrNameLst>
                                      </p:cBhvr>
                                      <p:to>
                                        <p:strVal val="visible"/>
                                      </p:to>
                                    </p:set>
                                    <p:animEffect transition="in" filter="wipe(left)">
                                      <p:cBhvr>
                                        <p:cTn id="642" dur="500"/>
                                        <p:tgtEl>
                                          <p:spTgt spid="1042"/>
                                        </p:tgtEl>
                                      </p:cBhvr>
                                    </p:animEffect>
                                  </p:childTnLst>
                                </p:cTn>
                              </p:par>
                              <p:par>
                                <p:cTn id="643" presetID="22" presetClass="entr" presetSubtype="8" fill="hold" grpId="0" nodeType="withEffect">
                                  <p:stCondLst>
                                    <p:cond delay="3400"/>
                                  </p:stCondLst>
                                  <p:childTnLst>
                                    <p:set>
                                      <p:cBhvr>
                                        <p:cTn id="644" dur="1" fill="hold">
                                          <p:stCondLst>
                                            <p:cond delay="0"/>
                                          </p:stCondLst>
                                        </p:cTn>
                                        <p:tgtEl>
                                          <p:spTgt spid="1043"/>
                                        </p:tgtEl>
                                        <p:attrNameLst>
                                          <p:attrName>style.visibility</p:attrName>
                                        </p:attrNameLst>
                                      </p:cBhvr>
                                      <p:to>
                                        <p:strVal val="visible"/>
                                      </p:to>
                                    </p:set>
                                    <p:animEffect transition="in" filter="wipe(left)">
                                      <p:cBhvr>
                                        <p:cTn id="645" dur="500"/>
                                        <p:tgtEl>
                                          <p:spTgt spid="1043"/>
                                        </p:tgtEl>
                                      </p:cBhvr>
                                    </p:animEffect>
                                  </p:childTnLst>
                                </p:cTn>
                              </p:par>
                              <p:par>
                                <p:cTn id="646" presetID="22" presetClass="entr" presetSubtype="8" fill="hold" grpId="0" nodeType="withEffect">
                                  <p:stCondLst>
                                    <p:cond delay="3400"/>
                                  </p:stCondLst>
                                  <p:childTnLst>
                                    <p:set>
                                      <p:cBhvr>
                                        <p:cTn id="647" dur="1" fill="hold">
                                          <p:stCondLst>
                                            <p:cond delay="0"/>
                                          </p:stCondLst>
                                        </p:cTn>
                                        <p:tgtEl>
                                          <p:spTgt spid="1044"/>
                                        </p:tgtEl>
                                        <p:attrNameLst>
                                          <p:attrName>style.visibility</p:attrName>
                                        </p:attrNameLst>
                                      </p:cBhvr>
                                      <p:to>
                                        <p:strVal val="visible"/>
                                      </p:to>
                                    </p:set>
                                    <p:animEffect transition="in" filter="wipe(left)">
                                      <p:cBhvr>
                                        <p:cTn id="648" dur="500"/>
                                        <p:tgtEl>
                                          <p:spTgt spid="1044"/>
                                        </p:tgtEl>
                                      </p:cBhvr>
                                    </p:animEffect>
                                  </p:childTnLst>
                                </p:cTn>
                              </p:par>
                              <p:par>
                                <p:cTn id="649" presetID="22" presetClass="entr" presetSubtype="8" fill="hold" grpId="0" nodeType="withEffect">
                                  <p:stCondLst>
                                    <p:cond delay="3400"/>
                                  </p:stCondLst>
                                  <p:childTnLst>
                                    <p:set>
                                      <p:cBhvr>
                                        <p:cTn id="650" dur="1" fill="hold">
                                          <p:stCondLst>
                                            <p:cond delay="0"/>
                                          </p:stCondLst>
                                        </p:cTn>
                                        <p:tgtEl>
                                          <p:spTgt spid="1045"/>
                                        </p:tgtEl>
                                        <p:attrNameLst>
                                          <p:attrName>style.visibility</p:attrName>
                                        </p:attrNameLst>
                                      </p:cBhvr>
                                      <p:to>
                                        <p:strVal val="visible"/>
                                      </p:to>
                                    </p:set>
                                    <p:animEffect transition="in" filter="wipe(left)">
                                      <p:cBhvr>
                                        <p:cTn id="651" dur="500"/>
                                        <p:tgtEl>
                                          <p:spTgt spid="1045"/>
                                        </p:tgtEl>
                                      </p:cBhvr>
                                    </p:animEffect>
                                  </p:childTnLst>
                                </p:cTn>
                              </p:par>
                              <p:par>
                                <p:cTn id="652" presetID="22" presetClass="entr" presetSubtype="8" fill="hold" grpId="0" nodeType="withEffect">
                                  <p:stCondLst>
                                    <p:cond delay="3400"/>
                                  </p:stCondLst>
                                  <p:childTnLst>
                                    <p:set>
                                      <p:cBhvr>
                                        <p:cTn id="653" dur="1" fill="hold">
                                          <p:stCondLst>
                                            <p:cond delay="0"/>
                                          </p:stCondLst>
                                        </p:cTn>
                                        <p:tgtEl>
                                          <p:spTgt spid="1046"/>
                                        </p:tgtEl>
                                        <p:attrNameLst>
                                          <p:attrName>style.visibility</p:attrName>
                                        </p:attrNameLst>
                                      </p:cBhvr>
                                      <p:to>
                                        <p:strVal val="visible"/>
                                      </p:to>
                                    </p:set>
                                    <p:animEffect transition="in" filter="wipe(left)">
                                      <p:cBhvr>
                                        <p:cTn id="654" dur="500"/>
                                        <p:tgtEl>
                                          <p:spTgt spid="1046"/>
                                        </p:tgtEl>
                                      </p:cBhvr>
                                    </p:animEffect>
                                  </p:childTnLst>
                                </p:cTn>
                              </p:par>
                              <p:par>
                                <p:cTn id="655" presetID="22" presetClass="entr" presetSubtype="8" fill="hold" grpId="0" nodeType="withEffect">
                                  <p:stCondLst>
                                    <p:cond delay="3400"/>
                                  </p:stCondLst>
                                  <p:childTnLst>
                                    <p:set>
                                      <p:cBhvr>
                                        <p:cTn id="656" dur="1" fill="hold">
                                          <p:stCondLst>
                                            <p:cond delay="0"/>
                                          </p:stCondLst>
                                        </p:cTn>
                                        <p:tgtEl>
                                          <p:spTgt spid="1047"/>
                                        </p:tgtEl>
                                        <p:attrNameLst>
                                          <p:attrName>style.visibility</p:attrName>
                                        </p:attrNameLst>
                                      </p:cBhvr>
                                      <p:to>
                                        <p:strVal val="visible"/>
                                      </p:to>
                                    </p:set>
                                    <p:animEffect transition="in" filter="wipe(left)">
                                      <p:cBhvr>
                                        <p:cTn id="657" dur="500"/>
                                        <p:tgtEl>
                                          <p:spTgt spid="1047"/>
                                        </p:tgtEl>
                                      </p:cBhvr>
                                    </p:animEffect>
                                  </p:childTnLst>
                                </p:cTn>
                              </p:par>
                              <p:par>
                                <p:cTn id="658" presetID="22" presetClass="entr" presetSubtype="8" fill="hold" grpId="0" nodeType="withEffect">
                                  <p:stCondLst>
                                    <p:cond delay="3400"/>
                                  </p:stCondLst>
                                  <p:childTnLst>
                                    <p:set>
                                      <p:cBhvr>
                                        <p:cTn id="659" dur="1" fill="hold">
                                          <p:stCondLst>
                                            <p:cond delay="0"/>
                                          </p:stCondLst>
                                        </p:cTn>
                                        <p:tgtEl>
                                          <p:spTgt spid="2286"/>
                                        </p:tgtEl>
                                        <p:attrNameLst>
                                          <p:attrName>style.visibility</p:attrName>
                                        </p:attrNameLst>
                                      </p:cBhvr>
                                      <p:to>
                                        <p:strVal val="visible"/>
                                      </p:to>
                                    </p:set>
                                    <p:animEffect transition="in" filter="wipe(left)">
                                      <p:cBhvr>
                                        <p:cTn id="660" dur="500"/>
                                        <p:tgtEl>
                                          <p:spTgt spid="2286"/>
                                        </p:tgtEl>
                                      </p:cBhvr>
                                    </p:animEffect>
                                  </p:childTnLst>
                                </p:cTn>
                              </p:par>
                              <p:par>
                                <p:cTn id="661" presetID="22" presetClass="entr" presetSubtype="8" fill="hold" grpId="0" nodeType="withEffect">
                                  <p:stCondLst>
                                    <p:cond delay="3400"/>
                                  </p:stCondLst>
                                  <p:childTnLst>
                                    <p:set>
                                      <p:cBhvr>
                                        <p:cTn id="662" dur="1" fill="hold">
                                          <p:stCondLst>
                                            <p:cond delay="0"/>
                                          </p:stCondLst>
                                        </p:cTn>
                                        <p:tgtEl>
                                          <p:spTgt spid="1050"/>
                                        </p:tgtEl>
                                        <p:attrNameLst>
                                          <p:attrName>style.visibility</p:attrName>
                                        </p:attrNameLst>
                                      </p:cBhvr>
                                      <p:to>
                                        <p:strVal val="visible"/>
                                      </p:to>
                                    </p:set>
                                    <p:animEffect transition="in" filter="wipe(left)">
                                      <p:cBhvr>
                                        <p:cTn id="663" dur="500"/>
                                        <p:tgtEl>
                                          <p:spTgt spid="1050"/>
                                        </p:tgtEl>
                                      </p:cBhvr>
                                    </p:animEffect>
                                  </p:childTnLst>
                                </p:cTn>
                              </p:par>
                              <p:par>
                                <p:cTn id="664" presetID="22" presetClass="entr" presetSubtype="8" fill="hold" grpId="0" nodeType="withEffect">
                                  <p:stCondLst>
                                    <p:cond delay="3400"/>
                                  </p:stCondLst>
                                  <p:childTnLst>
                                    <p:set>
                                      <p:cBhvr>
                                        <p:cTn id="665" dur="1" fill="hold">
                                          <p:stCondLst>
                                            <p:cond delay="0"/>
                                          </p:stCondLst>
                                        </p:cTn>
                                        <p:tgtEl>
                                          <p:spTgt spid="1051"/>
                                        </p:tgtEl>
                                        <p:attrNameLst>
                                          <p:attrName>style.visibility</p:attrName>
                                        </p:attrNameLst>
                                      </p:cBhvr>
                                      <p:to>
                                        <p:strVal val="visible"/>
                                      </p:to>
                                    </p:set>
                                    <p:animEffect transition="in" filter="wipe(left)">
                                      <p:cBhvr>
                                        <p:cTn id="666" dur="500"/>
                                        <p:tgtEl>
                                          <p:spTgt spid="1051"/>
                                        </p:tgtEl>
                                      </p:cBhvr>
                                    </p:animEffect>
                                  </p:childTnLst>
                                </p:cTn>
                              </p:par>
                              <p:par>
                                <p:cTn id="667" presetID="22" presetClass="entr" presetSubtype="8" fill="hold" grpId="0" nodeType="withEffect">
                                  <p:stCondLst>
                                    <p:cond delay="3400"/>
                                  </p:stCondLst>
                                  <p:childTnLst>
                                    <p:set>
                                      <p:cBhvr>
                                        <p:cTn id="668" dur="1" fill="hold">
                                          <p:stCondLst>
                                            <p:cond delay="0"/>
                                          </p:stCondLst>
                                        </p:cTn>
                                        <p:tgtEl>
                                          <p:spTgt spid="1053"/>
                                        </p:tgtEl>
                                        <p:attrNameLst>
                                          <p:attrName>style.visibility</p:attrName>
                                        </p:attrNameLst>
                                      </p:cBhvr>
                                      <p:to>
                                        <p:strVal val="visible"/>
                                      </p:to>
                                    </p:set>
                                    <p:animEffect transition="in" filter="wipe(left)">
                                      <p:cBhvr>
                                        <p:cTn id="669" dur="500"/>
                                        <p:tgtEl>
                                          <p:spTgt spid="1053"/>
                                        </p:tgtEl>
                                      </p:cBhvr>
                                    </p:animEffect>
                                  </p:childTnLst>
                                </p:cTn>
                              </p:par>
                              <p:par>
                                <p:cTn id="670" presetID="22" presetClass="entr" presetSubtype="8" fill="hold" grpId="0" nodeType="withEffect">
                                  <p:stCondLst>
                                    <p:cond delay="3400"/>
                                  </p:stCondLst>
                                  <p:childTnLst>
                                    <p:set>
                                      <p:cBhvr>
                                        <p:cTn id="671" dur="1" fill="hold">
                                          <p:stCondLst>
                                            <p:cond delay="0"/>
                                          </p:stCondLst>
                                        </p:cTn>
                                        <p:tgtEl>
                                          <p:spTgt spid="1054"/>
                                        </p:tgtEl>
                                        <p:attrNameLst>
                                          <p:attrName>style.visibility</p:attrName>
                                        </p:attrNameLst>
                                      </p:cBhvr>
                                      <p:to>
                                        <p:strVal val="visible"/>
                                      </p:to>
                                    </p:set>
                                    <p:animEffect transition="in" filter="wipe(left)">
                                      <p:cBhvr>
                                        <p:cTn id="672" dur="500"/>
                                        <p:tgtEl>
                                          <p:spTgt spid="1054"/>
                                        </p:tgtEl>
                                      </p:cBhvr>
                                    </p:animEffect>
                                  </p:childTnLst>
                                </p:cTn>
                              </p:par>
                              <p:par>
                                <p:cTn id="673" presetID="22" presetClass="entr" presetSubtype="8" fill="hold" grpId="0" nodeType="withEffect">
                                  <p:stCondLst>
                                    <p:cond delay="3400"/>
                                  </p:stCondLst>
                                  <p:childTnLst>
                                    <p:set>
                                      <p:cBhvr>
                                        <p:cTn id="674" dur="1" fill="hold">
                                          <p:stCondLst>
                                            <p:cond delay="0"/>
                                          </p:stCondLst>
                                        </p:cTn>
                                        <p:tgtEl>
                                          <p:spTgt spid="1055"/>
                                        </p:tgtEl>
                                        <p:attrNameLst>
                                          <p:attrName>style.visibility</p:attrName>
                                        </p:attrNameLst>
                                      </p:cBhvr>
                                      <p:to>
                                        <p:strVal val="visible"/>
                                      </p:to>
                                    </p:set>
                                    <p:animEffect transition="in" filter="wipe(left)">
                                      <p:cBhvr>
                                        <p:cTn id="675" dur="500"/>
                                        <p:tgtEl>
                                          <p:spTgt spid="1055"/>
                                        </p:tgtEl>
                                      </p:cBhvr>
                                    </p:animEffect>
                                  </p:childTnLst>
                                </p:cTn>
                              </p:par>
                              <p:par>
                                <p:cTn id="676" presetID="22" presetClass="entr" presetSubtype="8" fill="hold" grpId="0" nodeType="withEffect">
                                  <p:stCondLst>
                                    <p:cond delay="3400"/>
                                  </p:stCondLst>
                                  <p:childTnLst>
                                    <p:set>
                                      <p:cBhvr>
                                        <p:cTn id="677" dur="1" fill="hold">
                                          <p:stCondLst>
                                            <p:cond delay="0"/>
                                          </p:stCondLst>
                                        </p:cTn>
                                        <p:tgtEl>
                                          <p:spTgt spid="2081"/>
                                        </p:tgtEl>
                                        <p:attrNameLst>
                                          <p:attrName>style.visibility</p:attrName>
                                        </p:attrNameLst>
                                      </p:cBhvr>
                                      <p:to>
                                        <p:strVal val="visible"/>
                                      </p:to>
                                    </p:set>
                                    <p:animEffect transition="in" filter="wipe(left)">
                                      <p:cBhvr>
                                        <p:cTn id="678" dur="500"/>
                                        <p:tgtEl>
                                          <p:spTgt spid="2081"/>
                                        </p:tgtEl>
                                      </p:cBhvr>
                                    </p:animEffect>
                                  </p:childTnLst>
                                </p:cTn>
                              </p:par>
                              <p:par>
                                <p:cTn id="679" presetID="22" presetClass="entr" presetSubtype="8" fill="hold" grpId="0" nodeType="withEffect">
                                  <p:stCondLst>
                                    <p:cond delay="3400"/>
                                  </p:stCondLst>
                                  <p:childTnLst>
                                    <p:set>
                                      <p:cBhvr>
                                        <p:cTn id="680" dur="1" fill="hold">
                                          <p:stCondLst>
                                            <p:cond delay="0"/>
                                          </p:stCondLst>
                                        </p:cTn>
                                        <p:tgtEl>
                                          <p:spTgt spid="2083"/>
                                        </p:tgtEl>
                                        <p:attrNameLst>
                                          <p:attrName>style.visibility</p:attrName>
                                        </p:attrNameLst>
                                      </p:cBhvr>
                                      <p:to>
                                        <p:strVal val="visible"/>
                                      </p:to>
                                    </p:set>
                                    <p:animEffect transition="in" filter="wipe(left)">
                                      <p:cBhvr>
                                        <p:cTn id="681" dur="500"/>
                                        <p:tgtEl>
                                          <p:spTgt spid="2083"/>
                                        </p:tgtEl>
                                      </p:cBhvr>
                                    </p:animEffect>
                                  </p:childTnLst>
                                </p:cTn>
                              </p:par>
                              <p:par>
                                <p:cTn id="682" presetID="22" presetClass="entr" presetSubtype="8" fill="hold" grpId="0" nodeType="withEffect">
                                  <p:stCondLst>
                                    <p:cond delay="3400"/>
                                  </p:stCondLst>
                                  <p:childTnLst>
                                    <p:set>
                                      <p:cBhvr>
                                        <p:cTn id="683" dur="1" fill="hold">
                                          <p:stCondLst>
                                            <p:cond delay="0"/>
                                          </p:stCondLst>
                                        </p:cTn>
                                        <p:tgtEl>
                                          <p:spTgt spid="2085"/>
                                        </p:tgtEl>
                                        <p:attrNameLst>
                                          <p:attrName>style.visibility</p:attrName>
                                        </p:attrNameLst>
                                      </p:cBhvr>
                                      <p:to>
                                        <p:strVal val="visible"/>
                                      </p:to>
                                    </p:set>
                                    <p:animEffect transition="in" filter="wipe(left)">
                                      <p:cBhvr>
                                        <p:cTn id="684" dur="500"/>
                                        <p:tgtEl>
                                          <p:spTgt spid="2085"/>
                                        </p:tgtEl>
                                      </p:cBhvr>
                                    </p:animEffect>
                                  </p:childTnLst>
                                </p:cTn>
                              </p:par>
                              <p:par>
                                <p:cTn id="685" presetID="22" presetClass="entr" presetSubtype="8" fill="hold" grpId="0" nodeType="withEffect">
                                  <p:stCondLst>
                                    <p:cond delay="3400"/>
                                  </p:stCondLst>
                                  <p:childTnLst>
                                    <p:set>
                                      <p:cBhvr>
                                        <p:cTn id="686" dur="1" fill="hold">
                                          <p:stCondLst>
                                            <p:cond delay="0"/>
                                          </p:stCondLst>
                                        </p:cTn>
                                        <p:tgtEl>
                                          <p:spTgt spid="2086"/>
                                        </p:tgtEl>
                                        <p:attrNameLst>
                                          <p:attrName>style.visibility</p:attrName>
                                        </p:attrNameLst>
                                      </p:cBhvr>
                                      <p:to>
                                        <p:strVal val="visible"/>
                                      </p:to>
                                    </p:set>
                                    <p:animEffect transition="in" filter="wipe(left)">
                                      <p:cBhvr>
                                        <p:cTn id="687" dur="500"/>
                                        <p:tgtEl>
                                          <p:spTgt spid="2086"/>
                                        </p:tgtEl>
                                      </p:cBhvr>
                                    </p:animEffect>
                                  </p:childTnLst>
                                </p:cTn>
                              </p:par>
                              <p:par>
                                <p:cTn id="688" presetID="22" presetClass="entr" presetSubtype="8" fill="hold" grpId="0" nodeType="withEffect">
                                  <p:stCondLst>
                                    <p:cond delay="3400"/>
                                  </p:stCondLst>
                                  <p:childTnLst>
                                    <p:set>
                                      <p:cBhvr>
                                        <p:cTn id="689" dur="1" fill="hold">
                                          <p:stCondLst>
                                            <p:cond delay="0"/>
                                          </p:stCondLst>
                                        </p:cTn>
                                        <p:tgtEl>
                                          <p:spTgt spid="2087"/>
                                        </p:tgtEl>
                                        <p:attrNameLst>
                                          <p:attrName>style.visibility</p:attrName>
                                        </p:attrNameLst>
                                      </p:cBhvr>
                                      <p:to>
                                        <p:strVal val="visible"/>
                                      </p:to>
                                    </p:set>
                                    <p:animEffect transition="in" filter="wipe(left)">
                                      <p:cBhvr>
                                        <p:cTn id="690" dur="500"/>
                                        <p:tgtEl>
                                          <p:spTgt spid="2087"/>
                                        </p:tgtEl>
                                      </p:cBhvr>
                                    </p:animEffect>
                                  </p:childTnLst>
                                </p:cTn>
                              </p:par>
                              <p:par>
                                <p:cTn id="691" presetID="22" presetClass="entr" presetSubtype="8" fill="hold" grpId="0" nodeType="withEffect">
                                  <p:stCondLst>
                                    <p:cond delay="3400"/>
                                  </p:stCondLst>
                                  <p:childTnLst>
                                    <p:set>
                                      <p:cBhvr>
                                        <p:cTn id="692" dur="1" fill="hold">
                                          <p:stCondLst>
                                            <p:cond delay="0"/>
                                          </p:stCondLst>
                                        </p:cTn>
                                        <p:tgtEl>
                                          <p:spTgt spid="2088"/>
                                        </p:tgtEl>
                                        <p:attrNameLst>
                                          <p:attrName>style.visibility</p:attrName>
                                        </p:attrNameLst>
                                      </p:cBhvr>
                                      <p:to>
                                        <p:strVal val="visible"/>
                                      </p:to>
                                    </p:set>
                                    <p:animEffect transition="in" filter="wipe(left)">
                                      <p:cBhvr>
                                        <p:cTn id="693" dur="500"/>
                                        <p:tgtEl>
                                          <p:spTgt spid="2088"/>
                                        </p:tgtEl>
                                      </p:cBhvr>
                                    </p:animEffect>
                                  </p:childTnLst>
                                </p:cTn>
                              </p:par>
                              <p:par>
                                <p:cTn id="694" presetID="22" presetClass="entr" presetSubtype="8" fill="hold" grpId="0" nodeType="withEffect">
                                  <p:stCondLst>
                                    <p:cond delay="3400"/>
                                  </p:stCondLst>
                                  <p:childTnLst>
                                    <p:set>
                                      <p:cBhvr>
                                        <p:cTn id="695" dur="1" fill="hold">
                                          <p:stCondLst>
                                            <p:cond delay="0"/>
                                          </p:stCondLst>
                                        </p:cTn>
                                        <p:tgtEl>
                                          <p:spTgt spid="2089"/>
                                        </p:tgtEl>
                                        <p:attrNameLst>
                                          <p:attrName>style.visibility</p:attrName>
                                        </p:attrNameLst>
                                      </p:cBhvr>
                                      <p:to>
                                        <p:strVal val="visible"/>
                                      </p:to>
                                    </p:set>
                                    <p:animEffect transition="in" filter="wipe(left)">
                                      <p:cBhvr>
                                        <p:cTn id="696" dur="500"/>
                                        <p:tgtEl>
                                          <p:spTgt spid="2089"/>
                                        </p:tgtEl>
                                      </p:cBhvr>
                                    </p:animEffect>
                                  </p:childTnLst>
                                </p:cTn>
                              </p:par>
                              <p:par>
                                <p:cTn id="697" presetID="22" presetClass="entr" presetSubtype="8" fill="hold" grpId="0" nodeType="withEffect">
                                  <p:stCondLst>
                                    <p:cond delay="3400"/>
                                  </p:stCondLst>
                                  <p:childTnLst>
                                    <p:set>
                                      <p:cBhvr>
                                        <p:cTn id="698" dur="1" fill="hold">
                                          <p:stCondLst>
                                            <p:cond delay="0"/>
                                          </p:stCondLst>
                                        </p:cTn>
                                        <p:tgtEl>
                                          <p:spTgt spid="2090"/>
                                        </p:tgtEl>
                                        <p:attrNameLst>
                                          <p:attrName>style.visibility</p:attrName>
                                        </p:attrNameLst>
                                      </p:cBhvr>
                                      <p:to>
                                        <p:strVal val="visible"/>
                                      </p:to>
                                    </p:set>
                                    <p:animEffect transition="in" filter="wipe(left)">
                                      <p:cBhvr>
                                        <p:cTn id="699" dur="500"/>
                                        <p:tgtEl>
                                          <p:spTgt spid="2090"/>
                                        </p:tgtEl>
                                      </p:cBhvr>
                                    </p:animEffect>
                                  </p:childTnLst>
                                </p:cTn>
                              </p:par>
                              <p:par>
                                <p:cTn id="700" presetID="22" presetClass="entr" presetSubtype="8" fill="hold" grpId="0" nodeType="withEffect">
                                  <p:stCondLst>
                                    <p:cond delay="3400"/>
                                  </p:stCondLst>
                                  <p:childTnLst>
                                    <p:set>
                                      <p:cBhvr>
                                        <p:cTn id="701" dur="1" fill="hold">
                                          <p:stCondLst>
                                            <p:cond delay="0"/>
                                          </p:stCondLst>
                                        </p:cTn>
                                        <p:tgtEl>
                                          <p:spTgt spid="2091"/>
                                        </p:tgtEl>
                                        <p:attrNameLst>
                                          <p:attrName>style.visibility</p:attrName>
                                        </p:attrNameLst>
                                      </p:cBhvr>
                                      <p:to>
                                        <p:strVal val="visible"/>
                                      </p:to>
                                    </p:set>
                                    <p:animEffect transition="in" filter="wipe(left)">
                                      <p:cBhvr>
                                        <p:cTn id="702" dur="500"/>
                                        <p:tgtEl>
                                          <p:spTgt spid="2091"/>
                                        </p:tgtEl>
                                      </p:cBhvr>
                                    </p:animEffect>
                                  </p:childTnLst>
                                </p:cTn>
                              </p:par>
                              <p:par>
                                <p:cTn id="703" presetID="22" presetClass="entr" presetSubtype="8" fill="hold" grpId="0" nodeType="withEffect">
                                  <p:stCondLst>
                                    <p:cond delay="3400"/>
                                  </p:stCondLst>
                                  <p:childTnLst>
                                    <p:set>
                                      <p:cBhvr>
                                        <p:cTn id="704" dur="1" fill="hold">
                                          <p:stCondLst>
                                            <p:cond delay="0"/>
                                          </p:stCondLst>
                                        </p:cTn>
                                        <p:tgtEl>
                                          <p:spTgt spid="2092"/>
                                        </p:tgtEl>
                                        <p:attrNameLst>
                                          <p:attrName>style.visibility</p:attrName>
                                        </p:attrNameLst>
                                      </p:cBhvr>
                                      <p:to>
                                        <p:strVal val="visible"/>
                                      </p:to>
                                    </p:set>
                                    <p:animEffect transition="in" filter="wipe(left)">
                                      <p:cBhvr>
                                        <p:cTn id="705" dur="500"/>
                                        <p:tgtEl>
                                          <p:spTgt spid="2092"/>
                                        </p:tgtEl>
                                      </p:cBhvr>
                                    </p:animEffect>
                                  </p:childTnLst>
                                </p:cTn>
                              </p:par>
                              <p:par>
                                <p:cTn id="706" presetID="22" presetClass="entr" presetSubtype="8" fill="hold" grpId="0" nodeType="withEffect">
                                  <p:stCondLst>
                                    <p:cond delay="3400"/>
                                  </p:stCondLst>
                                  <p:childTnLst>
                                    <p:set>
                                      <p:cBhvr>
                                        <p:cTn id="707" dur="1" fill="hold">
                                          <p:stCondLst>
                                            <p:cond delay="0"/>
                                          </p:stCondLst>
                                        </p:cTn>
                                        <p:tgtEl>
                                          <p:spTgt spid="2093"/>
                                        </p:tgtEl>
                                        <p:attrNameLst>
                                          <p:attrName>style.visibility</p:attrName>
                                        </p:attrNameLst>
                                      </p:cBhvr>
                                      <p:to>
                                        <p:strVal val="visible"/>
                                      </p:to>
                                    </p:set>
                                    <p:animEffect transition="in" filter="wipe(left)">
                                      <p:cBhvr>
                                        <p:cTn id="708" dur="500"/>
                                        <p:tgtEl>
                                          <p:spTgt spid="2093"/>
                                        </p:tgtEl>
                                      </p:cBhvr>
                                    </p:animEffect>
                                  </p:childTnLst>
                                </p:cTn>
                              </p:par>
                              <p:par>
                                <p:cTn id="709" presetID="22" presetClass="entr" presetSubtype="8" fill="hold" grpId="0" nodeType="withEffect">
                                  <p:stCondLst>
                                    <p:cond delay="3400"/>
                                  </p:stCondLst>
                                  <p:childTnLst>
                                    <p:set>
                                      <p:cBhvr>
                                        <p:cTn id="710" dur="1" fill="hold">
                                          <p:stCondLst>
                                            <p:cond delay="0"/>
                                          </p:stCondLst>
                                        </p:cTn>
                                        <p:tgtEl>
                                          <p:spTgt spid="2094"/>
                                        </p:tgtEl>
                                        <p:attrNameLst>
                                          <p:attrName>style.visibility</p:attrName>
                                        </p:attrNameLst>
                                      </p:cBhvr>
                                      <p:to>
                                        <p:strVal val="visible"/>
                                      </p:to>
                                    </p:set>
                                    <p:animEffect transition="in" filter="wipe(left)">
                                      <p:cBhvr>
                                        <p:cTn id="711" dur="500"/>
                                        <p:tgtEl>
                                          <p:spTgt spid="2094"/>
                                        </p:tgtEl>
                                      </p:cBhvr>
                                    </p:animEffect>
                                  </p:childTnLst>
                                </p:cTn>
                              </p:par>
                              <p:par>
                                <p:cTn id="712" presetID="22" presetClass="entr" presetSubtype="8" fill="hold" grpId="0" nodeType="withEffect">
                                  <p:stCondLst>
                                    <p:cond delay="3400"/>
                                  </p:stCondLst>
                                  <p:childTnLst>
                                    <p:set>
                                      <p:cBhvr>
                                        <p:cTn id="713" dur="1" fill="hold">
                                          <p:stCondLst>
                                            <p:cond delay="0"/>
                                          </p:stCondLst>
                                        </p:cTn>
                                        <p:tgtEl>
                                          <p:spTgt spid="2095"/>
                                        </p:tgtEl>
                                        <p:attrNameLst>
                                          <p:attrName>style.visibility</p:attrName>
                                        </p:attrNameLst>
                                      </p:cBhvr>
                                      <p:to>
                                        <p:strVal val="visible"/>
                                      </p:to>
                                    </p:set>
                                    <p:animEffect transition="in" filter="wipe(left)">
                                      <p:cBhvr>
                                        <p:cTn id="714" dur="500"/>
                                        <p:tgtEl>
                                          <p:spTgt spid="2095"/>
                                        </p:tgtEl>
                                      </p:cBhvr>
                                    </p:animEffect>
                                  </p:childTnLst>
                                </p:cTn>
                              </p:par>
                              <p:par>
                                <p:cTn id="715" presetID="22" presetClass="entr" presetSubtype="8" fill="hold" grpId="0" nodeType="withEffect">
                                  <p:stCondLst>
                                    <p:cond delay="3400"/>
                                  </p:stCondLst>
                                  <p:childTnLst>
                                    <p:set>
                                      <p:cBhvr>
                                        <p:cTn id="716" dur="1" fill="hold">
                                          <p:stCondLst>
                                            <p:cond delay="0"/>
                                          </p:stCondLst>
                                        </p:cTn>
                                        <p:tgtEl>
                                          <p:spTgt spid="2096"/>
                                        </p:tgtEl>
                                        <p:attrNameLst>
                                          <p:attrName>style.visibility</p:attrName>
                                        </p:attrNameLst>
                                      </p:cBhvr>
                                      <p:to>
                                        <p:strVal val="visible"/>
                                      </p:to>
                                    </p:set>
                                    <p:animEffect transition="in" filter="wipe(left)">
                                      <p:cBhvr>
                                        <p:cTn id="717" dur="500"/>
                                        <p:tgtEl>
                                          <p:spTgt spid="2096"/>
                                        </p:tgtEl>
                                      </p:cBhvr>
                                    </p:animEffect>
                                  </p:childTnLst>
                                </p:cTn>
                              </p:par>
                              <p:par>
                                <p:cTn id="718" presetID="22" presetClass="entr" presetSubtype="8" fill="hold" grpId="0" nodeType="withEffect">
                                  <p:stCondLst>
                                    <p:cond delay="3400"/>
                                  </p:stCondLst>
                                  <p:childTnLst>
                                    <p:set>
                                      <p:cBhvr>
                                        <p:cTn id="719" dur="1" fill="hold">
                                          <p:stCondLst>
                                            <p:cond delay="0"/>
                                          </p:stCondLst>
                                        </p:cTn>
                                        <p:tgtEl>
                                          <p:spTgt spid="2097"/>
                                        </p:tgtEl>
                                        <p:attrNameLst>
                                          <p:attrName>style.visibility</p:attrName>
                                        </p:attrNameLst>
                                      </p:cBhvr>
                                      <p:to>
                                        <p:strVal val="visible"/>
                                      </p:to>
                                    </p:set>
                                    <p:animEffect transition="in" filter="wipe(left)">
                                      <p:cBhvr>
                                        <p:cTn id="720" dur="500"/>
                                        <p:tgtEl>
                                          <p:spTgt spid="2097"/>
                                        </p:tgtEl>
                                      </p:cBhvr>
                                    </p:animEffect>
                                  </p:childTnLst>
                                </p:cTn>
                              </p:par>
                              <p:par>
                                <p:cTn id="721" presetID="22" presetClass="entr" presetSubtype="8" fill="hold" grpId="0" nodeType="withEffect">
                                  <p:stCondLst>
                                    <p:cond delay="3400"/>
                                  </p:stCondLst>
                                  <p:childTnLst>
                                    <p:set>
                                      <p:cBhvr>
                                        <p:cTn id="722" dur="1" fill="hold">
                                          <p:stCondLst>
                                            <p:cond delay="0"/>
                                          </p:stCondLst>
                                        </p:cTn>
                                        <p:tgtEl>
                                          <p:spTgt spid="2098"/>
                                        </p:tgtEl>
                                        <p:attrNameLst>
                                          <p:attrName>style.visibility</p:attrName>
                                        </p:attrNameLst>
                                      </p:cBhvr>
                                      <p:to>
                                        <p:strVal val="visible"/>
                                      </p:to>
                                    </p:set>
                                    <p:animEffect transition="in" filter="wipe(left)">
                                      <p:cBhvr>
                                        <p:cTn id="723" dur="500"/>
                                        <p:tgtEl>
                                          <p:spTgt spid="2098"/>
                                        </p:tgtEl>
                                      </p:cBhvr>
                                    </p:animEffect>
                                  </p:childTnLst>
                                </p:cTn>
                              </p:par>
                              <p:par>
                                <p:cTn id="724" presetID="22" presetClass="entr" presetSubtype="8" fill="hold" grpId="0" nodeType="withEffect">
                                  <p:stCondLst>
                                    <p:cond delay="3600"/>
                                  </p:stCondLst>
                                  <p:childTnLst>
                                    <p:set>
                                      <p:cBhvr>
                                        <p:cTn id="725" dur="1" fill="hold">
                                          <p:stCondLst>
                                            <p:cond delay="0"/>
                                          </p:stCondLst>
                                        </p:cTn>
                                        <p:tgtEl>
                                          <p:spTgt spid="2099"/>
                                        </p:tgtEl>
                                        <p:attrNameLst>
                                          <p:attrName>style.visibility</p:attrName>
                                        </p:attrNameLst>
                                      </p:cBhvr>
                                      <p:to>
                                        <p:strVal val="visible"/>
                                      </p:to>
                                    </p:set>
                                    <p:animEffect transition="in" filter="wipe(left)">
                                      <p:cBhvr>
                                        <p:cTn id="726" dur="500"/>
                                        <p:tgtEl>
                                          <p:spTgt spid="2099"/>
                                        </p:tgtEl>
                                      </p:cBhvr>
                                    </p:animEffect>
                                  </p:childTnLst>
                                </p:cTn>
                              </p:par>
                              <p:par>
                                <p:cTn id="727" presetID="22" presetClass="entr" presetSubtype="8" fill="hold" grpId="0" nodeType="withEffect">
                                  <p:stCondLst>
                                    <p:cond delay="3600"/>
                                  </p:stCondLst>
                                  <p:childTnLst>
                                    <p:set>
                                      <p:cBhvr>
                                        <p:cTn id="728" dur="1" fill="hold">
                                          <p:stCondLst>
                                            <p:cond delay="0"/>
                                          </p:stCondLst>
                                        </p:cTn>
                                        <p:tgtEl>
                                          <p:spTgt spid="2100"/>
                                        </p:tgtEl>
                                        <p:attrNameLst>
                                          <p:attrName>style.visibility</p:attrName>
                                        </p:attrNameLst>
                                      </p:cBhvr>
                                      <p:to>
                                        <p:strVal val="visible"/>
                                      </p:to>
                                    </p:set>
                                    <p:animEffect transition="in" filter="wipe(left)">
                                      <p:cBhvr>
                                        <p:cTn id="729" dur="500"/>
                                        <p:tgtEl>
                                          <p:spTgt spid="2100"/>
                                        </p:tgtEl>
                                      </p:cBhvr>
                                    </p:animEffect>
                                  </p:childTnLst>
                                </p:cTn>
                              </p:par>
                              <p:par>
                                <p:cTn id="730" presetID="22" presetClass="entr" presetSubtype="8" fill="hold" grpId="0" nodeType="withEffect">
                                  <p:stCondLst>
                                    <p:cond delay="3600"/>
                                  </p:stCondLst>
                                  <p:childTnLst>
                                    <p:set>
                                      <p:cBhvr>
                                        <p:cTn id="731" dur="1" fill="hold">
                                          <p:stCondLst>
                                            <p:cond delay="0"/>
                                          </p:stCondLst>
                                        </p:cTn>
                                        <p:tgtEl>
                                          <p:spTgt spid="2101"/>
                                        </p:tgtEl>
                                        <p:attrNameLst>
                                          <p:attrName>style.visibility</p:attrName>
                                        </p:attrNameLst>
                                      </p:cBhvr>
                                      <p:to>
                                        <p:strVal val="visible"/>
                                      </p:to>
                                    </p:set>
                                    <p:animEffect transition="in" filter="wipe(left)">
                                      <p:cBhvr>
                                        <p:cTn id="732" dur="500"/>
                                        <p:tgtEl>
                                          <p:spTgt spid="2101"/>
                                        </p:tgtEl>
                                      </p:cBhvr>
                                    </p:animEffect>
                                  </p:childTnLst>
                                </p:cTn>
                              </p:par>
                              <p:par>
                                <p:cTn id="733" presetID="22" presetClass="entr" presetSubtype="8" fill="hold" grpId="0" nodeType="withEffect">
                                  <p:stCondLst>
                                    <p:cond delay="3600"/>
                                  </p:stCondLst>
                                  <p:childTnLst>
                                    <p:set>
                                      <p:cBhvr>
                                        <p:cTn id="734" dur="1" fill="hold">
                                          <p:stCondLst>
                                            <p:cond delay="0"/>
                                          </p:stCondLst>
                                        </p:cTn>
                                        <p:tgtEl>
                                          <p:spTgt spid="2102"/>
                                        </p:tgtEl>
                                        <p:attrNameLst>
                                          <p:attrName>style.visibility</p:attrName>
                                        </p:attrNameLst>
                                      </p:cBhvr>
                                      <p:to>
                                        <p:strVal val="visible"/>
                                      </p:to>
                                    </p:set>
                                    <p:animEffect transition="in" filter="wipe(left)">
                                      <p:cBhvr>
                                        <p:cTn id="735" dur="500"/>
                                        <p:tgtEl>
                                          <p:spTgt spid="2102"/>
                                        </p:tgtEl>
                                      </p:cBhvr>
                                    </p:animEffect>
                                  </p:childTnLst>
                                </p:cTn>
                              </p:par>
                              <p:par>
                                <p:cTn id="736" presetID="22" presetClass="entr" presetSubtype="8" fill="hold" grpId="0" nodeType="withEffect">
                                  <p:stCondLst>
                                    <p:cond delay="3600"/>
                                  </p:stCondLst>
                                  <p:childTnLst>
                                    <p:set>
                                      <p:cBhvr>
                                        <p:cTn id="737" dur="1" fill="hold">
                                          <p:stCondLst>
                                            <p:cond delay="0"/>
                                          </p:stCondLst>
                                        </p:cTn>
                                        <p:tgtEl>
                                          <p:spTgt spid="2103"/>
                                        </p:tgtEl>
                                        <p:attrNameLst>
                                          <p:attrName>style.visibility</p:attrName>
                                        </p:attrNameLst>
                                      </p:cBhvr>
                                      <p:to>
                                        <p:strVal val="visible"/>
                                      </p:to>
                                    </p:set>
                                    <p:animEffect transition="in" filter="wipe(left)">
                                      <p:cBhvr>
                                        <p:cTn id="738" dur="500"/>
                                        <p:tgtEl>
                                          <p:spTgt spid="2103"/>
                                        </p:tgtEl>
                                      </p:cBhvr>
                                    </p:animEffect>
                                  </p:childTnLst>
                                </p:cTn>
                              </p:par>
                              <p:par>
                                <p:cTn id="739" presetID="22" presetClass="entr" presetSubtype="8" fill="hold" grpId="0" nodeType="withEffect">
                                  <p:stCondLst>
                                    <p:cond delay="3600"/>
                                  </p:stCondLst>
                                  <p:childTnLst>
                                    <p:set>
                                      <p:cBhvr>
                                        <p:cTn id="740" dur="1" fill="hold">
                                          <p:stCondLst>
                                            <p:cond delay="0"/>
                                          </p:stCondLst>
                                        </p:cTn>
                                        <p:tgtEl>
                                          <p:spTgt spid="2104"/>
                                        </p:tgtEl>
                                        <p:attrNameLst>
                                          <p:attrName>style.visibility</p:attrName>
                                        </p:attrNameLst>
                                      </p:cBhvr>
                                      <p:to>
                                        <p:strVal val="visible"/>
                                      </p:to>
                                    </p:set>
                                    <p:animEffect transition="in" filter="wipe(left)">
                                      <p:cBhvr>
                                        <p:cTn id="741" dur="500"/>
                                        <p:tgtEl>
                                          <p:spTgt spid="2104"/>
                                        </p:tgtEl>
                                      </p:cBhvr>
                                    </p:animEffect>
                                  </p:childTnLst>
                                </p:cTn>
                              </p:par>
                              <p:par>
                                <p:cTn id="742" presetID="22" presetClass="entr" presetSubtype="8" fill="hold" grpId="0" nodeType="withEffect">
                                  <p:stCondLst>
                                    <p:cond delay="3600"/>
                                  </p:stCondLst>
                                  <p:childTnLst>
                                    <p:set>
                                      <p:cBhvr>
                                        <p:cTn id="743" dur="1" fill="hold">
                                          <p:stCondLst>
                                            <p:cond delay="0"/>
                                          </p:stCondLst>
                                        </p:cTn>
                                        <p:tgtEl>
                                          <p:spTgt spid="2105"/>
                                        </p:tgtEl>
                                        <p:attrNameLst>
                                          <p:attrName>style.visibility</p:attrName>
                                        </p:attrNameLst>
                                      </p:cBhvr>
                                      <p:to>
                                        <p:strVal val="visible"/>
                                      </p:to>
                                    </p:set>
                                    <p:animEffect transition="in" filter="wipe(left)">
                                      <p:cBhvr>
                                        <p:cTn id="744" dur="500"/>
                                        <p:tgtEl>
                                          <p:spTgt spid="2105"/>
                                        </p:tgtEl>
                                      </p:cBhvr>
                                    </p:animEffect>
                                  </p:childTnLst>
                                </p:cTn>
                              </p:par>
                              <p:par>
                                <p:cTn id="745" presetID="22" presetClass="entr" presetSubtype="8" fill="hold" grpId="0" nodeType="withEffect">
                                  <p:stCondLst>
                                    <p:cond delay="3600"/>
                                  </p:stCondLst>
                                  <p:childTnLst>
                                    <p:set>
                                      <p:cBhvr>
                                        <p:cTn id="746" dur="1" fill="hold">
                                          <p:stCondLst>
                                            <p:cond delay="0"/>
                                          </p:stCondLst>
                                        </p:cTn>
                                        <p:tgtEl>
                                          <p:spTgt spid="2106"/>
                                        </p:tgtEl>
                                        <p:attrNameLst>
                                          <p:attrName>style.visibility</p:attrName>
                                        </p:attrNameLst>
                                      </p:cBhvr>
                                      <p:to>
                                        <p:strVal val="visible"/>
                                      </p:to>
                                    </p:set>
                                    <p:animEffect transition="in" filter="wipe(left)">
                                      <p:cBhvr>
                                        <p:cTn id="747" dur="500"/>
                                        <p:tgtEl>
                                          <p:spTgt spid="2106"/>
                                        </p:tgtEl>
                                      </p:cBhvr>
                                    </p:animEffect>
                                  </p:childTnLst>
                                </p:cTn>
                              </p:par>
                              <p:par>
                                <p:cTn id="748" presetID="22" presetClass="entr" presetSubtype="8" fill="hold" grpId="0" nodeType="withEffect">
                                  <p:stCondLst>
                                    <p:cond delay="3600"/>
                                  </p:stCondLst>
                                  <p:childTnLst>
                                    <p:set>
                                      <p:cBhvr>
                                        <p:cTn id="749" dur="1" fill="hold">
                                          <p:stCondLst>
                                            <p:cond delay="0"/>
                                          </p:stCondLst>
                                        </p:cTn>
                                        <p:tgtEl>
                                          <p:spTgt spid="2108"/>
                                        </p:tgtEl>
                                        <p:attrNameLst>
                                          <p:attrName>style.visibility</p:attrName>
                                        </p:attrNameLst>
                                      </p:cBhvr>
                                      <p:to>
                                        <p:strVal val="visible"/>
                                      </p:to>
                                    </p:set>
                                    <p:animEffect transition="in" filter="wipe(left)">
                                      <p:cBhvr>
                                        <p:cTn id="750" dur="500"/>
                                        <p:tgtEl>
                                          <p:spTgt spid="2108"/>
                                        </p:tgtEl>
                                      </p:cBhvr>
                                    </p:animEffect>
                                  </p:childTnLst>
                                </p:cTn>
                              </p:par>
                              <p:par>
                                <p:cTn id="751" presetID="22" presetClass="entr" presetSubtype="8" fill="hold" grpId="0" nodeType="withEffect">
                                  <p:stCondLst>
                                    <p:cond delay="3600"/>
                                  </p:stCondLst>
                                  <p:childTnLst>
                                    <p:set>
                                      <p:cBhvr>
                                        <p:cTn id="752" dur="1" fill="hold">
                                          <p:stCondLst>
                                            <p:cond delay="0"/>
                                          </p:stCondLst>
                                        </p:cTn>
                                        <p:tgtEl>
                                          <p:spTgt spid="2110"/>
                                        </p:tgtEl>
                                        <p:attrNameLst>
                                          <p:attrName>style.visibility</p:attrName>
                                        </p:attrNameLst>
                                      </p:cBhvr>
                                      <p:to>
                                        <p:strVal val="visible"/>
                                      </p:to>
                                    </p:set>
                                    <p:animEffect transition="in" filter="wipe(left)">
                                      <p:cBhvr>
                                        <p:cTn id="753" dur="500"/>
                                        <p:tgtEl>
                                          <p:spTgt spid="2110"/>
                                        </p:tgtEl>
                                      </p:cBhvr>
                                    </p:animEffect>
                                  </p:childTnLst>
                                </p:cTn>
                              </p:par>
                              <p:par>
                                <p:cTn id="754" presetID="22" presetClass="entr" presetSubtype="8" fill="hold" grpId="0" nodeType="withEffect">
                                  <p:stCondLst>
                                    <p:cond delay="3600"/>
                                  </p:stCondLst>
                                  <p:childTnLst>
                                    <p:set>
                                      <p:cBhvr>
                                        <p:cTn id="755" dur="1" fill="hold">
                                          <p:stCondLst>
                                            <p:cond delay="0"/>
                                          </p:stCondLst>
                                        </p:cTn>
                                        <p:tgtEl>
                                          <p:spTgt spid="2111"/>
                                        </p:tgtEl>
                                        <p:attrNameLst>
                                          <p:attrName>style.visibility</p:attrName>
                                        </p:attrNameLst>
                                      </p:cBhvr>
                                      <p:to>
                                        <p:strVal val="visible"/>
                                      </p:to>
                                    </p:set>
                                    <p:animEffect transition="in" filter="wipe(left)">
                                      <p:cBhvr>
                                        <p:cTn id="756" dur="500"/>
                                        <p:tgtEl>
                                          <p:spTgt spid="2111"/>
                                        </p:tgtEl>
                                      </p:cBhvr>
                                    </p:animEffect>
                                  </p:childTnLst>
                                </p:cTn>
                              </p:par>
                              <p:par>
                                <p:cTn id="757" presetID="22" presetClass="entr" presetSubtype="8" fill="hold" grpId="0" nodeType="withEffect">
                                  <p:stCondLst>
                                    <p:cond delay="3600"/>
                                  </p:stCondLst>
                                  <p:childTnLst>
                                    <p:set>
                                      <p:cBhvr>
                                        <p:cTn id="758" dur="1" fill="hold">
                                          <p:stCondLst>
                                            <p:cond delay="0"/>
                                          </p:stCondLst>
                                        </p:cTn>
                                        <p:tgtEl>
                                          <p:spTgt spid="2113"/>
                                        </p:tgtEl>
                                        <p:attrNameLst>
                                          <p:attrName>style.visibility</p:attrName>
                                        </p:attrNameLst>
                                      </p:cBhvr>
                                      <p:to>
                                        <p:strVal val="visible"/>
                                      </p:to>
                                    </p:set>
                                    <p:animEffect transition="in" filter="wipe(left)">
                                      <p:cBhvr>
                                        <p:cTn id="759" dur="500"/>
                                        <p:tgtEl>
                                          <p:spTgt spid="2113"/>
                                        </p:tgtEl>
                                      </p:cBhvr>
                                    </p:animEffect>
                                  </p:childTnLst>
                                </p:cTn>
                              </p:par>
                              <p:par>
                                <p:cTn id="760" presetID="22" presetClass="entr" presetSubtype="8" fill="hold" grpId="0" nodeType="withEffect">
                                  <p:stCondLst>
                                    <p:cond delay="3600"/>
                                  </p:stCondLst>
                                  <p:childTnLst>
                                    <p:set>
                                      <p:cBhvr>
                                        <p:cTn id="761" dur="1" fill="hold">
                                          <p:stCondLst>
                                            <p:cond delay="0"/>
                                          </p:stCondLst>
                                        </p:cTn>
                                        <p:tgtEl>
                                          <p:spTgt spid="2114"/>
                                        </p:tgtEl>
                                        <p:attrNameLst>
                                          <p:attrName>style.visibility</p:attrName>
                                        </p:attrNameLst>
                                      </p:cBhvr>
                                      <p:to>
                                        <p:strVal val="visible"/>
                                      </p:to>
                                    </p:set>
                                    <p:animEffect transition="in" filter="wipe(left)">
                                      <p:cBhvr>
                                        <p:cTn id="762" dur="500"/>
                                        <p:tgtEl>
                                          <p:spTgt spid="2114"/>
                                        </p:tgtEl>
                                      </p:cBhvr>
                                    </p:animEffect>
                                  </p:childTnLst>
                                </p:cTn>
                              </p:par>
                              <p:par>
                                <p:cTn id="763" presetID="22" presetClass="entr" presetSubtype="8" fill="hold" grpId="0" nodeType="withEffect">
                                  <p:stCondLst>
                                    <p:cond delay="3600"/>
                                  </p:stCondLst>
                                  <p:childTnLst>
                                    <p:set>
                                      <p:cBhvr>
                                        <p:cTn id="764" dur="1" fill="hold">
                                          <p:stCondLst>
                                            <p:cond delay="0"/>
                                          </p:stCondLst>
                                        </p:cTn>
                                        <p:tgtEl>
                                          <p:spTgt spid="2116"/>
                                        </p:tgtEl>
                                        <p:attrNameLst>
                                          <p:attrName>style.visibility</p:attrName>
                                        </p:attrNameLst>
                                      </p:cBhvr>
                                      <p:to>
                                        <p:strVal val="visible"/>
                                      </p:to>
                                    </p:set>
                                    <p:animEffect transition="in" filter="wipe(left)">
                                      <p:cBhvr>
                                        <p:cTn id="765" dur="500"/>
                                        <p:tgtEl>
                                          <p:spTgt spid="2116"/>
                                        </p:tgtEl>
                                      </p:cBhvr>
                                    </p:animEffect>
                                  </p:childTnLst>
                                </p:cTn>
                              </p:par>
                              <p:par>
                                <p:cTn id="766" presetID="22" presetClass="entr" presetSubtype="8" fill="hold" grpId="0" nodeType="withEffect">
                                  <p:stCondLst>
                                    <p:cond delay="3600"/>
                                  </p:stCondLst>
                                  <p:childTnLst>
                                    <p:set>
                                      <p:cBhvr>
                                        <p:cTn id="767" dur="1" fill="hold">
                                          <p:stCondLst>
                                            <p:cond delay="0"/>
                                          </p:stCondLst>
                                        </p:cTn>
                                        <p:tgtEl>
                                          <p:spTgt spid="2117"/>
                                        </p:tgtEl>
                                        <p:attrNameLst>
                                          <p:attrName>style.visibility</p:attrName>
                                        </p:attrNameLst>
                                      </p:cBhvr>
                                      <p:to>
                                        <p:strVal val="visible"/>
                                      </p:to>
                                    </p:set>
                                    <p:animEffect transition="in" filter="wipe(left)">
                                      <p:cBhvr>
                                        <p:cTn id="768" dur="500"/>
                                        <p:tgtEl>
                                          <p:spTgt spid="2117"/>
                                        </p:tgtEl>
                                      </p:cBhvr>
                                    </p:animEffect>
                                  </p:childTnLst>
                                </p:cTn>
                              </p:par>
                              <p:par>
                                <p:cTn id="769" presetID="22" presetClass="entr" presetSubtype="8" fill="hold" grpId="0" nodeType="withEffect">
                                  <p:stCondLst>
                                    <p:cond delay="3600"/>
                                  </p:stCondLst>
                                  <p:childTnLst>
                                    <p:set>
                                      <p:cBhvr>
                                        <p:cTn id="770" dur="1" fill="hold">
                                          <p:stCondLst>
                                            <p:cond delay="0"/>
                                          </p:stCondLst>
                                        </p:cTn>
                                        <p:tgtEl>
                                          <p:spTgt spid="2119"/>
                                        </p:tgtEl>
                                        <p:attrNameLst>
                                          <p:attrName>style.visibility</p:attrName>
                                        </p:attrNameLst>
                                      </p:cBhvr>
                                      <p:to>
                                        <p:strVal val="visible"/>
                                      </p:to>
                                    </p:set>
                                    <p:animEffect transition="in" filter="wipe(left)">
                                      <p:cBhvr>
                                        <p:cTn id="771" dur="500"/>
                                        <p:tgtEl>
                                          <p:spTgt spid="2119"/>
                                        </p:tgtEl>
                                      </p:cBhvr>
                                    </p:animEffect>
                                  </p:childTnLst>
                                </p:cTn>
                              </p:par>
                              <p:par>
                                <p:cTn id="772" presetID="22" presetClass="entr" presetSubtype="8" fill="hold" grpId="0" nodeType="withEffect">
                                  <p:stCondLst>
                                    <p:cond delay="3600"/>
                                  </p:stCondLst>
                                  <p:childTnLst>
                                    <p:set>
                                      <p:cBhvr>
                                        <p:cTn id="773" dur="1" fill="hold">
                                          <p:stCondLst>
                                            <p:cond delay="0"/>
                                          </p:stCondLst>
                                        </p:cTn>
                                        <p:tgtEl>
                                          <p:spTgt spid="2123"/>
                                        </p:tgtEl>
                                        <p:attrNameLst>
                                          <p:attrName>style.visibility</p:attrName>
                                        </p:attrNameLst>
                                      </p:cBhvr>
                                      <p:to>
                                        <p:strVal val="visible"/>
                                      </p:to>
                                    </p:set>
                                    <p:animEffect transition="in" filter="wipe(left)">
                                      <p:cBhvr>
                                        <p:cTn id="774" dur="500"/>
                                        <p:tgtEl>
                                          <p:spTgt spid="2123"/>
                                        </p:tgtEl>
                                      </p:cBhvr>
                                    </p:animEffect>
                                  </p:childTnLst>
                                </p:cTn>
                              </p:par>
                              <p:par>
                                <p:cTn id="775" presetID="22" presetClass="entr" presetSubtype="8" fill="hold" grpId="0" nodeType="withEffect">
                                  <p:stCondLst>
                                    <p:cond delay="3600"/>
                                  </p:stCondLst>
                                  <p:childTnLst>
                                    <p:set>
                                      <p:cBhvr>
                                        <p:cTn id="776" dur="1" fill="hold">
                                          <p:stCondLst>
                                            <p:cond delay="0"/>
                                          </p:stCondLst>
                                        </p:cTn>
                                        <p:tgtEl>
                                          <p:spTgt spid="2124"/>
                                        </p:tgtEl>
                                        <p:attrNameLst>
                                          <p:attrName>style.visibility</p:attrName>
                                        </p:attrNameLst>
                                      </p:cBhvr>
                                      <p:to>
                                        <p:strVal val="visible"/>
                                      </p:to>
                                    </p:set>
                                    <p:animEffect transition="in" filter="wipe(left)">
                                      <p:cBhvr>
                                        <p:cTn id="777" dur="500"/>
                                        <p:tgtEl>
                                          <p:spTgt spid="2124"/>
                                        </p:tgtEl>
                                      </p:cBhvr>
                                    </p:animEffect>
                                  </p:childTnLst>
                                </p:cTn>
                              </p:par>
                              <p:par>
                                <p:cTn id="778" presetID="22" presetClass="entr" presetSubtype="8" fill="hold" grpId="0" nodeType="withEffect">
                                  <p:stCondLst>
                                    <p:cond delay="3600"/>
                                  </p:stCondLst>
                                  <p:childTnLst>
                                    <p:set>
                                      <p:cBhvr>
                                        <p:cTn id="779" dur="1" fill="hold">
                                          <p:stCondLst>
                                            <p:cond delay="0"/>
                                          </p:stCondLst>
                                        </p:cTn>
                                        <p:tgtEl>
                                          <p:spTgt spid="2125"/>
                                        </p:tgtEl>
                                        <p:attrNameLst>
                                          <p:attrName>style.visibility</p:attrName>
                                        </p:attrNameLst>
                                      </p:cBhvr>
                                      <p:to>
                                        <p:strVal val="visible"/>
                                      </p:to>
                                    </p:set>
                                    <p:animEffect transition="in" filter="wipe(left)">
                                      <p:cBhvr>
                                        <p:cTn id="780" dur="500"/>
                                        <p:tgtEl>
                                          <p:spTgt spid="2125"/>
                                        </p:tgtEl>
                                      </p:cBhvr>
                                    </p:animEffect>
                                  </p:childTnLst>
                                </p:cTn>
                              </p:par>
                              <p:par>
                                <p:cTn id="781" presetID="22" presetClass="entr" presetSubtype="8" fill="hold" grpId="0" nodeType="withEffect">
                                  <p:stCondLst>
                                    <p:cond delay="3600"/>
                                  </p:stCondLst>
                                  <p:childTnLst>
                                    <p:set>
                                      <p:cBhvr>
                                        <p:cTn id="782" dur="1" fill="hold">
                                          <p:stCondLst>
                                            <p:cond delay="0"/>
                                          </p:stCondLst>
                                        </p:cTn>
                                        <p:tgtEl>
                                          <p:spTgt spid="2126"/>
                                        </p:tgtEl>
                                        <p:attrNameLst>
                                          <p:attrName>style.visibility</p:attrName>
                                        </p:attrNameLst>
                                      </p:cBhvr>
                                      <p:to>
                                        <p:strVal val="visible"/>
                                      </p:to>
                                    </p:set>
                                    <p:animEffect transition="in" filter="wipe(left)">
                                      <p:cBhvr>
                                        <p:cTn id="783" dur="500"/>
                                        <p:tgtEl>
                                          <p:spTgt spid="2126"/>
                                        </p:tgtEl>
                                      </p:cBhvr>
                                    </p:animEffect>
                                  </p:childTnLst>
                                </p:cTn>
                              </p:par>
                              <p:par>
                                <p:cTn id="784" presetID="22" presetClass="entr" presetSubtype="8" fill="hold" grpId="0" nodeType="withEffect">
                                  <p:stCondLst>
                                    <p:cond delay="3600"/>
                                  </p:stCondLst>
                                  <p:childTnLst>
                                    <p:set>
                                      <p:cBhvr>
                                        <p:cTn id="785" dur="1" fill="hold">
                                          <p:stCondLst>
                                            <p:cond delay="0"/>
                                          </p:stCondLst>
                                        </p:cTn>
                                        <p:tgtEl>
                                          <p:spTgt spid="2134"/>
                                        </p:tgtEl>
                                        <p:attrNameLst>
                                          <p:attrName>style.visibility</p:attrName>
                                        </p:attrNameLst>
                                      </p:cBhvr>
                                      <p:to>
                                        <p:strVal val="visible"/>
                                      </p:to>
                                    </p:set>
                                    <p:animEffect transition="in" filter="wipe(left)">
                                      <p:cBhvr>
                                        <p:cTn id="786" dur="500"/>
                                        <p:tgtEl>
                                          <p:spTgt spid="2134"/>
                                        </p:tgtEl>
                                      </p:cBhvr>
                                    </p:animEffect>
                                  </p:childTnLst>
                                </p:cTn>
                              </p:par>
                              <p:par>
                                <p:cTn id="787" presetID="22" presetClass="entr" presetSubtype="8" fill="hold" grpId="0" nodeType="withEffect">
                                  <p:stCondLst>
                                    <p:cond delay="3600"/>
                                  </p:stCondLst>
                                  <p:childTnLst>
                                    <p:set>
                                      <p:cBhvr>
                                        <p:cTn id="788" dur="1" fill="hold">
                                          <p:stCondLst>
                                            <p:cond delay="0"/>
                                          </p:stCondLst>
                                        </p:cTn>
                                        <p:tgtEl>
                                          <p:spTgt spid="2136"/>
                                        </p:tgtEl>
                                        <p:attrNameLst>
                                          <p:attrName>style.visibility</p:attrName>
                                        </p:attrNameLst>
                                      </p:cBhvr>
                                      <p:to>
                                        <p:strVal val="visible"/>
                                      </p:to>
                                    </p:set>
                                    <p:animEffect transition="in" filter="wipe(left)">
                                      <p:cBhvr>
                                        <p:cTn id="789" dur="500"/>
                                        <p:tgtEl>
                                          <p:spTgt spid="2136"/>
                                        </p:tgtEl>
                                      </p:cBhvr>
                                    </p:animEffect>
                                  </p:childTnLst>
                                </p:cTn>
                              </p:par>
                              <p:par>
                                <p:cTn id="790" presetID="22" presetClass="entr" presetSubtype="8" fill="hold" grpId="0" nodeType="withEffect">
                                  <p:stCondLst>
                                    <p:cond delay="3600"/>
                                  </p:stCondLst>
                                  <p:childTnLst>
                                    <p:set>
                                      <p:cBhvr>
                                        <p:cTn id="791" dur="1" fill="hold">
                                          <p:stCondLst>
                                            <p:cond delay="0"/>
                                          </p:stCondLst>
                                        </p:cTn>
                                        <p:tgtEl>
                                          <p:spTgt spid="2137"/>
                                        </p:tgtEl>
                                        <p:attrNameLst>
                                          <p:attrName>style.visibility</p:attrName>
                                        </p:attrNameLst>
                                      </p:cBhvr>
                                      <p:to>
                                        <p:strVal val="visible"/>
                                      </p:to>
                                    </p:set>
                                    <p:animEffect transition="in" filter="wipe(left)">
                                      <p:cBhvr>
                                        <p:cTn id="792" dur="500"/>
                                        <p:tgtEl>
                                          <p:spTgt spid="2137"/>
                                        </p:tgtEl>
                                      </p:cBhvr>
                                    </p:animEffect>
                                  </p:childTnLst>
                                </p:cTn>
                              </p:par>
                              <p:par>
                                <p:cTn id="793" presetID="22" presetClass="entr" presetSubtype="8" fill="hold" grpId="0" nodeType="withEffect">
                                  <p:stCondLst>
                                    <p:cond delay="3600"/>
                                  </p:stCondLst>
                                  <p:childTnLst>
                                    <p:set>
                                      <p:cBhvr>
                                        <p:cTn id="794" dur="1" fill="hold">
                                          <p:stCondLst>
                                            <p:cond delay="0"/>
                                          </p:stCondLst>
                                        </p:cTn>
                                        <p:tgtEl>
                                          <p:spTgt spid="2138"/>
                                        </p:tgtEl>
                                        <p:attrNameLst>
                                          <p:attrName>style.visibility</p:attrName>
                                        </p:attrNameLst>
                                      </p:cBhvr>
                                      <p:to>
                                        <p:strVal val="visible"/>
                                      </p:to>
                                    </p:set>
                                    <p:animEffect transition="in" filter="wipe(left)">
                                      <p:cBhvr>
                                        <p:cTn id="795" dur="500"/>
                                        <p:tgtEl>
                                          <p:spTgt spid="2138"/>
                                        </p:tgtEl>
                                      </p:cBhvr>
                                    </p:animEffect>
                                  </p:childTnLst>
                                </p:cTn>
                              </p:par>
                              <p:par>
                                <p:cTn id="796" presetID="22" presetClass="entr" presetSubtype="8" fill="hold" grpId="0" nodeType="withEffect">
                                  <p:stCondLst>
                                    <p:cond delay="3600"/>
                                  </p:stCondLst>
                                  <p:childTnLst>
                                    <p:set>
                                      <p:cBhvr>
                                        <p:cTn id="797" dur="1" fill="hold">
                                          <p:stCondLst>
                                            <p:cond delay="0"/>
                                          </p:stCondLst>
                                        </p:cTn>
                                        <p:tgtEl>
                                          <p:spTgt spid="2140"/>
                                        </p:tgtEl>
                                        <p:attrNameLst>
                                          <p:attrName>style.visibility</p:attrName>
                                        </p:attrNameLst>
                                      </p:cBhvr>
                                      <p:to>
                                        <p:strVal val="visible"/>
                                      </p:to>
                                    </p:set>
                                    <p:animEffect transition="in" filter="wipe(left)">
                                      <p:cBhvr>
                                        <p:cTn id="798" dur="500"/>
                                        <p:tgtEl>
                                          <p:spTgt spid="2140"/>
                                        </p:tgtEl>
                                      </p:cBhvr>
                                    </p:animEffect>
                                  </p:childTnLst>
                                </p:cTn>
                              </p:par>
                              <p:par>
                                <p:cTn id="799" presetID="22" presetClass="entr" presetSubtype="8" fill="hold" grpId="0" nodeType="withEffect">
                                  <p:stCondLst>
                                    <p:cond delay="3600"/>
                                  </p:stCondLst>
                                  <p:childTnLst>
                                    <p:set>
                                      <p:cBhvr>
                                        <p:cTn id="800" dur="1" fill="hold">
                                          <p:stCondLst>
                                            <p:cond delay="0"/>
                                          </p:stCondLst>
                                        </p:cTn>
                                        <p:tgtEl>
                                          <p:spTgt spid="2141"/>
                                        </p:tgtEl>
                                        <p:attrNameLst>
                                          <p:attrName>style.visibility</p:attrName>
                                        </p:attrNameLst>
                                      </p:cBhvr>
                                      <p:to>
                                        <p:strVal val="visible"/>
                                      </p:to>
                                    </p:set>
                                    <p:animEffect transition="in" filter="wipe(left)">
                                      <p:cBhvr>
                                        <p:cTn id="801" dur="500"/>
                                        <p:tgtEl>
                                          <p:spTgt spid="2141"/>
                                        </p:tgtEl>
                                      </p:cBhvr>
                                    </p:animEffect>
                                  </p:childTnLst>
                                </p:cTn>
                              </p:par>
                              <p:par>
                                <p:cTn id="802" presetID="22" presetClass="entr" presetSubtype="8" fill="hold" grpId="0" nodeType="withEffect">
                                  <p:stCondLst>
                                    <p:cond delay="3600"/>
                                  </p:stCondLst>
                                  <p:childTnLst>
                                    <p:set>
                                      <p:cBhvr>
                                        <p:cTn id="803" dur="1" fill="hold">
                                          <p:stCondLst>
                                            <p:cond delay="0"/>
                                          </p:stCondLst>
                                        </p:cTn>
                                        <p:tgtEl>
                                          <p:spTgt spid="2142"/>
                                        </p:tgtEl>
                                        <p:attrNameLst>
                                          <p:attrName>style.visibility</p:attrName>
                                        </p:attrNameLst>
                                      </p:cBhvr>
                                      <p:to>
                                        <p:strVal val="visible"/>
                                      </p:to>
                                    </p:set>
                                    <p:animEffect transition="in" filter="wipe(left)">
                                      <p:cBhvr>
                                        <p:cTn id="804" dur="500"/>
                                        <p:tgtEl>
                                          <p:spTgt spid="2142"/>
                                        </p:tgtEl>
                                      </p:cBhvr>
                                    </p:animEffect>
                                  </p:childTnLst>
                                </p:cTn>
                              </p:par>
                              <p:par>
                                <p:cTn id="805" presetID="22" presetClass="entr" presetSubtype="8" fill="hold" grpId="0" nodeType="withEffect">
                                  <p:stCondLst>
                                    <p:cond delay="3600"/>
                                  </p:stCondLst>
                                  <p:childTnLst>
                                    <p:set>
                                      <p:cBhvr>
                                        <p:cTn id="806" dur="1" fill="hold">
                                          <p:stCondLst>
                                            <p:cond delay="0"/>
                                          </p:stCondLst>
                                        </p:cTn>
                                        <p:tgtEl>
                                          <p:spTgt spid="2143"/>
                                        </p:tgtEl>
                                        <p:attrNameLst>
                                          <p:attrName>style.visibility</p:attrName>
                                        </p:attrNameLst>
                                      </p:cBhvr>
                                      <p:to>
                                        <p:strVal val="visible"/>
                                      </p:to>
                                    </p:set>
                                    <p:animEffect transition="in" filter="wipe(left)">
                                      <p:cBhvr>
                                        <p:cTn id="807" dur="500"/>
                                        <p:tgtEl>
                                          <p:spTgt spid="2143"/>
                                        </p:tgtEl>
                                      </p:cBhvr>
                                    </p:animEffect>
                                  </p:childTnLst>
                                </p:cTn>
                              </p:par>
                              <p:par>
                                <p:cTn id="808" presetID="22" presetClass="entr" presetSubtype="8" fill="hold" grpId="0" nodeType="withEffect">
                                  <p:stCondLst>
                                    <p:cond delay="3800"/>
                                  </p:stCondLst>
                                  <p:childTnLst>
                                    <p:set>
                                      <p:cBhvr>
                                        <p:cTn id="809" dur="1" fill="hold">
                                          <p:stCondLst>
                                            <p:cond delay="0"/>
                                          </p:stCondLst>
                                        </p:cTn>
                                        <p:tgtEl>
                                          <p:spTgt spid="2144"/>
                                        </p:tgtEl>
                                        <p:attrNameLst>
                                          <p:attrName>style.visibility</p:attrName>
                                        </p:attrNameLst>
                                      </p:cBhvr>
                                      <p:to>
                                        <p:strVal val="visible"/>
                                      </p:to>
                                    </p:set>
                                    <p:animEffect transition="in" filter="wipe(left)">
                                      <p:cBhvr>
                                        <p:cTn id="810" dur="500"/>
                                        <p:tgtEl>
                                          <p:spTgt spid="2144"/>
                                        </p:tgtEl>
                                      </p:cBhvr>
                                    </p:animEffect>
                                  </p:childTnLst>
                                </p:cTn>
                              </p:par>
                              <p:par>
                                <p:cTn id="811" presetID="22" presetClass="entr" presetSubtype="8" fill="hold" grpId="0" nodeType="withEffect">
                                  <p:stCondLst>
                                    <p:cond delay="3800"/>
                                  </p:stCondLst>
                                  <p:childTnLst>
                                    <p:set>
                                      <p:cBhvr>
                                        <p:cTn id="812" dur="1" fill="hold">
                                          <p:stCondLst>
                                            <p:cond delay="0"/>
                                          </p:stCondLst>
                                        </p:cTn>
                                        <p:tgtEl>
                                          <p:spTgt spid="2145"/>
                                        </p:tgtEl>
                                        <p:attrNameLst>
                                          <p:attrName>style.visibility</p:attrName>
                                        </p:attrNameLst>
                                      </p:cBhvr>
                                      <p:to>
                                        <p:strVal val="visible"/>
                                      </p:to>
                                    </p:set>
                                    <p:animEffect transition="in" filter="wipe(left)">
                                      <p:cBhvr>
                                        <p:cTn id="813" dur="500"/>
                                        <p:tgtEl>
                                          <p:spTgt spid="2145"/>
                                        </p:tgtEl>
                                      </p:cBhvr>
                                    </p:animEffect>
                                  </p:childTnLst>
                                </p:cTn>
                              </p:par>
                              <p:par>
                                <p:cTn id="814" presetID="22" presetClass="entr" presetSubtype="8" fill="hold" grpId="0" nodeType="withEffect">
                                  <p:stCondLst>
                                    <p:cond delay="3800"/>
                                  </p:stCondLst>
                                  <p:childTnLst>
                                    <p:set>
                                      <p:cBhvr>
                                        <p:cTn id="815" dur="1" fill="hold">
                                          <p:stCondLst>
                                            <p:cond delay="0"/>
                                          </p:stCondLst>
                                        </p:cTn>
                                        <p:tgtEl>
                                          <p:spTgt spid="2146"/>
                                        </p:tgtEl>
                                        <p:attrNameLst>
                                          <p:attrName>style.visibility</p:attrName>
                                        </p:attrNameLst>
                                      </p:cBhvr>
                                      <p:to>
                                        <p:strVal val="visible"/>
                                      </p:to>
                                    </p:set>
                                    <p:animEffect transition="in" filter="wipe(left)">
                                      <p:cBhvr>
                                        <p:cTn id="816" dur="500"/>
                                        <p:tgtEl>
                                          <p:spTgt spid="2146"/>
                                        </p:tgtEl>
                                      </p:cBhvr>
                                    </p:animEffect>
                                  </p:childTnLst>
                                </p:cTn>
                              </p:par>
                              <p:par>
                                <p:cTn id="817" presetID="22" presetClass="entr" presetSubtype="8" fill="hold" grpId="0" nodeType="withEffect">
                                  <p:stCondLst>
                                    <p:cond delay="3800"/>
                                  </p:stCondLst>
                                  <p:childTnLst>
                                    <p:set>
                                      <p:cBhvr>
                                        <p:cTn id="818" dur="1" fill="hold">
                                          <p:stCondLst>
                                            <p:cond delay="0"/>
                                          </p:stCondLst>
                                        </p:cTn>
                                        <p:tgtEl>
                                          <p:spTgt spid="2147"/>
                                        </p:tgtEl>
                                        <p:attrNameLst>
                                          <p:attrName>style.visibility</p:attrName>
                                        </p:attrNameLst>
                                      </p:cBhvr>
                                      <p:to>
                                        <p:strVal val="visible"/>
                                      </p:to>
                                    </p:set>
                                    <p:animEffect transition="in" filter="wipe(left)">
                                      <p:cBhvr>
                                        <p:cTn id="819" dur="500"/>
                                        <p:tgtEl>
                                          <p:spTgt spid="2147"/>
                                        </p:tgtEl>
                                      </p:cBhvr>
                                    </p:animEffect>
                                  </p:childTnLst>
                                </p:cTn>
                              </p:par>
                              <p:par>
                                <p:cTn id="820" presetID="22" presetClass="entr" presetSubtype="8" fill="hold" grpId="0" nodeType="withEffect">
                                  <p:stCondLst>
                                    <p:cond delay="3800"/>
                                  </p:stCondLst>
                                  <p:childTnLst>
                                    <p:set>
                                      <p:cBhvr>
                                        <p:cTn id="821" dur="1" fill="hold">
                                          <p:stCondLst>
                                            <p:cond delay="0"/>
                                          </p:stCondLst>
                                        </p:cTn>
                                        <p:tgtEl>
                                          <p:spTgt spid="2148"/>
                                        </p:tgtEl>
                                        <p:attrNameLst>
                                          <p:attrName>style.visibility</p:attrName>
                                        </p:attrNameLst>
                                      </p:cBhvr>
                                      <p:to>
                                        <p:strVal val="visible"/>
                                      </p:to>
                                    </p:set>
                                    <p:animEffect transition="in" filter="wipe(left)">
                                      <p:cBhvr>
                                        <p:cTn id="822" dur="500"/>
                                        <p:tgtEl>
                                          <p:spTgt spid="2148"/>
                                        </p:tgtEl>
                                      </p:cBhvr>
                                    </p:animEffect>
                                  </p:childTnLst>
                                </p:cTn>
                              </p:par>
                              <p:par>
                                <p:cTn id="823" presetID="22" presetClass="entr" presetSubtype="8" fill="hold" grpId="0" nodeType="withEffect">
                                  <p:stCondLst>
                                    <p:cond delay="3800"/>
                                  </p:stCondLst>
                                  <p:childTnLst>
                                    <p:set>
                                      <p:cBhvr>
                                        <p:cTn id="824" dur="1" fill="hold">
                                          <p:stCondLst>
                                            <p:cond delay="0"/>
                                          </p:stCondLst>
                                        </p:cTn>
                                        <p:tgtEl>
                                          <p:spTgt spid="2149"/>
                                        </p:tgtEl>
                                        <p:attrNameLst>
                                          <p:attrName>style.visibility</p:attrName>
                                        </p:attrNameLst>
                                      </p:cBhvr>
                                      <p:to>
                                        <p:strVal val="visible"/>
                                      </p:to>
                                    </p:set>
                                    <p:animEffect transition="in" filter="wipe(left)">
                                      <p:cBhvr>
                                        <p:cTn id="825" dur="500"/>
                                        <p:tgtEl>
                                          <p:spTgt spid="2149"/>
                                        </p:tgtEl>
                                      </p:cBhvr>
                                    </p:animEffect>
                                  </p:childTnLst>
                                </p:cTn>
                              </p:par>
                              <p:par>
                                <p:cTn id="826" presetID="22" presetClass="entr" presetSubtype="8" fill="hold" grpId="0" nodeType="withEffect">
                                  <p:stCondLst>
                                    <p:cond delay="3800"/>
                                  </p:stCondLst>
                                  <p:childTnLst>
                                    <p:set>
                                      <p:cBhvr>
                                        <p:cTn id="827" dur="1" fill="hold">
                                          <p:stCondLst>
                                            <p:cond delay="0"/>
                                          </p:stCondLst>
                                        </p:cTn>
                                        <p:tgtEl>
                                          <p:spTgt spid="2150"/>
                                        </p:tgtEl>
                                        <p:attrNameLst>
                                          <p:attrName>style.visibility</p:attrName>
                                        </p:attrNameLst>
                                      </p:cBhvr>
                                      <p:to>
                                        <p:strVal val="visible"/>
                                      </p:to>
                                    </p:set>
                                    <p:animEffect transition="in" filter="wipe(left)">
                                      <p:cBhvr>
                                        <p:cTn id="828" dur="500"/>
                                        <p:tgtEl>
                                          <p:spTgt spid="2150"/>
                                        </p:tgtEl>
                                      </p:cBhvr>
                                    </p:animEffect>
                                  </p:childTnLst>
                                </p:cTn>
                              </p:par>
                              <p:par>
                                <p:cTn id="829" presetID="22" presetClass="entr" presetSubtype="8" fill="hold" grpId="0" nodeType="withEffect">
                                  <p:stCondLst>
                                    <p:cond delay="3800"/>
                                  </p:stCondLst>
                                  <p:childTnLst>
                                    <p:set>
                                      <p:cBhvr>
                                        <p:cTn id="830" dur="1" fill="hold">
                                          <p:stCondLst>
                                            <p:cond delay="0"/>
                                          </p:stCondLst>
                                        </p:cTn>
                                        <p:tgtEl>
                                          <p:spTgt spid="2151"/>
                                        </p:tgtEl>
                                        <p:attrNameLst>
                                          <p:attrName>style.visibility</p:attrName>
                                        </p:attrNameLst>
                                      </p:cBhvr>
                                      <p:to>
                                        <p:strVal val="visible"/>
                                      </p:to>
                                    </p:set>
                                    <p:animEffect transition="in" filter="wipe(left)">
                                      <p:cBhvr>
                                        <p:cTn id="831" dur="500"/>
                                        <p:tgtEl>
                                          <p:spTgt spid="2151"/>
                                        </p:tgtEl>
                                      </p:cBhvr>
                                    </p:animEffect>
                                  </p:childTnLst>
                                </p:cTn>
                              </p:par>
                              <p:par>
                                <p:cTn id="832" presetID="22" presetClass="entr" presetSubtype="8" fill="hold" grpId="0" nodeType="withEffect">
                                  <p:stCondLst>
                                    <p:cond delay="3800"/>
                                  </p:stCondLst>
                                  <p:childTnLst>
                                    <p:set>
                                      <p:cBhvr>
                                        <p:cTn id="833" dur="1" fill="hold">
                                          <p:stCondLst>
                                            <p:cond delay="0"/>
                                          </p:stCondLst>
                                        </p:cTn>
                                        <p:tgtEl>
                                          <p:spTgt spid="2152"/>
                                        </p:tgtEl>
                                        <p:attrNameLst>
                                          <p:attrName>style.visibility</p:attrName>
                                        </p:attrNameLst>
                                      </p:cBhvr>
                                      <p:to>
                                        <p:strVal val="visible"/>
                                      </p:to>
                                    </p:set>
                                    <p:animEffect transition="in" filter="wipe(left)">
                                      <p:cBhvr>
                                        <p:cTn id="834" dur="500"/>
                                        <p:tgtEl>
                                          <p:spTgt spid="2152"/>
                                        </p:tgtEl>
                                      </p:cBhvr>
                                    </p:animEffect>
                                  </p:childTnLst>
                                </p:cTn>
                              </p:par>
                              <p:par>
                                <p:cTn id="835" presetID="22" presetClass="entr" presetSubtype="8" fill="hold" grpId="0" nodeType="withEffect">
                                  <p:stCondLst>
                                    <p:cond delay="3800"/>
                                  </p:stCondLst>
                                  <p:childTnLst>
                                    <p:set>
                                      <p:cBhvr>
                                        <p:cTn id="836" dur="1" fill="hold">
                                          <p:stCondLst>
                                            <p:cond delay="0"/>
                                          </p:stCondLst>
                                        </p:cTn>
                                        <p:tgtEl>
                                          <p:spTgt spid="2153"/>
                                        </p:tgtEl>
                                        <p:attrNameLst>
                                          <p:attrName>style.visibility</p:attrName>
                                        </p:attrNameLst>
                                      </p:cBhvr>
                                      <p:to>
                                        <p:strVal val="visible"/>
                                      </p:to>
                                    </p:set>
                                    <p:animEffect transition="in" filter="wipe(left)">
                                      <p:cBhvr>
                                        <p:cTn id="837" dur="500"/>
                                        <p:tgtEl>
                                          <p:spTgt spid="2153"/>
                                        </p:tgtEl>
                                      </p:cBhvr>
                                    </p:animEffect>
                                  </p:childTnLst>
                                </p:cTn>
                              </p:par>
                              <p:par>
                                <p:cTn id="838" presetID="22" presetClass="entr" presetSubtype="8" fill="hold" grpId="0" nodeType="withEffect">
                                  <p:stCondLst>
                                    <p:cond delay="3800"/>
                                  </p:stCondLst>
                                  <p:childTnLst>
                                    <p:set>
                                      <p:cBhvr>
                                        <p:cTn id="839" dur="1" fill="hold">
                                          <p:stCondLst>
                                            <p:cond delay="0"/>
                                          </p:stCondLst>
                                        </p:cTn>
                                        <p:tgtEl>
                                          <p:spTgt spid="2154"/>
                                        </p:tgtEl>
                                        <p:attrNameLst>
                                          <p:attrName>style.visibility</p:attrName>
                                        </p:attrNameLst>
                                      </p:cBhvr>
                                      <p:to>
                                        <p:strVal val="visible"/>
                                      </p:to>
                                    </p:set>
                                    <p:animEffect transition="in" filter="wipe(left)">
                                      <p:cBhvr>
                                        <p:cTn id="840" dur="500"/>
                                        <p:tgtEl>
                                          <p:spTgt spid="2154"/>
                                        </p:tgtEl>
                                      </p:cBhvr>
                                    </p:animEffect>
                                  </p:childTnLst>
                                </p:cTn>
                              </p:par>
                              <p:par>
                                <p:cTn id="841" presetID="22" presetClass="entr" presetSubtype="8" fill="hold" grpId="0" nodeType="withEffect">
                                  <p:stCondLst>
                                    <p:cond delay="3800"/>
                                  </p:stCondLst>
                                  <p:childTnLst>
                                    <p:set>
                                      <p:cBhvr>
                                        <p:cTn id="842" dur="1" fill="hold">
                                          <p:stCondLst>
                                            <p:cond delay="0"/>
                                          </p:stCondLst>
                                        </p:cTn>
                                        <p:tgtEl>
                                          <p:spTgt spid="2155"/>
                                        </p:tgtEl>
                                        <p:attrNameLst>
                                          <p:attrName>style.visibility</p:attrName>
                                        </p:attrNameLst>
                                      </p:cBhvr>
                                      <p:to>
                                        <p:strVal val="visible"/>
                                      </p:to>
                                    </p:set>
                                    <p:animEffect transition="in" filter="wipe(left)">
                                      <p:cBhvr>
                                        <p:cTn id="843" dur="500"/>
                                        <p:tgtEl>
                                          <p:spTgt spid="2155"/>
                                        </p:tgtEl>
                                      </p:cBhvr>
                                    </p:animEffect>
                                  </p:childTnLst>
                                </p:cTn>
                              </p:par>
                              <p:par>
                                <p:cTn id="844" presetID="22" presetClass="entr" presetSubtype="8" fill="hold" grpId="0" nodeType="withEffect">
                                  <p:stCondLst>
                                    <p:cond delay="3800"/>
                                  </p:stCondLst>
                                  <p:childTnLst>
                                    <p:set>
                                      <p:cBhvr>
                                        <p:cTn id="845" dur="1" fill="hold">
                                          <p:stCondLst>
                                            <p:cond delay="0"/>
                                          </p:stCondLst>
                                        </p:cTn>
                                        <p:tgtEl>
                                          <p:spTgt spid="2156"/>
                                        </p:tgtEl>
                                        <p:attrNameLst>
                                          <p:attrName>style.visibility</p:attrName>
                                        </p:attrNameLst>
                                      </p:cBhvr>
                                      <p:to>
                                        <p:strVal val="visible"/>
                                      </p:to>
                                    </p:set>
                                    <p:animEffect transition="in" filter="wipe(left)">
                                      <p:cBhvr>
                                        <p:cTn id="846" dur="500"/>
                                        <p:tgtEl>
                                          <p:spTgt spid="2156"/>
                                        </p:tgtEl>
                                      </p:cBhvr>
                                    </p:animEffect>
                                  </p:childTnLst>
                                </p:cTn>
                              </p:par>
                              <p:par>
                                <p:cTn id="847" presetID="22" presetClass="entr" presetSubtype="8" fill="hold" grpId="0" nodeType="withEffect">
                                  <p:stCondLst>
                                    <p:cond delay="3800"/>
                                  </p:stCondLst>
                                  <p:childTnLst>
                                    <p:set>
                                      <p:cBhvr>
                                        <p:cTn id="848" dur="1" fill="hold">
                                          <p:stCondLst>
                                            <p:cond delay="0"/>
                                          </p:stCondLst>
                                        </p:cTn>
                                        <p:tgtEl>
                                          <p:spTgt spid="2157"/>
                                        </p:tgtEl>
                                        <p:attrNameLst>
                                          <p:attrName>style.visibility</p:attrName>
                                        </p:attrNameLst>
                                      </p:cBhvr>
                                      <p:to>
                                        <p:strVal val="visible"/>
                                      </p:to>
                                    </p:set>
                                    <p:animEffect transition="in" filter="wipe(left)">
                                      <p:cBhvr>
                                        <p:cTn id="849" dur="500"/>
                                        <p:tgtEl>
                                          <p:spTgt spid="2157"/>
                                        </p:tgtEl>
                                      </p:cBhvr>
                                    </p:animEffect>
                                  </p:childTnLst>
                                </p:cTn>
                              </p:par>
                              <p:par>
                                <p:cTn id="850" presetID="22" presetClass="entr" presetSubtype="8" fill="hold" grpId="0" nodeType="withEffect">
                                  <p:stCondLst>
                                    <p:cond delay="3800"/>
                                  </p:stCondLst>
                                  <p:childTnLst>
                                    <p:set>
                                      <p:cBhvr>
                                        <p:cTn id="851" dur="1" fill="hold">
                                          <p:stCondLst>
                                            <p:cond delay="0"/>
                                          </p:stCondLst>
                                        </p:cTn>
                                        <p:tgtEl>
                                          <p:spTgt spid="2158"/>
                                        </p:tgtEl>
                                        <p:attrNameLst>
                                          <p:attrName>style.visibility</p:attrName>
                                        </p:attrNameLst>
                                      </p:cBhvr>
                                      <p:to>
                                        <p:strVal val="visible"/>
                                      </p:to>
                                    </p:set>
                                    <p:animEffect transition="in" filter="wipe(left)">
                                      <p:cBhvr>
                                        <p:cTn id="852" dur="500"/>
                                        <p:tgtEl>
                                          <p:spTgt spid="2158"/>
                                        </p:tgtEl>
                                      </p:cBhvr>
                                    </p:animEffect>
                                  </p:childTnLst>
                                </p:cTn>
                              </p:par>
                              <p:par>
                                <p:cTn id="853" presetID="22" presetClass="entr" presetSubtype="8" fill="hold" grpId="0" nodeType="withEffect">
                                  <p:stCondLst>
                                    <p:cond delay="3800"/>
                                  </p:stCondLst>
                                  <p:childTnLst>
                                    <p:set>
                                      <p:cBhvr>
                                        <p:cTn id="854" dur="1" fill="hold">
                                          <p:stCondLst>
                                            <p:cond delay="0"/>
                                          </p:stCondLst>
                                        </p:cTn>
                                        <p:tgtEl>
                                          <p:spTgt spid="2159"/>
                                        </p:tgtEl>
                                        <p:attrNameLst>
                                          <p:attrName>style.visibility</p:attrName>
                                        </p:attrNameLst>
                                      </p:cBhvr>
                                      <p:to>
                                        <p:strVal val="visible"/>
                                      </p:to>
                                    </p:set>
                                    <p:animEffect transition="in" filter="wipe(left)">
                                      <p:cBhvr>
                                        <p:cTn id="855" dur="500"/>
                                        <p:tgtEl>
                                          <p:spTgt spid="2159"/>
                                        </p:tgtEl>
                                      </p:cBhvr>
                                    </p:animEffect>
                                  </p:childTnLst>
                                </p:cTn>
                              </p:par>
                              <p:par>
                                <p:cTn id="856" presetID="22" presetClass="entr" presetSubtype="8" fill="hold" grpId="0" nodeType="withEffect">
                                  <p:stCondLst>
                                    <p:cond delay="4000"/>
                                  </p:stCondLst>
                                  <p:childTnLst>
                                    <p:set>
                                      <p:cBhvr>
                                        <p:cTn id="857" dur="1" fill="hold">
                                          <p:stCondLst>
                                            <p:cond delay="0"/>
                                          </p:stCondLst>
                                        </p:cTn>
                                        <p:tgtEl>
                                          <p:spTgt spid="2160"/>
                                        </p:tgtEl>
                                        <p:attrNameLst>
                                          <p:attrName>style.visibility</p:attrName>
                                        </p:attrNameLst>
                                      </p:cBhvr>
                                      <p:to>
                                        <p:strVal val="visible"/>
                                      </p:to>
                                    </p:set>
                                    <p:animEffect transition="in" filter="wipe(left)">
                                      <p:cBhvr>
                                        <p:cTn id="858" dur="500"/>
                                        <p:tgtEl>
                                          <p:spTgt spid="2160"/>
                                        </p:tgtEl>
                                      </p:cBhvr>
                                    </p:animEffect>
                                  </p:childTnLst>
                                </p:cTn>
                              </p:par>
                              <p:par>
                                <p:cTn id="859" presetID="22" presetClass="entr" presetSubtype="8" fill="hold" grpId="0" nodeType="withEffect">
                                  <p:stCondLst>
                                    <p:cond delay="4000"/>
                                  </p:stCondLst>
                                  <p:childTnLst>
                                    <p:set>
                                      <p:cBhvr>
                                        <p:cTn id="860" dur="1" fill="hold">
                                          <p:stCondLst>
                                            <p:cond delay="0"/>
                                          </p:stCondLst>
                                        </p:cTn>
                                        <p:tgtEl>
                                          <p:spTgt spid="2161"/>
                                        </p:tgtEl>
                                        <p:attrNameLst>
                                          <p:attrName>style.visibility</p:attrName>
                                        </p:attrNameLst>
                                      </p:cBhvr>
                                      <p:to>
                                        <p:strVal val="visible"/>
                                      </p:to>
                                    </p:set>
                                    <p:animEffect transition="in" filter="wipe(left)">
                                      <p:cBhvr>
                                        <p:cTn id="861" dur="500"/>
                                        <p:tgtEl>
                                          <p:spTgt spid="2161"/>
                                        </p:tgtEl>
                                      </p:cBhvr>
                                    </p:animEffect>
                                  </p:childTnLst>
                                </p:cTn>
                              </p:par>
                              <p:par>
                                <p:cTn id="862" presetID="22" presetClass="entr" presetSubtype="8" fill="hold" grpId="0" nodeType="withEffect">
                                  <p:stCondLst>
                                    <p:cond delay="4000"/>
                                  </p:stCondLst>
                                  <p:childTnLst>
                                    <p:set>
                                      <p:cBhvr>
                                        <p:cTn id="863" dur="1" fill="hold">
                                          <p:stCondLst>
                                            <p:cond delay="0"/>
                                          </p:stCondLst>
                                        </p:cTn>
                                        <p:tgtEl>
                                          <p:spTgt spid="2162"/>
                                        </p:tgtEl>
                                        <p:attrNameLst>
                                          <p:attrName>style.visibility</p:attrName>
                                        </p:attrNameLst>
                                      </p:cBhvr>
                                      <p:to>
                                        <p:strVal val="visible"/>
                                      </p:to>
                                    </p:set>
                                    <p:animEffect transition="in" filter="wipe(left)">
                                      <p:cBhvr>
                                        <p:cTn id="864" dur="500"/>
                                        <p:tgtEl>
                                          <p:spTgt spid="2162"/>
                                        </p:tgtEl>
                                      </p:cBhvr>
                                    </p:animEffect>
                                  </p:childTnLst>
                                </p:cTn>
                              </p:par>
                              <p:par>
                                <p:cTn id="865" presetID="22" presetClass="entr" presetSubtype="8" fill="hold" grpId="0" nodeType="withEffect">
                                  <p:stCondLst>
                                    <p:cond delay="4000"/>
                                  </p:stCondLst>
                                  <p:childTnLst>
                                    <p:set>
                                      <p:cBhvr>
                                        <p:cTn id="866" dur="1" fill="hold">
                                          <p:stCondLst>
                                            <p:cond delay="0"/>
                                          </p:stCondLst>
                                        </p:cTn>
                                        <p:tgtEl>
                                          <p:spTgt spid="2163"/>
                                        </p:tgtEl>
                                        <p:attrNameLst>
                                          <p:attrName>style.visibility</p:attrName>
                                        </p:attrNameLst>
                                      </p:cBhvr>
                                      <p:to>
                                        <p:strVal val="visible"/>
                                      </p:to>
                                    </p:set>
                                    <p:animEffect transition="in" filter="wipe(left)">
                                      <p:cBhvr>
                                        <p:cTn id="867" dur="500"/>
                                        <p:tgtEl>
                                          <p:spTgt spid="2163"/>
                                        </p:tgtEl>
                                      </p:cBhvr>
                                    </p:animEffect>
                                  </p:childTnLst>
                                </p:cTn>
                              </p:par>
                              <p:par>
                                <p:cTn id="868" presetID="22" presetClass="entr" presetSubtype="8" fill="hold" grpId="0" nodeType="withEffect">
                                  <p:stCondLst>
                                    <p:cond delay="4000"/>
                                  </p:stCondLst>
                                  <p:childTnLst>
                                    <p:set>
                                      <p:cBhvr>
                                        <p:cTn id="869" dur="1" fill="hold">
                                          <p:stCondLst>
                                            <p:cond delay="0"/>
                                          </p:stCondLst>
                                        </p:cTn>
                                        <p:tgtEl>
                                          <p:spTgt spid="2164"/>
                                        </p:tgtEl>
                                        <p:attrNameLst>
                                          <p:attrName>style.visibility</p:attrName>
                                        </p:attrNameLst>
                                      </p:cBhvr>
                                      <p:to>
                                        <p:strVal val="visible"/>
                                      </p:to>
                                    </p:set>
                                    <p:animEffect transition="in" filter="wipe(left)">
                                      <p:cBhvr>
                                        <p:cTn id="870" dur="500"/>
                                        <p:tgtEl>
                                          <p:spTgt spid="2164"/>
                                        </p:tgtEl>
                                      </p:cBhvr>
                                    </p:animEffect>
                                  </p:childTnLst>
                                </p:cTn>
                              </p:par>
                              <p:par>
                                <p:cTn id="871" presetID="22" presetClass="entr" presetSubtype="8" fill="hold" grpId="0" nodeType="withEffect">
                                  <p:stCondLst>
                                    <p:cond delay="4000"/>
                                  </p:stCondLst>
                                  <p:childTnLst>
                                    <p:set>
                                      <p:cBhvr>
                                        <p:cTn id="872" dur="1" fill="hold">
                                          <p:stCondLst>
                                            <p:cond delay="0"/>
                                          </p:stCondLst>
                                        </p:cTn>
                                        <p:tgtEl>
                                          <p:spTgt spid="2165"/>
                                        </p:tgtEl>
                                        <p:attrNameLst>
                                          <p:attrName>style.visibility</p:attrName>
                                        </p:attrNameLst>
                                      </p:cBhvr>
                                      <p:to>
                                        <p:strVal val="visible"/>
                                      </p:to>
                                    </p:set>
                                    <p:animEffect transition="in" filter="wipe(left)">
                                      <p:cBhvr>
                                        <p:cTn id="873" dur="500"/>
                                        <p:tgtEl>
                                          <p:spTgt spid="2165"/>
                                        </p:tgtEl>
                                      </p:cBhvr>
                                    </p:animEffect>
                                  </p:childTnLst>
                                </p:cTn>
                              </p:par>
                              <p:par>
                                <p:cTn id="874" presetID="22" presetClass="entr" presetSubtype="8" fill="hold" grpId="0" nodeType="withEffect">
                                  <p:stCondLst>
                                    <p:cond delay="4000"/>
                                  </p:stCondLst>
                                  <p:childTnLst>
                                    <p:set>
                                      <p:cBhvr>
                                        <p:cTn id="875" dur="1" fill="hold">
                                          <p:stCondLst>
                                            <p:cond delay="0"/>
                                          </p:stCondLst>
                                        </p:cTn>
                                        <p:tgtEl>
                                          <p:spTgt spid="2166"/>
                                        </p:tgtEl>
                                        <p:attrNameLst>
                                          <p:attrName>style.visibility</p:attrName>
                                        </p:attrNameLst>
                                      </p:cBhvr>
                                      <p:to>
                                        <p:strVal val="visible"/>
                                      </p:to>
                                    </p:set>
                                    <p:animEffect transition="in" filter="wipe(left)">
                                      <p:cBhvr>
                                        <p:cTn id="876" dur="500"/>
                                        <p:tgtEl>
                                          <p:spTgt spid="2166"/>
                                        </p:tgtEl>
                                      </p:cBhvr>
                                    </p:animEffect>
                                  </p:childTnLst>
                                </p:cTn>
                              </p:par>
                              <p:par>
                                <p:cTn id="877" presetID="22" presetClass="entr" presetSubtype="8" fill="hold" grpId="0" nodeType="withEffect">
                                  <p:stCondLst>
                                    <p:cond delay="4000"/>
                                  </p:stCondLst>
                                  <p:childTnLst>
                                    <p:set>
                                      <p:cBhvr>
                                        <p:cTn id="878" dur="1" fill="hold">
                                          <p:stCondLst>
                                            <p:cond delay="0"/>
                                          </p:stCondLst>
                                        </p:cTn>
                                        <p:tgtEl>
                                          <p:spTgt spid="2167"/>
                                        </p:tgtEl>
                                        <p:attrNameLst>
                                          <p:attrName>style.visibility</p:attrName>
                                        </p:attrNameLst>
                                      </p:cBhvr>
                                      <p:to>
                                        <p:strVal val="visible"/>
                                      </p:to>
                                    </p:set>
                                    <p:animEffect transition="in" filter="wipe(left)">
                                      <p:cBhvr>
                                        <p:cTn id="879" dur="500"/>
                                        <p:tgtEl>
                                          <p:spTgt spid="2167"/>
                                        </p:tgtEl>
                                      </p:cBhvr>
                                    </p:animEffect>
                                  </p:childTnLst>
                                </p:cTn>
                              </p:par>
                              <p:par>
                                <p:cTn id="880" presetID="22" presetClass="entr" presetSubtype="8" fill="hold" grpId="0" nodeType="withEffect">
                                  <p:stCondLst>
                                    <p:cond delay="4000"/>
                                  </p:stCondLst>
                                  <p:childTnLst>
                                    <p:set>
                                      <p:cBhvr>
                                        <p:cTn id="881" dur="1" fill="hold">
                                          <p:stCondLst>
                                            <p:cond delay="0"/>
                                          </p:stCondLst>
                                        </p:cTn>
                                        <p:tgtEl>
                                          <p:spTgt spid="2168"/>
                                        </p:tgtEl>
                                        <p:attrNameLst>
                                          <p:attrName>style.visibility</p:attrName>
                                        </p:attrNameLst>
                                      </p:cBhvr>
                                      <p:to>
                                        <p:strVal val="visible"/>
                                      </p:to>
                                    </p:set>
                                    <p:animEffect transition="in" filter="wipe(left)">
                                      <p:cBhvr>
                                        <p:cTn id="882" dur="500"/>
                                        <p:tgtEl>
                                          <p:spTgt spid="2168"/>
                                        </p:tgtEl>
                                      </p:cBhvr>
                                    </p:animEffect>
                                  </p:childTnLst>
                                </p:cTn>
                              </p:par>
                              <p:par>
                                <p:cTn id="883" presetID="22" presetClass="entr" presetSubtype="8" fill="hold" grpId="0" nodeType="withEffect">
                                  <p:stCondLst>
                                    <p:cond delay="4000"/>
                                  </p:stCondLst>
                                  <p:childTnLst>
                                    <p:set>
                                      <p:cBhvr>
                                        <p:cTn id="884" dur="1" fill="hold">
                                          <p:stCondLst>
                                            <p:cond delay="0"/>
                                          </p:stCondLst>
                                        </p:cTn>
                                        <p:tgtEl>
                                          <p:spTgt spid="2169"/>
                                        </p:tgtEl>
                                        <p:attrNameLst>
                                          <p:attrName>style.visibility</p:attrName>
                                        </p:attrNameLst>
                                      </p:cBhvr>
                                      <p:to>
                                        <p:strVal val="visible"/>
                                      </p:to>
                                    </p:set>
                                    <p:animEffect transition="in" filter="wipe(left)">
                                      <p:cBhvr>
                                        <p:cTn id="885" dur="500"/>
                                        <p:tgtEl>
                                          <p:spTgt spid="2169"/>
                                        </p:tgtEl>
                                      </p:cBhvr>
                                    </p:animEffect>
                                  </p:childTnLst>
                                </p:cTn>
                              </p:par>
                              <p:par>
                                <p:cTn id="886" presetID="22" presetClass="entr" presetSubtype="8" fill="hold" grpId="0" nodeType="withEffect">
                                  <p:stCondLst>
                                    <p:cond delay="4000"/>
                                  </p:stCondLst>
                                  <p:childTnLst>
                                    <p:set>
                                      <p:cBhvr>
                                        <p:cTn id="887" dur="1" fill="hold">
                                          <p:stCondLst>
                                            <p:cond delay="0"/>
                                          </p:stCondLst>
                                        </p:cTn>
                                        <p:tgtEl>
                                          <p:spTgt spid="2170"/>
                                        </p:tgtEl>
                                        <p:attrNameLst>
                                          <p:attrName>style.visibility</p:attrName>
                                        </p:attrNameLst>
                                      </p:cBhvr>
                                      <p:to>
                                        <p:strVal val="visible"/>
                                      </p:to>
                                    </p:set>
                                    <p:animEffect transition="in" filter="wipe(left)">
                                      <p:cBhvr>
                                        <p:cTn id="888" dur="500"/>
                                        <p:tgtEl>
                                          <p:spTgt spid="2170"/>
                                        </p:tgtEl>
                                      </p:cBhvr>
                                    </p:animEffect>
                                  </p:childTnLst>
                                </p:cTn>
                              </p:par>
                              <p:par>
                                <p:cTn id="889" presetID="22" presetClass="entr" presetSubtype="8" fill="hold" grpId="0" nodeType="withEffect">
                                  <p:stCondLst>
                                    <p:cond delay="4000"/>
                                  </p:stCondLst>
                                  <p:childTnLst>
                                    <p:set>
                                      <p:cBhvr>
                                        <p:cTn id="890" dur="1" fill="hold">
                                          <p:stCondLst>
                                            <p:cond delay="0"/>
                                          </p:stCondLst>
                                        </p:cTn>
                                        <p:tgtEl>
                                          <p:spTgt spid="2171"/>
                                        </p:tgtEl>
                                        <p:attrNameLst>
                                          <p:attrName>style.visibility</p:attrName>
                                        </p:attrNameLst>
                                      </p:cBhvr>
                                      <p:to>
                                        <p:strVal val="visible"/>
                                      </p:to>
                                    </p:set>
                                    <p:animEffect transition="in" filter="wipe(left)">
                                      <p:cBhvr>
                                        <p:cTn id="891" dur="500"/>
                                        <p:tgtEl>
                                          <p:spTgt spid="2171"/>
                                        </p:tgtEl>
                                      </p:cBhvr>
                                    </p:animEffect>
                                  </p:childTnLst>
                                </p:cTn>
                              </p:par>
                              <p:par>
                                <p:cTn id="892" presetID="22" presetClass="entr" presetSubtype="8" fill="hold" grpId="0" nodeType="withEffect">
                                  <p:stCondLst>
                                    <p:cond delay="4000"/>
                                  </p:stCondLst>
                                  <p:childTnLst>
                                    <p:set>
                                      <p:cBhvr>
                                        <p:cTn id="893" dur="1" fill="hold">
                                          <p:stCondLst>
                                            <p:cond delay="0"/>
                                          </p:stCondLst>
                                        </p:cTn>
                                        <p:tgtEl>
                                          <p:spTgt spid="2172"/>
                                        </p:tgtEl>
                                        <p:attrNameLst>
                                          <p:attrName>style.visibility</p:attrName>
                                        </p:attrNameLst>
                                      </p:cBhvr>
                                      <p:to>
                                        <p:strVal val="visible"/>
                                      </p:to>
                                    </p:set>
                                    <p:animEffect transition="in" filter="wipe(left)">
                                      <p:cBhvr>
                                        <p:cTn id="894" dur="500"/>
                                        <p:tgtEl>
                                          <p:spTgt spid="2172"/>
                                        </p:tgtEl>
                                      </p:cBhvr>
                                    </p:animEffect>
                                  </p:childTnLst>
                                </p:cTn>
                              </p:par>
                              <p:par>
                                <p:cTn id="895" presetID="22" presetClass="entr" presetSubtype="8" fill="hold" grpId="0" nodeType="withEffect">
                                  <p:stCondLst>
                                    <p:cond delay="4000"/>
                                  </p:stCondLst>
                                  <p:childTnLst>
                                    <p:set>
                                      <p:cBhvr>
                                        <p:cTn id="896" dur="1" fill="hold">
                                          <p:stCondLst>
                                            <p:cond delay="0"/>
                                          </p:stCondLst>
                                        </p:cTn>
                                        <p:tgtEl>
                                          <p:spTgt spid="2173"/>
                                        </p:tgtEl>
                                        <p:attrNameLst>
                                          <p:attrName>style.visibility</p:attrName>
                                        </p:attrNameLst>
                                      </p:cBhvr>
                                      <p:to>
                                        <p:strVal val="visible"/>
                                      </p:to>
                                    </p:set>
                                    <p:animEffect transition="in" filter="wipe(left)">
                                      <p:cBhvr>
                                        <p:cTn id="897" dur="500"/>
                                        <p:tgtEl>
                                          <p:spTgt spid="2173"/>
                                        </p:tgtEl>
                                      </p:cBhvr>
                                    </p:animEffect>
                                  </p:childTnLst>
                                </p:cTn>
                              </p:par>
                              <p:par>
                                <p:cTn id="898" presetID="22" presetClass="entr" presetSubtype="8" fill="hold" grpId="0" nodeType="withEffect">
                                  <p:stCondLst>
                                    <p:cond delay="4200"/>
                                  </p:stCondLst>
                                  <p:childTnLst>
                                    <p:set>
                                      <p:cBhvr>
                                        <p:cTn id="899" dur="1" fill="hold">
                                          <p:stCondLst>
                                            <p:cond delay="0"/>
                                          </p:stCondLst>
                                        </p:cTn>
                                        <p:tgtEl>
                                          <p:spTgt spid="2206"/>
                                        </p:tgtEl>
                                        <p:attrNameLst>
                                          <p:attrName>style.visibility</p:attrName>
                                        </p:attrNameLst>
                                      </p:cBhvr>
                                      <p:to>
                                        <p:strVal val="visible"/>
                                      </p:to>
                                    </p:set>
                                    <p:animEffect transition="in" filter="wipe(left)">
                                      <p:cBhvr>
                                        <p:cTn id="900" dur="500"/>
                                        <p:tgtEl>
                                          <p:spTgt spid="2206"/>
                                        </p:tgtEl>
                                      </p:cBhvr>
                                    </p:animEffect>
                                  </p:childTnLst>
                                </p:cTn>
                              </p:par>
                              <p:par>
                                <p:cTn id="901" presetID="22" presetClass="entr" presetSubtype="8" fill="hold" grpId="0" nodeType="withEffect">
                                  <p:stCondLst>
                                    <p:cond delay="4200"/>
                                  </p:stCondLst>
                                  <p:childTnLst>
                                    <p:set>
                                      <p:cBhvr>
                                        <p:cTn id="902" dur="1" fill="hold">
                                          <p:stCondLst>
                                            <p:cond delay="0"/>
                                          </p:stCondLst>
                                        </p:cTn>
                                        <p:tgtEl>
                                          <p:spTgt spid="2207"/>
                                        </p:tgtEl>
                                        <p:attrNameLst>
                                          <p:attrName>style.visibility</p:attrName>
                                        </p:attrNameLst>
                                      </p:cBhvr>
                                      <p:to>
                                        <p:strVal val="visible"/>
                                      </p:to>
                                    </p:set>
                                    <p:animEffect transition="in" filter="wipe(left)">
                                      <p:cBhvr>
                                        <p:cTn id="903" dur="500"/>
                                        <p:tgtEl>
                                          <p:spTgt spid="2207"/>
                                        </p:tgtEl>
                                      </p:cBhvr>
                                    </p:animEffect>
                                  </p:childTnLst>
                                </p:cTn>
                              </p:par>
                              <p:par>
                                <p:cTn id="904" presetID="22" presetClass="entr" presetSubtype="8" fill="hold" grpId="0" nodeType="withEffect">
                                  <p:stCondLst>
                                    <p:cond delay="4200"/>
                                  </p:stCondLst>
                                  <p:childTnLst>
                                    <p:set>
                                      <p:cBhvr>
                                        <p:cTn id="905" dur="1" fill="hold">
                                          <p:stCondLst>
                                            <p:cond delay="0"/>
                                          </p:stCondLst>
                                        </p:cTn>
                                        <p:tgtEl>
                                          <p:spTgt spid="2209"/>
                                        </p:tgtEl>
                                        <p:attrNameLst>
                                          <p:attrName>style.visibility</p:attrName>
                                        </p:attrNameLst>
                                      </p:cBhvr>
                                      <p:to>
                                        <p:strVal val="visible"/>
                                      </p:to>
                                    </p:set>
                                    <p:animEffect transition="in" filter="wipe(left)">
                                      <p:cBhvr>
                                        <p:cTn id="906" dur="500"/>
                                        <p:tgtEl>
                                          <p:spTgt spid="2209"/>
                                        </p:tgtEl>
                                      </p:cBhvr>
                                    </p:animEffect>
                                  </p:childTnLst>
                                </p:cTn>
                              </p:par>
                              <p:par>
                                <p:cTn id="907" presetID="22" presetClass="entr" presetSubtype="8" fill="hold" grpId="0" nodeType="withEffect">
                                  <p:stCondLst>
                                    <p:cond delay="4200"/>
                                  </p:stCondLst>
                                  <p:childTnLst>
                                    <p:set>
                                      <p:cBhvr>
                                        <p:cTn id="908" dur="1" fill="hold">
                                          <p:stCondLst>
                                            <p:cond delay="0"/>
                                          </p:stCondLst>
                                        </p:cTn>
                                        <p:tgtEl>
                                          <p:spTgt spid="2210"/>
                                        </p:tgtEl>
                                        <p:attrNameLst>
                                          <p:attrName>style.visibility</p:attrName>
                                        </p:attrNameLst>
                                      </p:cBhvr>
                                      <p:to>
                                        <p:strVal val="visible"/>
                                      </p:to>
                                    </p:set>
                                    <p:animEffect transition="in" filter="wipe(left)">
                                      <p:cBhvr>
                                        <p:cTn id="909" dur="500"/>
                                        <p:tgtEl>
                                          <p:spTgt spid="2210"/>
                                        </p:tgtEl>
                                      </p:cBhvr>
                                    </p:animEffect>
                                  </p:childTnLst>
                                </p:cTn>
                              </p:par>
                              <p:par>
                                <p:cTn id="910" presetID="22" presetClass="entr" presetSubtype="8" fill="hold" grpId="0" nodeType="withEffect">
                                  <p:stCondLst>
                                    <p:cond delay="4200"/>
                                  </p:stCondLst>
                                  <p:childTnLst>
                                    <p:set>
                                      <p:cBhvr>
                                        <p:cTn id="911" dur="1" fill="hold">
                                          <p:stCondLst>
                                            <p:cond delay="0"/>
                                          </p:stCondLst>
                                        </p:cTn>
                                        <p:tgtEl>
                                          <p:spTgt spid="2214"/>
                                        </p:tgtEl>
                                        <p:attrNameLst>
                                          <p:attrName>style.visibility</p:attrName>
                                        </p:attrNameLst>
                                      </p:cBhvr>
                                      <p:to>
                                        <p:strVal val="visible"/>
                                      </p:to>
                                    </p:set>
                                    <p:animEffect transition="in" filter="wipe(left)">
                                      <p:cBhvr>
                                        <p:cTn id="912" dur="500"/>
                                        <p:tgtEl>
                                          <p:spTgt spid="2214"/>
                                        </p:tgtEl>
                                      </p:cBhvr>
                                    </p:animEffect>
                                  </p:childTnLst>
                                </p:cTn>
                              </p:par>
                              <p:par>
                                <p:cTn id="913" presetID="22" presetClass="entr" presetSubtype="8" fill="hold" grpId="0" nodeType="withEffect">
                                  <p:stCondLst>
                                    <p:cond delay="4200"/>
                                  </p:stCondLst>
                                  <p:childTnLst>
                                    <p:set>
                                      <p:cBhvr>
                                        <p:cTn id="914" dur="1" fill="hold">
                                          <p:stCondLst>
                                            <p:cond delay="0"/>
                                          </p:stCondLst>
                                        </p:cTn>
                                        <p:tgtEl>
                                          <p:spTgt spid="2216"/>
                                        </p:tgtEl>
                                        <p:attrNameLst>
                                          <p:attrName>style.visibility</p:attrName>
                                        </p:attrNameLst>
                                      </p:cBhvr>
                                      <p:to>
                                        <p:strVal val="visible"/>
                                      </p:to>
                                    </p:set>
                                    <p:animEffect transition="in" filter="wipe(left)">
                                      <p:cBhvr>
                                        <p:cTn id="915" dur="500"/>
                                        <p:tgtEl>
                                          <p:spTgt spid="2216"/>
                                        </p:tgtEl>
                                      </p:cBhvr>
                                    </p:animEffect>
                                  </p:childTnLst>
                                </p:cTn>
                              </p:par>
                              <p:par>
                                <p:cTn id="916" presetID="22" presetClass="entr" presetSubtype="8" fill="hold" grpId="0" nodeType="withEffect">
                                  <p:stCondLst>
                                    <p:cond delay="4200"/>
                                  </p:stCondLst>
                                  <p:childTnLst>
                                    <p:set>
                                      <p:cBhvr>
                                        <p:cTn id="917" dur="1" fill="hold">
                                          <p:stCondLst>
                                            <p:cond delay="0"/>
                                          </p:stCondLst>
                                        </p:cTn>
                                        <p:tgtEl>
                                          <p:spTgt spid="2220"/>
                                        </p:tgtEl>
                                        <p:attrNameLst>
                                          <p:attrName>style.visibility</p:attrName>
                                        </p:attrNameLst>
                                      </p:cBhvr>
                                      <p:to>
                                        <p:strVal val="visible"/>
                                      </p:to>
                                    </p:set>
                                    <p:animEffect transition="in" filter="wipe(left)">
                                      <p:cBhvr>
                                        <p:cTn id="918" dur="500"/>
                                        <p:tgtEl>
                                          <p:spTgt spid="2220"/>
                                        </p:tgtEl>
                                      </p:cBhvr>
                                    </p:animEffect>
                                  </p:childTnLst>
                                </p:cTn>
                              </p:par>
                              <p:par>
                                <p:cTn id="919" presetID="22" presetClass="entr" presetSubtype="8" fill="hold" grpId="0" nodeType="withEffect">
                                  <p:stCondLst>
                                    <p:cond delay="4200"/>
                                  </p:stCondLst>
                                  <p:childTnLst>
                                    <p:set>
                                      <p:cBhvr>
                                        <p:cTn id="920" dur="1" fill="hold">
                                          <p:stCondLst>
                                            <p:cond delay="0"/>
                                          </p:stCondLst>
                                        </p:cTn>
                                        <p:tgtEl>
                                          <p:spTgt spid="2221"/>
                                        </p:tgtEl>
                                        <p:attrNameLst>
                                          <p:attrName>style.visibility</p:attrName>
                                        </p:attrNameLst>
                                      </p:cBhvr>
                                      <p:to>
                                        <p:strVal val="visible"/>
                                      </p:to>
                                    </p:set>
                                    <p:animEffect transition="in" filter="wipe(left)">
                                      <p:cBhvr>
                                        <p:cTn id="921" dur="500"/>
                                        <p:tgtEl>
                                          <p:spTgt spid="2221"/>
                                        </p:tgtEl>
                                      </p:cBhvr>
                                    </p:animEffect>
                                  </p:childTnLst>
                                </p:cTn>
                              </p:par>
                              <p:par>
                                <p:cTn id="922" presetID="22" presetClass="entr" presetSubtype="8" fill="hold" grpId="0" nodeType="withEffect">
                                  <p:stCondLst>
                                    <p:cond delay="4200"/>
                                  </p:stCondLst>
                                  <p:childTnLst>
                                    <p:set>
                                      <p:cBhvr>
                                        <p:cTn id="923" dur="1" fill="hold">
                                          <p:stCondLst>
                                            <p:cond delay="0"/>
                                          </p:stCondLst>
                                        </p:cTn>
                                        <p:tgtEl>
                                          <p:spTgt spid="2222"/>
                                        </p:tgtEl>
                                        <p:attrNameLst>
                                          <p:attrName>style.visibility</p:attrName>
                                        </p:attrNameLst>
                                      </p:cBhvr>
                                      <p:to>
                                        <p:strVal val="visible"/>
                                      </p:to>
                                    </p:set>
                                    <p:animEffect transition="in" filter="wipe(left)">
                                      <p:cBhvr>
                                        <p:cTn id="924" dur="500"/>
                                        <p:tgtEl>
                                          <p:spTgt spid="2222"/>
                                        </p:tgtEl>
                                      </p:cBhvr>
                                    </p:animEffect>
                                  </p:childTnLst>
                                </p:cTn>
                              </p:par>
                              <p:par>
                                <p:cTn id="925" presetID="22" presetClass="entr" presetSubtype="8" fill="hold" grpId="0" nodeType="withEffect">
                                  <p:stCondLst>
                                    <p:cond delay="4300"/>
                                  </p:stCondLst>
                                  <p:childTnLst>
                                    <p:set>
                                      <p:cBhvr>
                                        <p:cTn id="926" dur="1" fill="hold">
                                          <p:stCondLst>
                                            <p:cond delay="0"/>
                                          </p:stCondLst>
                                        </p:cTn>
                                        <p:tgtEl>
                                          <p:spTgt spid="2321"/>
                                        </p:tgtEl>
                                        <p:attrNameLst>
                                          <p:attrName>style.visibility</p:attrName>
                                        </p:attrNameLst>
                                      </p:cBhvr>
                                      <p:to>
                                        <p:strVal val="visible"/>
                                      </p:to>
                                    </p:set>
                                    <p:animEffect transition="in" filter="wipe(left)">
                                      <p:cBhvr>
                                        <p:cTn id="927" dur="500"/>
                                        <p:tgtEl>
                                          <p:spTgt spid="2321"/>
                                        </p:tgtEl>
                                      </p:cBhvr>
                                    </p:animEffect>
                                  </p:childTnLst>
                                </p:cTn>
                              </p:par>
                              <p:par>
                                <p:cTn id="928" presetID="22" presetClass="entr" presetSubtype="8" fill="hold" grpId="0" nodeType="withEffect">
                                  <p:stCondLst>
                                    <p:cond delay="4300"/>
                                  </p:stCondLst>
                                  <p:childTnLst>
                                    <p:set>
                                      <p:cBhvr>
                                        <p:cTn id="929" dur="1" fill="hold">
                                          <p:stCondLst>
                                            <p:cond delay="0"/>
                                          </p:stCondLst>
                                        </p:cTn>
                                        <p:tgtEl>
                                          <p:spTgt spid="2322"/>
                                        </p:tgtEl>
                                        <p:attrNameLst>
                                          <p:attrName>style.visibility</p:attrName>
                                        </p:attrNameLst>
                                      </p:cBhvr>
                                      <p:to>
                                        <p:strVal val="visible"/>
                                      </p:to>
                                    </p:set>
                                    <p:animEffect transition="in" filter="wipe(left)">
                                      <p:cBhvr>
                                        <p:cTn id="930" dur="500"/>
                                        <p:tgtEl>
                                          <p:spTgt spid="2322"/>
                                        </p:tgtEl>
                                      </p:cBhvr>
                                    </p:animEffect>
                                  </p:childTnLst>
                                </p:cTn>
                              </p:par>
                              <p:par>
                                <p:cTn id="931" presetID="22" presetClass="entr" presetSubtype="8" fill="hold" grpId="0" nodeType="withEffect">
                                  <p:stCondLst>
                                    <p:cond delay="4300"/>
                                  </p:stCondLst>
                                  <p:childTnLst>
                                    <p:set>
                                      <p:cBhvr>
                                        <p:cTn id="932" dur="1" fill="hold">
                                          <p:stCondLst>
                                            <p:cond delay="0"/>
                                          </p:stCondLst>
                                        </p:cTn>
                                        <p:tgtEl>
                                          <p:spTgt spid="2333"/>
                                        </p:tgtEl>
                                        <p:attrNameLst>
                                          <p:attrName>style.visibility</p:attrName>
                                        </p:attrNameLst>
                                      </p:cBhvr>
                                      <p:to>
                                        <p:strVal val="visible"/>
                                      </p:to>
                                    </p:set>
                                    <p:animEffect transition="in" filter="wipe(left)">
                                      <p:cBhvr>
                                        <p:cTn id="933" dur="500"/>
                                        <p:tgtEl>
                                          <p:spTgt spid="2333"/>
                                        </p:tgtEl>
                                      </p:cBhvr>
                                    </p:animEffect>
                                  </p:childTnLst>
                                </p:cTn>
                              </p:par>
                              <p:par>
                                <p:cTn id="934" presetID="22" presetClass="entr" presetSubtype="8" fill="hold" grpId="0" nodeType="withEffect">
                                  <p:stCondLst>
                                    <p:cond delay="4300"/>
                                  </p:stCondLst>
                                  <p:childTnLst>
                                    <p:set>
                                      <p:cBhvr>
                                        <p:cTn id="935" dur="1" fill="hold">
                                          <p:stCondLst>
                                            <p:cond delay="0"/>
                                          </p:stCondLst>
                                        </p:cTn>
                                        <p:tgtEl>
                                          <p:spTgt spid="2337"/>
                                        </p:tgtEl>
                                        <p:attrNameLst>
                                          <p:attrName>style.visibility</p:attrName>
                                        </p:attrNameLst>
                                      </p:cBhvr>
                                      <p:to>
                                        <p:strVal val="visible"/>
                                      </p:to>
                                    </p:set>
                                    <p:animEffect transition="in" filter="wipe(left)">
                                      <p:cBhvr>
                                        <p:cTn id="936" dur="500"/>
                                        <p:tgtEl>
                                          <p:spTgt spid="2337"/>
                                        </p:tgtEl>
                                      </p:cBhvr>
                                    </p:animEffect>
                                  </p:childTnLst>
                                </p:cTn>
                              </p:par>
                              <p:par>
                                <p:cTn id="937" presetID="22" presetClass="entr" presetSubtype="8" fill="hold" grpId="0" nodeType="withEffect">
                                  <p:stCondLst>
                                    <p:cond delay="4300"/>
                                  </p:stCondLst>
                                  <p:childTnLst>
                                    <p:set>
                                      <p:cBhvr>
                                        <p:cTn id="938" dur="1" fill="hold">
                                          <p:stCondLst>
                                            <p:cond delay="0"/>
                                          </p:stCondLst>
                                        </p:cTn>
                                        <p:tgtEl>
                                          <p:spTgt spid="2349"/>
                                        </p:tgtEl>
                                        <p:attrNameLst>
                                          <p:attrName>style.visibility</p:attrName>
                                        </p:attrNameLst>
                                      </p:cBhvr>
                                      <p:to>
                                        <p:strVal val="visible"/>
                                      </p:to>
                                    </p:set>
                                    <p:animEffect transition="in" filter="wipe(left)">
                                      <p:cBhvr>
                                        <p:cTn id="939" dur="500"/>
                                        <p:tgtEl>
                                          <p:spTgt spid="2349"/>
                                        </p:tgtEl>
                                      </p:cBhvr>
                                    </p:animEffect>
                                  </p:childTnLst>
                                </p:cTn>
                              </p:par>
                              <p:par>
                                <p:cTn id="940" presetID="22" presetClass="entr" presetSubtype="8" fill="hold" grpId="0" nodeType="withEffect">
                                  <p:stCondLst>
                                    <p:cond delay="4300"/>
                                  </p:stCondLst>
                                  <p:childTnLst>
                                    <p:set>
                                      <p:cBhvr>
                                        <p:cTn id="941" dur="1" fill="hold">
                                          <p:stCondLst>
                                            <p:cond delay="0"/>
                                          </p:stCondLst>
                                        </p:cTn>
                                        <p:tgtEl>
                                          <p:spTgt spid="2350"/>
                                        </p:tgtEl>
                                        <p:attrNameLst>
                                          <p:attrName>style.visibility</p:attrName>
                                        </p:attrNameLst>
                                      </p:cBhvr>
                                      <p:to>
                                        <p:strVal val="visible"/>
                                      </p:to>
                                    </p:set>
                                    <p:animEffect transition="in" filter="wipe(left)">
                                      <p:cBhvr>
                                        <p:cTn id="942" dur="500"/>
                                        <p:tgtEl>
                                          <p:spTgt spid="2350"/>
                                        </p:tgtEl>
                                      </p:cBhvr>
                                    </p:animEffect>
                                  </p:childTnLst>
                                </p:cTn>
                              </p:par>
                              <p:par>
                                <p:cTn id="943" presetID="22" presetClass="entr" presetSubtype="8" fill="hold" grpId="0" nodeType="withEffect">
                                  <p:stCondLst>
                                    <p:cond delay="4300"/>
                                  </p:stCondLst>
                                  <p:childTnLst>
                                    <p:set>
                                      <p:cBhvr>
                                        <p:cTn id="944" dur="1" fill="hold">
                                          <p:stCondLst>
                                            <p:cond delay="0"/>
                                          </p:stCondLst>
                                        </p:cTn>
                                        <p:tgtEl>
                                          <p:spTgt spid="2354"/>
                                        </p:tgtEl>
                                        <p:attrNameLst>
                                          <p:attrName>style.visibility</p:attrName>
                                        </p:attrNameLst>
                                      </p:cBhvr>
                                      <p:to>
                                        <p:strVal val="visible"/>
                                      </p:to>
                                    </p:set>
                                    <p:animEffect transition="in" filter="wipe(left)">
                                      <p:cBhvr>
                                        <p:cTn id="945" dur="500"/>
                                        <p:tgtEl>
                                          <p:spTgt spid="2354"/>
                                        </p:tgtEl>
                                      </p:cBhvr>
                                    </p:animEffect>
                                  </p:childTnLst>
                                </p:cTn>
                              </p:par>
                              <p:par>
                                <p:cTn id="946" presetID="22" presetClass="entr" presetSubtype="8" fill="hold" grpId="0" nodeType="withEffect">
                                  <p:stCondLst>
                                    <p:cond delay="4300"/>
                                  </p:stCondLst>
                                  <p:childTnLst>
                                    <p:set>
                                      <p:cBhvr>
                                        <p:cTn id="947" dur="1" fill="hold">
                                          <p:stCondLst>
                                            <p:cond delay="0"/>
                                          </p:stCondLst>
                                        </p:cTn>
                                        <p:tgtEl>
                                          <p:spTgt spid="2355"/>
                                        </p:tgtEl>
                                        <p:attrNameLst>
                                          <p:attrName>style.visibility</p:attrName>
                                        </p:attrNameLst>
                                      </p:cBhvr>
                                      <p:to>
                                        <p:strVal val="visible"/>
                                      </p:to>
                                    </p:set>
                                    <p:animEffect transition="in" filter="wipe(left)">
                                      <p:cBhvr>
                                        <p:cTn id="948" dur="500"/>
                                        <p:tgtEl>
                                          <p:spTgt spid="2355"/>
                                        </p:tgtEl>
                                      </p:cBhvr>
                                    </p:animEffect>
                                  </p:childTnLst>
                                </p:cTn>
                              </p:par>
                              <p:par>
                                <p:cTn id="949" presetID="22" presetClass="entr" presetSubtype="8" fill="hold" grpId="0" nodeType="withEffect">
                                  <p:stCondLst>
                                    <p:cond delay="4300"/>
                                  </p:stCondLst>
                                  <p:childTnLst>
                                    <p:set>
                                      <p:cBhvr>
                                        <p:cTn id="950" dur="1" fill="hold">
                                          <p:stCondLst>
                                            <p:cond delay="0"/>
                                          </p:stCondLst>
                                        </p:cTn>
                                        <p:tgtEl>
                                          <p:spTgt spid="2363"/>
                                        </p:tgtEl>
                                        <p:attrNameLst>
                                          <p:attrName>style.visibility</p:attrName>
                                        </p:attrNameLst>
                                      </p:cBhvr>
                                      <p:to>
                                        <p:strVal val="visible"/>
                                      </p:to>
                                    </p:set>
                                    <p:animEffect transition="in" filter="wipe(left)">
                                      <p:cBhvr>
                                        <p:cTn id="951" dur="500"/>
                                        <p:tgtEl>
                                          <p:spTgt spid="2363"/>
                                        </p:tgtEl>
                                      </p:cBhvr>
                                    </p:animEffect>
                                  </p:childTnLst>
                                </p:cTn>
                              </p:par>
                              <p:par>
                                <p:cTn id="952" presetID="22" presetClass="entr" presetSubtype="8" fill="hold" grpId="0" nodeType="withEffect">
                                  <p:stCondLst>
                                    <p:cond delay="4300"/>
                                  </p:stCondLst>
                                  <p:childTnLst>
                                    <p:set>
                                      <p:cBhvr>
                                        <p:cTn id="953" dur="1" fill="hold">
                                          <p:stCondLst>
                                            <p:cond delay="0"/>
                                          </p:stCondLst>
                                        </p:cTn>
                                        <p:tgtEl>
                                          <p:spTgt spid="2371"/>
                                        </p:tgtEl>
                                        <p:attrNameLst>
                                          <p:attrName>style.visibility</p:attrName>
                                        </p:attrNameLst>
                                      </p:cBhvr>
                                      <p:to>
                                        <p:strVal val="visible"/>
                                      </p:to>
                                    </p:set>
                                    <p:animEffect transition="in" filter="wipe(left)">
                                      <p:cBhvr>
                                        <p:cTn id="954" dur="500"/>
                                        <p:tgtEl>
                                          <p:spTgt spid="2371"/>
                                        </p:tgtEl>
                                      </p:cBhvr>
                                    </p:animEffect>
                                  </p:childTnLst>
                                </p:cTn>
                              </p:par>
                              <p:par>
                                <p:cTn id="955" presetID="22" presetClass="entr" presetSubtype="8" fill="hold" grpId="0" nodeType="withEffect">
                                  <p:stCondLst>
                                    <p:cond delay="4300"/>
                                  </p:stCondLst>
                                  <p:childTnLst>
                                    <p:set>
                                      <p:cBhvr>
                                        <p:cTn id="956" dur="1" fill="hold">
                                          <p:stCondLst>
                                            <p:cond delay="0"/>
                                          </p:stCondLst>
                                        </p:cTn>
                                        <p:tgtEl>
                                          <p:spTgt spid="2372"/>
                                        </p:tgtEl>
                                        <p:attrNameLst>
                                          <p:attrName>style.visibility</p:attrName>
                                        </p:attrNameLst>
                                      </p:cBhvr>
                                      <p:to>
                                        <p:strVal val="visible"/>
                                      </p:to>
                                    </p:set>
                                    <p:animEffect transition="in" filter="wipe(left)">
                                      <p:cBhvr>
                                        <p:cTn id="957" dur="500"/>
                                        <p:tgtEl>
                                          <p:spTgt spid="2372"/>
                                        </p:tgtEl>
                                      </p:cBhvr>
                                    </p:animEffect>
                                  </p:childTnLst>
                                </p:cTn>
                              </p:par>
                              <p:par>
                                <p:cTn id="958" presetID="22" presetClass="entr" presetSubtype="8" fill="hold" grpId="0" nodeType="withEffect">
                                  <p:stCondLst>
                                    <p:cond delay="4300"/>
                                  </p:stCondLst>
                                  <p:childTnLst>
                                    <p:set>
                                      <p:cBhvr>
                                        <p:cTn id="959" dur="1" fill="hold">
                                          <p:stCondLst>
                                            <p:cond delay="0"/>
                                          </p:stCondLst>
                                        </p:cTn>
                                        <p:tgtEl>
                                          <p:spTgt spid="2048"/>
                                        </p:tgtEl>
                                        <p:attrNameLst>
                                          <p:attrName>style.visibility</p:attrName>
                                        </p:attrNameLst>
                                      </p:cBhvr>
                                      <p:to>
                                        <p:strVal val="visible"/>
                                      </p:to>
                                    </p:set>
                                    <p:animEffect transition="in" filter="wipe(left)">
                                      <p:cBhvr>
                                        <p:cTn id="960" dur="500"/>
                                        <p:tgtEl>
                                          <p:spTgt spid="2048"/>
                                        </p:tgtEl>
                                      </p:cBhvr>
                                    </p:animEffect>
                                  </p:childTnLst>
                                </p:cTn>
                              </p:par>
                              <p:par>
                                <p:cTn id="961" presetID="22" presetClass="entr" presetSubtype="8" fill="hold" grpId="0" nodeType="withEffect">
                                  <p:stCondLst>
                                    <p:cond delay="4300"/>
                                  </p:stCondLst>
                                  <p:childTnLst>
                                    <p:set>
                                      <p:cBhvr>
                                        <p:cTn id="962" dur="1" fill="hold">
                                          <p:stCondLst>
                                            <p:cond delay="0"/>
                                          </p:stCondLst>
                                        </p:cTn>
                                        <p:tgtEl>
                                          <p:spTgt spid="2049"/>
                                        </p:tgtEl>
                                        <p:attrNameLst>
                                          <p:attrName>style.visibility</p:attrName>
                                        </p:attrNameLst>
                                      </p:cBhvr>
                                      <p:to>
                                        <p:strVal val="visible"/>
                                      </p:to>
                                    </p:set>
                                    <p:animEffect transition="in" filter="wipe(left)">
                                      <p:cBhvr>
                                        <p:cTn id="963" dur="500"/>
                                        <p:tgtEl>
                                          <p:spTgt spid="2049"/>
                                        </p:tgtEl>
                                      </p:cBhvr>
                                    </p:animEffect>
                                  </p:childTnLst>
                                </p:cTn>
                              </p:par>
                              <p:par>
                                <p:cTn id="964" presetID="22" presetClass="entr" presetSubtype="8" fill="hold" grpId="0" nodeType="withEffect">
                                  <p:stCondLst>
                                    <p:cond delay="4500"/>
                                  </p:stCondLst>
                                  <p:childTnLst>
                                    <p:set>
                                      <p:cBhvr>
                                        <p:cTn id="965" dur="1" fill="hold">
                                          <p:stCondLst>
                                            <p:cond delay="0"/>
                                          </p:stCondLst>
                                        </p:cTn>
                                        <p:tgtEl>
                                          <p:spTgt spid="2051"/>
                                        </p:tgtEl>
                                        <p:attrNameLst>
                                          <p:attrName>style.visibility</p:attrName>
                                        </p:attrNameLst>
                                      </p:cBhvr>
                                      <p:to>
                                        <p:strVal val="visible"/>
                                      </p:to>
                                    </p:set>
                                    <p:animEffect transition="in" filter="wipe(left)">
                                      <p:cBhvr>
                                        <p:cTn id="966" dur="500"/>
                                        <p:tgtEl>
                                          <p:spTgt spid="2051"/>
                                        </p:tgtEl>
                                      </p:cBhvr>
                                    </p:animEffect>
                                  </p:childTnLst>
                                </p:cTn>
                              </p:par>
                              <p:par>
                                <p:cTn id="967" presetID="22" presetClass="entr" presetSubtype="8" fill="hold" grpId="0" nodeType="withEffect">
                                  <p:stCondLst>
                                    <p:cond delay="4500"/>
                                  </p:stCondLst>
                                  <p:childTnLst>
                                    <p:set>
                                      <p:cBhvr>
                                        <p:cTn id="968" dur="1" fill="hold">
                                          <p:stCondLst>
                                            <p:cond delay="0"/>
                                          </p:stCondLst>
                                        </p:cTn>
                                        <p:tgtEl>
                                          <p:spTgt spid="2054"/>
                                        </p:tgtEl>
                                        <p:attrNameLst>
                                          <p:attrName>style.visibility</p:attrName>
                                        </p:attrNameLst>
                                      </p:cBhvr>
                                      <p:to>
                                        <p:strVal val="visible"/>
                                      </p:to>
                                    </p:set>
                                    <p:animEffect transition="in" filter="wipe(left)">
                                      <p:cBhvr>
                                        <p:cTn id="969" dur="500"/>
                                        <p:tgtEl>
                                          <p:spTgt spid="2054"/>
                                        </p:tgtEl>
                                      </p:cBhvr>
                                    </p:animEffect>
                                  </p:childTnLst>
                                </p:cTn>
                              </p:par>
                              <p:par>
                                <p:cTn id="970" presetID="22" presetClass="entr" presetSubtype="8" fill="hold" grpId="0" nodeType="withEffect">
                                  <p:stCondLst>
                                    <p:cond delay="4500"/>
                                  </p:stCondLst>
                                  <p:childTnLst>
                                    <p:set>
                                      <p:cBhvr>
                                        <p:cTn id="971" dur="1" fill="hold">
                                          <p:stCondLst>
                                            <p:cond delay="0"/>
                                          </p:stCondLst>
                                        </p:cTn>
                                        <p:tgtEl>
                                          <p:spTgt spid="2056"/>
                                        </p:tgtEl>
                                        <p:attrNameLst>
                                          <p:attrName>style.visibility</p:attrName>
                                        </p:attrNameLst>
                                      </p:cBhvr>
                                      <p:to>
                                        <p:strVal val="visible"/>
                                      </p:to>
                                    </p:set>
                                    <p:animEffect transition="in" filter="wipe(left)">
                                      <p:cBhvr>
                                        <p:cTn id="972" dur="500"/>
                                        <p:tgtEl>
                                          <p:spTgt spid="2056"/>
                                        </p:tgtEl>
                                      </p:cBhvr>
                                    </p:animEffect>
                                  </p:childTnLst>
                                </p:cTn>
                              </p:par>
                              <p:par>
                                <p:cTn id="973" presetID="22" presetClass="entr" presetSubtype="8" fill="hold" grpId="0" nodeType="withEffect">
                                  <p:stCondLst>
                                    <p:cond delay="4500"/>
                                  </p:stCondLst>
                                  <p:childTnLst>
                                    <p:set>
                                      <p:cBhvr>
                                        <p:cTn id="974" dur="1" fill="hold">
                                          <p:stCondLst>
                                            <p:cond delay="0"/>
                                          </p:stCondLst>
                                        </p:cTn>
                                        <p:tgtEl>
                                          <p:spTgt spid="2057"/>
                                        </p:tgtEl>
                                        <p:attrNameLst>
                                          <p:attrName>style.visibility</p:attrName>
                                        </p:attrNameLst>
                                      </p:cBhvr>
                                      <p:to>
                                        <p:strVal val="visible"/>
                                      </p:to>
                                    </p:set>
                                    <p:animEffect transition="in" filter="wipe(left)">
                                      <p:cBhvr>
                                        <p:cTn id="975" dur="500"/>
                                        <p:tgtEl>
                                          <p:spTgt spid="2057"/>
                                        </p:tgtEl>
                                      </p:cBhvr>
                                    </p:animEffect>
                                  </p:childTnLst>
                                </p:cTn>
                              </p:par>
                              <p:par>
                                <p:cTn id="976" presetID="22" presetClass="entr" presetSubtype="8" fill="hold" grpId="0" nodeType="withEffect">
                                  <p:stCondLst>
                                    <p:cond delay="4500"/>
                                  </p:stCondLst>
                                  <p:childTnLst>
                                    <p:set>
                                      <p:cBhvr>
                                        <p:cTn id="977" dur="1" fill="hold">
                                          <p:stCondLst>
                                            <p:cond delay="0"/>
                                          </p:stCondLst>
                                        </p:cTn>
                                        <p:tgtEl>
                                          <p:spTgt spid="2058"/>
                                        </p:tgtEl>
                                        <p:attrNameLst>
                                          <p:attrName>style.visibility</p:attrName>
                                        </p:attrNameLst>
                                      </p:cBhvr>
                                      <p:to>
                                        <p:strVal val="visible"/>
                                      </p:to>
                                    </p:set>
                                    <p:animEffect transition="in" filter="wipe(left)">
                                      <p:cBhvr>
                                        <p:cTn id="978" dur="500"/>
                                        <p:tgtEl>
                                          <p:spTgt spid="2058"/>
                                        </p:tgtEl>
                                      </p:cBhvr>
                                    </p:animEffect>
                                  </p:childTnLst>
                                </p:cTn>
                              </p:par>
                              <p:par>
                                <p:cTn id="979" presetID="22" presetClass="entr" presetSubtype="8" fill="hold" grpId="0" nodeType="withEffect">
                                  <p:stCondLst>
                                    <p:cond delay="4500"/>
                                  </p:stCondLst>
                                  <p:childTnLst>
                                    <p:set>
                                      <p:cBhvr>
                                        <p:cTn id="980" dur="1" fill="hold">
                                          <p:stCondLst>
                                            <p:cond delay="0"/>
                                          </p:stCondLst>
                                        </p:cTn>
                                        <p:tgtEl>
                                          <p:spTgt spid="2063"/>
                                        </p:tgtEl>
                                        <p:attrNameLst>
                                          <p:attrName>style.visibility</p:attrName>
                                        </p:attrNameLst>
                                      </p:cBhvr>
                                      <p:to>
                                        <p:strVal val="visible"/>
                                      </p:to>
                                    </p:set>
                                    <p:animEffect transition="in" filter="wipe(left)">
                                      <p:cBhvr>
                                        <p:cTn id="981" dur="500"/>
                                        <p:tgtEl>
                                          <p:spTgt spid="2063"/>
                                        </p:tgtEl>
                                      </p:cBhvr>
                                    </p:animEffect>
                                  </p:childTnLst>
                                </p:cTn>
                              </p:par>
                              <p:par>
                                <p:cTn id="982" presetID="22" presetClass="entr" presetSubtype="8" fill="hold" grpId="0" nodeType="withEffect">
                                  <p:stCondLst>
                                    <p:cond delay="4500"/>
                                  </p:stCondLst>
                                  <p:childTnLst>
                                    <p:set>
                                      <p:cBhvr>
                                        <p:cTn id="983" dur="1" fill="hold">
                                          <p:stCondLst>
                                            <p:cond delay="0"/>
                                          </p:stCondLst>
                                        </p:cTn>
                                        <p:tgtEl>
                                          <p:spTgt spid="2064"/>
                                        </p:tgtEl>
                                        <p:attrNameLst>
                                          <p:attrName>style.visibility</p:attrName>
                                        </p:attrNameLst>
                                      </p:cBhvr>
                                      <p:to>
                                        <p:strVal val="visible"/>
                                      </p:to>
                                    </p:set>
                                    <p:animEffect transition="in" filter="wipe(left)">
                                      <p:cBhvr>
                                        <p:cTn id="984" dur="500"/>
                                        <p:tgtEl>
                                          <p:spTgt spid="2064"/>
                                        </p:tgtEl>
                                      </p:cBhvr>
                                    </p:animEffect>
                                  </p:childTnLst>
                                </p:cTn>
                              </p:par>
                              <p:par>
                                <p:cTn id="985" presetID="22" presetClass="entr" presetSubtype="8" fill="hold" grpId="0" nodeType="withEffect">
                                  <p:stCondLst>
                                    <p:cond delay="4500"/>
                                  </p:stCondLst>
                                  <p:childTnLst>
                                    <p:set>
                                      <p:cBhvr>
                                        <p:cTn id="986" dur="1" fill="hold">
                                          <p:stCondLst>
                                            <p:cond delay="0"/>
                                          </p:stCondLst>
                                        </p:cTn>
                                        <p:tgtEl>
                                          <p:spTgt spid="2065"/>
                                        </p:tgtEl>
                                        <p:attrNameLst>
                                          <p:attrName>style.visibility</p:attrName>
                                        </p:attrNameLst>
                                      </p:cBhvr>
                                      <p:to>
                                        <p:strVal val="visible"/>
                                      </p:to>
                                    </p:set>
                                    <p:animEffect transition="in" filter="wipe(left)">
                                      <p:cBhvr>
                                        <p:cTn id="987" dur="500"/>
                                        <p:tgtEl>
                                          <p:spTgt spid="2065"/>
                                        </p:tgtEl>
                                      </p:cBhvr>
                                    </p:animEffect>
                                  </p:childTnLst>
                                </p:cTn>
                              </p:par>
                              <p:par>
                                <p:cTn id="988" presetID="22" presetClass="entr" presetSubtype="8" fill="hold" grpId="0" nodeType="withEffect">
                                  <p:stCondLst>
                                    <p:cond delay="4500"/>
                                  </p:stCondLst>
                                  <p:childTnLst>
                                    <p:set>
                                      <p:cBhvr>
                                        <p:cTn id="989" dur="1" fill="hold">
                                          <p:stCondLst>
                                            <p:cond delay="0"/>
                                          </p:stCondLst>
                                        </p:cTn>
                                        <p:tgtEl>
                                          <p:spTgt spid="2075"/>
                                        </p:tgtEl>
                                        <p:attrNameLst>
                                          <p:attrName>style.visibility</p:attrName>
                                        </p:attrNameLst>
                                      </p:cBhvr>
                                      <p:to>
                                        <p:strVal val="visible"/>
                                      </p:to>
                                    </p:set>
                                    <p:animEffect transition="in" filter="wipe(left)">
                                      <p:cBhvr>
                                        <p:cTn id="990" dur="500"/>
                                        <p:tgtEl>
                                          <p:spTgt spid="2075"/>
                                        </p:tgtEl>
                                      </p:cBhvr>
                                    </p:animEffect>
                                  </p:childTnLst>
                                </p:cTn>
                              </p:par>
                              <p:par>
                                <p:cTn id="991" presetID="22" presetClass="entr" presetSubtype="8" fill="hold" grpId="0" nodeType="withEffect">
                                  <p:stCondLst>
                                    <p:cond delay="4500"/>
                                  </p:stCondLst>
                                  <p:childTnLst>
                                    <p:set>
                                      <p:cBhvr>
                                        <p:cTn id="992" dur="1" fill="hold">
                                          <p:stCondLst>
                                            <p:cond delay="0"/>
                                          </p:stCondLst>
                                        </p:cTn>
                                        <p:tgtEl>
                                          <p:spTgt spid="2076"/>
                                        </p:tgtEl>
                                        <p:attrNameLst>
                                          <p:attrName>style.visibility</p:attrName>
                                        </p:attrNameLst>
                                      </p:cBhvr>
                                      <p:to>
                                        <p:strVal val="visible"/>
                                      </p:to>
                                    </p:set>
                                    <p:animEffect transition="in" filter="wipe(left)">
                                      <p:cBhvr>
                                        <p:cTn id="993" dur="500"/>
                                        <p:tgtEl>
                                          <p:spTgt spid="2076"/>
                                        </p:tgtEl>
                                      </p:cBhvr>
                                    </p:animEffect>
                                  </p:childTnLst>
                                </p:cTn>
                              </p:par>
                              <p:par>
                                <p:cTn id="994" presetID="22" presetClass="entr" presetSubtype="8" fill="hold" grpId="0" nodeType="withEffect">
                                  <p:stCondLst>
                                    <p:cond delay="4500"/>
                                  </p:stCondLst>
                                  <p:childTnLst>
                                    <p:set>
                                      <p:cBhvr>
                                        <p:cTn id="995" dur="1" fill="hold">
                                          <p:stCondLst>
                                            <p:cond delay="0"/>
                                          </p:stCondLst>
                                        </p:cTn>
                                        <p:tgtEl>
                                          <p:spTgt spid="71"/>
                                        </p:tgtEl>
                                        <p:attrNameLst>
                                          <p:attrName>style.visibility</p:attrName>
                                        </p:attrNameLst>
                                      </p:cBhvr>
                                      <p:to>
                                        <p:strVal val="visible"/>
                                      </p:to>
                                    </p:set>
                                    <p:animEffect transition="in" filter="wipe(left)">
                                      <p:cBhvr>
                                        <p:cTn id="996" dur="500"/>
                                        <p:tgtEl>
                                          <p:spTgt spid="71"/>
                                        </p:tgtEl>
                                      </p:cBhvr>
                                    </p:animEffect>
                                  </p:childTnLst>
                                </p:cTn>
                              </p:par>
                              <p:par>
                                <p:cTn id="997" presetID="22" presetClass="entr" presetSubtype="8" fill="hold" grpId="0" nodeType="withEffect">
                                  <p:stCondLst>
                                    <p:cond delay="4500"/>
                                  </p:stCondLst>
                                  <p:childTnLst>
                                    <p:set>
                                      <p:cBhvr>
                                        <p:cTn id="998" dur="1" fill="hold">
                                          <p:stCondLst>
                                            <p:cond delay="0"/>
                                          </p:stCondLst>
                                        </p:cTn>
                                        <p:tgtEl>
                                          <p:spTgt spid="72"/>
                                        </p:tgtEl>
                                        <p:attrNameLst>
                                          <p:attrName>style.visibility</p:attrName>
                                        </p:attrNameLst>
                                      </p:cBhvr>
                                      <p:to>
                                        <p:strVal val="visible"/>
                                      </p:to>
                                    </p:set>
                                    <p:animEffect transition="in" filter="wipe(left)">
                                      <p:cBhvr>
                                        <p:cTn id="999" dur="500"/>
                                        <p:tgtEl>
                                          <p:spTgt spid="72"/>
                                        </p:tgtEl>
                                      </p:cBhvr>
                                    </p:animEffect>
                                  </p:childTnLst>
                                </p:cTn>
                              </p:par>
                              <p:par>
                                <p:cTn id="1000" presetID="22" presetClass="entr" presetSubtype="8" fill="hold" grpId="0" nodeType="withEffect">
                                  <p:stCondLst>
                                    <p:cond delay="4500"/>
                                  </p:stCondLst>
                                  <p:childTnLst>
                                    <p:set>
                                      <p:cBhvr>
                                        <p:cTn id="1001" dur="1" fill="hold">
                                          <p:stCondLst>
                                            <p:cond delay="0"/>
                                          </p:stCondLst>
                                        </p:cTn>
                                        <p:tgtEl>
                                          <p:spTgt spid="75"/>
                                        </p:tgtEl>
                                        <p:attrNameLst>
                                          <p:attrName>style.visibility</p:attrName>
                                        </p:attrNameLst>
                                      </p:cBhvr>
                                      <p:to>
                                        <p:strVal val="visible"/>
                                      </p:to>
                                    </p:set>
                                    <p:animEffect transition="in" filter="wipe(left)">
                                      <p:cBhvr>
                                        <p:cTn id="1002" dur="500"/>
                                        <p:tgtEl>
                                          <p:spTgt spid="75"/>
                                        </p:tgtEl>
                                      </p:cBhvr>
                                    </p:animEffect>
                                  </p:childTnLst>
                                </p:cTn>
                              </p:par>
                              <p:par>
                                <p:cTn id="1003" presetID="22" presetClass="entr" presetSubtype="8" fill="hold" grpId="0" nodeType="withEffect">
                                  <p:stCondLst>
                                    <p:cond delay="4500"/>
                                  </p:stCondLst>
                                  <p:childTnLst>
                                    <p:set>
                                      <p:cBhvr>
                                        <p:cTn id="1004" dur="1" fill="hold">
                                          <p:stCondLst>
                                            <p:cond delay="0"/>
                                          </p:stCondLst>
                                        </p:cTn>
                                        <p:tgtEl>
                                          <p:spTgt spid="86"/>
                                        </p:tgtEl>
                                        <p:attrNameLst>
                                          <p:attrName>style.visibility</p:attrName>
                                        </p:attrNameLst>
                                      </p:cBhvr>
                                      <p:to>
                                        <p:strVal val="visible"/>
                                      </p:to>
                                    </p:set>
                                    <p:animEffect transition="in" filter="wipe(left)">
                                      <p:cBhvr>
                                        <p:cTn id="1005" dur="500"/>
                                        <p:tgtEl>
                                          <p:spTgt spid="86"/>
                                        </p:tgtEl>
                                      </p:cBhvr>
                                    </p:animEffect>
                                  </p:childTnLst>
                                </p:cTn>
                              </p:par>
                              <p:par>
                                <p:cTn id="1006" presetID="22" presetClass="entr" presetSubtype="8" fill="hold" grpId="0" nodeType="withEffect">
                                  <p:stCondLst>
                                    <p:cond delay="4500"/>
                                  </p:stCondLst>
                                  <p:childTnLst>
                                    <p:set>
                                      <p:cBhvr>
                                        <p:cTn id="1007" dur="1" fill="hold">
                                          <p:stCondLst>
                                            <p:cond delay="0"/>
                                          </p:stCondLst>
                                        </p:cTn>
                                        <p:tgtEl>
                                          <p:spTgt spid="87"/>
                                        </p:tgtEl>
                                        <p:attrNameLst>
                                          <p:attrName>style.visibility</p:attrName>
                                        </p:attrNameLst>
                                      </p:cBhvr>
                                      <p:to>
                                        <p:strVal val="visible"/>
                                      </p:to>
                                    </p:set>
                                    <p:animEffect transition="in" filter="wipe(left)">
                                      <p:cBhvr>
                                        <p:cTn id="1008" dur="500"/>
                                        <p:tgtEl>
                                          <p:spTgt spid="87"/>
                                        </p:tgtEl>
                                      </p:cBhvr>
                                    </p:animEffect>
                                  </p:childTnLst>
                                </p:cTn>
                              </p:par>
                              <p:par>
                                <p:cTn id="1009" presetID="22" presetClass="entr" presetSubtype="8" fill="hold" grpId="0" nodeType="withEffect">
                                  <p:stCondLst>
                                    <p:cond delay="4500"/>
                                  </p:stCondLst>
                                  <p:childTnLst>
                                    <p:set>
                                      <p:cBhvr>
                                        <p:cTn id="1010" dur="1" fill="hold">
                                          <p:stCondLst>
                                            <p:cond delay="0"/>
                                          </p:stCondLst>
                                        </p:cTn>
                                        <p:tgtEl>
                                          <p:spTgt spid="88"/>
                                        </p:tgtEl>
                                        <p:attrNameLst>
                                          <p:attrName>style.visibility</p:attrName>
                                        </p:attrNameLst>
                                      </p:cBhvr>
                                      <p:to>
                                        <p:strVal val="visible"/>
                                      </p:to>
                                    </p:set>
                                    <p:animEffect transition="in" filter="wipe(left)">
                                      <p:cBhvr>
                                        <p:cTn id="1011" dur="500"/>
                                        <p:tgtEl>
                                          <p:spTgt spid="88"/>
                                        </p:tgtEl>
                                      </p:cBhvr>
                                    </p:animEffect>
                                  </p:childTnLst>
                                </p:cTn>
                              </p:par>
                              <p:par>
                                <p:cTn id="1012" presetID="22" presetClass="entr" presetSubtype="8" fill="hold" grpId="0" nodeType="withEffect">
                                  <p:stCondLst>
                                    <p:cond delay="4500"/>
                                  </p:stCondLst>
                                  <p:childTnLst>
                                    <p:set>
                                      <p:cBhvr>
                                        <p:cTn id="1013" dur="1" fill="hold">
                                          <p:stCondLst>
                                            <p:cond delay="0"/>
                                          </p:stCondLst>
                                        </p:cTn>
                                        <p:tgtEl>
                                          <p:spTgt spid="91"/>
                                        </p:tgtEl>
                                        <p:attrNameLst>
                                          <p:attrName>style.visibility</p:attrName>
                                        </p:attrNameLst>
                                      </p:cBhvr>
                                      <p:to>
                                        <p:strVal val="visible"/>
                                      </p:to>
                                    </p:set>
                                    <p:animEffect transition="in" filter="wipe(left)">
                                      <p:cBhvr>
                                        <p:cTn id="1014" dur="500"/>
                                        <p:tgtEl>
                                          <p:spTgt spid="91"/>
                                        </p:tgtEl>
                                      </p:cBhvr>
                                    </p:animEffect>
                                  </p:childTnLst>
                                </p:cTn>
                              </p:par>
                              <p:par>
                                <p:cTn id="1015" presetID="22" presetClass="entr" presetSubtype="8" fill="hold" grpId="0" nodeType="withEffect">
                                  <p:stCondLst>
                                    <p:cond delay="4500"/>
                                  </p:stCondLst>
                                  <p:childTnLst>
                                    <p:set>
                                      <p:cBhvr>
                                        <p:cTn id="1016" dur="1" fill="hold">
                                          <p:stCondLst>
                                            <p:cond delay="0"/>
                                          </p:stCondLst>
                                        </p:cTn>
                                        <p:tgtEl>
                                          <p:spTgt spid="95"/>
                                        </p:tgtEl>
                                        <p:attrNameLst>
                                          <p:attrName>style.visibility</p:attrName>
                                        </p:attrNameLst>
                                      </p:cBhvr>
                                      <p:to>
                                        <p:strVal val="visible"/>
                                      </p:to>
                                    </p:set>
                                    <p:animEffect transition="in" filter="wipe(left)">
                                      <p:cBhvr>
                                        <p:cTn id="1017" dur="500"/>
                                        <p:tgtEl>
                                          <p:spTgt spid="95"/>
                                        </p:tgtEl>
                                      </p:cBhvr>
                                    </p:animEffect>
                                  </p:childTnLst>
                                </p:cTn>
                              </p:par>
                              <p:par>
                                <p:cTn id="1018" presetID="22" presetClass="entr" presetSubtype="8" fill="hold" grpId="0" nodeType="withEffect">
                                  <p:stCondLst>
                                    <p:cond delay="4500"/>
                                  </p:stCondLst>
                                  <p:childTnLst>
                                    <p:set>
                                      <p:cBhvr>
                                        <p:cTn id="1019" dur="1" fill="hold">
                                          <p:stCondLst>
                                            <p:cond delay="0"/>
                                          </p:stCondLst>
                                        </p:cTn>
                                        <p:tgtEl>
                                          <p:spTgt spid="1027"/>
                                        </p:tgtEl>
                                        <p:attrNameLst>
                                          <p:attrName>style.visibility</p:attrName>
                                        </p:attrNameLst>
                                      </p:cBhvr>
                                      <p:to>
                                        <p:strVal val="visible"/>
                                      </p:to>
                                    </p:set>
                                    <p:animEffect transition="in" filter="wipe(left)">
                                      <p:cBhvr>
                                        <p:cTn id="1020" dur="500"/>
                                        <p:tgtEl>
                                          <p:spTgt spid="1027"/>
                                        </p:tgtEl>
                                      </p:cBhvr>
                                    </p:animEffect>
                                  </p:childTnLst>
                                </p:cTn>
                              </p:par>
                              <p:par>
                                <p:cTn id="1021" presetID="22" presetClass="entr" presetSubtype="8" fill="hold" grpId="0" nodeType="withEffect">
                                  <p:stCondLst>
                                    <p:cond delay="4700"/>
                                  </p:stCondLst>
                                  <p:childTnLst>
                                    <p:set>
                                      <p:cBhvr>
                                        <p:cTn id="1022" dur="1" fill="hold">
                                          <p:stCondLst>
                                            <p:cond delay="0"/>
                                          </p:stCondLst>
                                        </p:cTn>
                                        <p:tgtEl>
                                          <p:spTgt spid="1028"/>
                                        </p:tgtEl>
                                        <p:attrNameLst>
                                          <p:attrName>style.visibility</p:attrName>
                                        </p:attrNameLst>
                                      </p:cBhvr>
                                      <p:to>
                                        <p:strVal val="visible"/>
                                      </p:to>
                                    </p:set>
                                    <p:animEffect transition="in" filter="wipe(left)">
                                      <p:cBhvr>
                                        <p:cTn id="1023" dur="500"/>
                                        <p:tgtEl>
                                          <p:spTgt spid="1028"/>
                                        </p:tgtEl>
                                      </p:cBhvr>
                                    </p:animEffect>
                                  </p:childTnLst>
                                </p:cTn>
                              </p:par>
                              <p:par>
                                <p:cTn id="1024" presetID="22" presetClass="entr" presetSubtype="8" fill="hold" grpId="0" nodeType="withEffect">
                                  <p:stCondLst>
                                    <p:cond delay="4700"/>
                                  </p:stCondLst>
                                  <p:childTnLst>
                                    <p:set>
                                      <p:cBhvr>
                                        <p:cTn id="1025" dur="1" fill="hold">
                                          <p:stCondLst>
                                            <p:cond delay="0"/>
                                          </p:stCondLst>
                                        </p:cTn>
                                        <p:tgtEl>
                                          <p:spTgt spid="1029"/>
                                        </p:tgtEl>
                                        <p:attrNameLst>
                                          <p:attrName>style.visibility</p:attrName>
                                        </p:attrNameLst>
                                      </p:cBhvr>
                                      <p:to>
                                        <p:strVal val="visible"/>
                                      </p:to>
                                    </p:set>
                                    <p:animEffect transition="in" filter="wipe(left)">
                                      <p:cBhvr>
                                        <p:cTn id="1026" dur="500"/>
                                        <p:tgtEl>
                                          <p:spTgt spid="1029"/>
                                        </p:tgtEl>
                                      </p:cBhvr>
                                    </p:animEffect>
                                  </p:childTnLst>
                                </p:cTn>
                              </p:par>
                              <p:par>
                                <p:cTn id="1027" presetID="22" presetClass="entr" presetSubtype="8" fill="hold" grpId="0" nodeType="withEffect">
                                  <p:stCondLst>
                                    <p:cond delay="4700"/>
                                  </p:stCondLst>
                                  <p:childTnLst>
                                    <p:set>
                                      <p:cBhvr>
                                        <p:cTn id="1028" dur="1" fill="hold">
                                          <p:stCondLst>
                                            <p:cond delay="0"/>
                                          </p:stCondLst>
                                        </p:cTn>
                                        <p:tgtEl>
                                          <p:spTgt spid="1032"/>
                                        </p:tgtEl>
                                        <p:attrNameLst>
                                          <p:attrName>style.visibility</p:attrName>
                                        </p:attrNameLst>
                                      </p:cBhvr>
                                      <p:to>
                                        <p:strVal val="visible"/>
                                      </p:to>
                                    </p:set>
                                    <p:animEffect transition="in" filter="wipe(left)">
                                      <p:cBhvr>
                                        <p:cTn id="1029" dur="500"/>
                                        <p:tgtEl>
                                          <p:spTgt spid="1032"/>
                                        </p:tgtEl>
                                      </p:cBhvr>
                                    </p:animEffect>
                                  </p:childTnLst>
                                </p:cTn>
                              </p:par>
                              <p:par>
                                <p:cTn id="1030" presetID="22" presetClass="entr" presetSubtype="8" fill="hold" grpId="0" nodeType="withEffect">
                                  <p:stCondLst>
                                    <p:cond delay="4700"/>
                                  </p:stCondLst>
                                  <p:childTnLst>
                                    <p:set>
                                      <p:cBhvr>
                                        <p:cTn id="1031" dur="1" fill="hold">
                                          <p:stCondLst>
                                            <p:cond delay="0"/>
                                          </p:stCondLst>
                                        </p:cTn>
                                        <p:tgtEl>
                                          <p:spTgt spid="1033"/>
                                        </p:tgtEl>
                                        <p:attrNameLst>
                                          <p:attrName>style.visibility</p:attrName>
                                        </p:attrNameLst>
                                      </p:cBhvr>
                                      <p:to>
                                        <p:strVal val="visible"/>
                                      </p:to>
                                    </p:set>
                                    <p:animEffect transition="in" filter="wipe(left)">
                                      <p:cBhvr>
                                        <p:cTn id="1032" dur="500"/>
                                        <p:tgtEl>
                                          <p:spTgt spid="1033"/>
                                        </p:tgtEl>
                                      </p:cBhvr>
                                    </p:animEffect>
                                  </p:childTnLst>
                                </p:cTn>
                              </p:par>
                              <p:par>
                                <p:cTn id="1033" presetID="22" presetClass="entr" presetSubtype="8" fill="hold" grpId="0" nodeType="withEffect">
                                  <p:stCondLst>
                                    <p:cond delay="4700"/>
                                  </p:stCondLst>
                                  <p:childTnLst>
                                    <p:set>
                                      <p:cBhvr>
                                        <p:cTn id="1034" dur="1" fill="hold">
                                          <p:stCondLst>
                                            <p:cond delay="0"/>
                                          </p:stCondLst>
                                        </p:cTn>
                                        <p:tgtEl>
                                          <p:spTgt spid="1034"/>
                                        </p:tgtEl>
                                        <p:attrNameLst>
                                          <p:attrName>style.visibility</p:attrName>
                                        </p:attrNameLst>
                                      </p:cBhvr>
                                      <p:to>
                                        <p:strVal val="visible"/>
                                      </p:to>
                                    </p:set>
                                    <p:animEffect transition="in" filter="wipe(left)">
                                      <p:cBhvr>
                                        <p:cTn id="1035" dur="500"/>
                                        <p:tgtEl>
                                          <p:spTgt spid="1034"/>
                                        </p:tgtEl>
                                      </p:cBhvr>
                                    </p:animEffect>
                                  </p:childTnLst>
                                </p:cTn>
                              </p:par>
                              <p:par>
                                <p:cTn id="1036" presetID="22" presetClass="entr" presetSubtype="8" fill="hold" grpId="0" nodeType="withEffect">
                                  <p:stCondLst>
                                    <p:cond delay="4700"/>
                                  </p:stCondLst>
                                  <p:childTnLst>
                                    <p:set>
                                      <p:cBhvr>
                                        <p:cTn id="1037" dur="1" fill="hold">
                                          <p:stCondLst>
                                            <p:cond delay="0"/>
                                          </p:stCondLst>
                                        </p:cTn>
                                        <p:tgtEl>
                                          <p:spTgt spid="1037"/>
                                        </p:tgtEl>
                                        <p:attrNameLst>
                                          <p:attrName>style.visibility</p:attrName>
                                        </p:attrNameLst>
                                      </p:cBhvr>
                                      <p:to>
                                        <p:strVal val="visible"/>
                                      </p:to>
                                    </p:set>
                                    <p:animEffect transition="in" filter="wipe(left)">
                                      <p:cBhvr>
                                        <p:cTn id="1038" dur="500"/>
                                        <p:tgtEl>
                                          <p:spTgt spid="1037"/>
                                        </p:tgtEl>
                                      </p:cBhvr>
                                    </p:animEffect>
                                  </p:childTnLst>
                                </p:cTn>
                              </p:par>
                              <p:par>
                                <p:cTn id="1039" presetID="22" presetClass="entr" presetSubtype="8" fill="hold" grpId="0" nodeType="withEffect">
                                  <p:stCondLst>
                                    <p:cond delay="4700"/>
                                  </p:stCondLst>
                                  <p:childTnLst>
                                    <p:set>
                                      <p:cBhvr>
                                        <p:cTn id="1040" dur="1" fill="hold">
                                          <p:stCondLst>
                                            <p:cond delay="0"/>
                                          </p:stCondLst>
                                        </p:cTn>
                                        <p:tgtEl>
                                          <p:spTgt spid="1048"/>
                                        </p:tgtEl>
                                        <p:attrNameLst>
                                          <p:attrName>style.visibility</p:attrName>
                                        </p:attrNameLst>
                                      </p:cBhvr>
                                      <p:to>
                                        <p:strVal val="visible"/>
                                      </p:to>
                                    </p:set>
                                    <p:animEffect transition="in" filter="wipe(left)">
                                      <p:cBhvr>
                                        <p:cTn id="1041" dur="500"/>
                                        <p:tgtEl>
                                          <p:spTgt spid="1048"/>
                                        </p:tgtEl>
                                      </p:cBhvr>
                                    </p:animEffect>
                                  </p:childTnLst>
                                </p:cTn>
                              </p:par>
                              <p:par>
                                <p:cTn id="1042" presetID="22" presetClass="entr" presetSubtype="8" fill="hold" grpId="0" nodeType="withEffect">
                                  <p:stCondLst>
                                    <p:cond delay="4700"/>
                                  </p:stCondLst>
                                  <p:childTnLst>
                                    <p:set>
                                      <p:cBhvr>
                                        <p:cTn id="1043" dur="1" fill="hold">
                                          <p:stCondLst>
                                            <p:cond delay="0"/>
                                          </p:stCondLst>
                                        </p:cTn>
                                        <p:tgtEl>
                                          <p:spTgt spid="2122"/>
                                        </p:tgtEl>
                                        <p:attrNameLst>
                                          <p:attrName>style.visibility</p:attrName>
                                        </p:attrNameLst>
                                      </p:cBhvr>
                                      <p:to>
                                        <p:strVal val="visible"/>
                                      </p:to>
                                    </p:set>
                                    <p:animEffect transition="in" filter="wipe(left)">
                                      <p:cBhvr>
                                        <p:cTn id="1044" dur="500"/>
                                        <p:tgtEl>
                                          <p:spTgt spid="2122"/>
                                        </p:tgtEl>
                                      </p:cBhvr>
                                    </p:animEffect>
                                  </p:childTnLst>
                                </p:cTn>
                              </p:par>
                              <p:par>
                                <p:cTn id="1045" presetID="22" presetClass="entr" presetSubtype="8" fill="hold" grpId="0" nodeType="withEffect">
                                  <p:stCondLst>
                                    <p:cond delay="4700"/>
                                  </p:stCondLst>
                                  <p:childTnLst>
                                    <p:set>
                                      <p:cBhvr>
                                        <p:cTn id="1046" dur="1" fill="hold">
                                          <p:stCondLst>
                                            <p:cond delay="0"/>
                                          </p:stCondLst>
                                        </p:cTn>
                                        <p:tgtEl>
                                          <p:spTgt spid="2135"/>
                                        </p:tgtEl>
                                        <p:attrNameLst>
                                          <p:attrName>style.visibility</p:attrName>
                                        </p:attrNameLst>
                                      </p:cBhvr>
                                      <p:to>
                                        <p:strVal val="visible"/>
                                      </p:to>
                                    </p:set>
                                    <p:animEffect transition="in" filter="wipe(left)">
                                      <p:cBhvr>
                                        <p:cTn id="1047" dur="500"/>
                                        <p:tgtEl>
                                          <p:spTgt spid="2135"/>
                                        </p:tgtEl>
                                      </p:cBhvr>
                                    </p:animEffect>
                                  </p:childTnLst>
                                </p:cTn>
                              </p:par>
                              <p:par>
                                <p:cTn id="1048" presetID="22" presetClass="entr" presetSubtype="8" fill="hold" grpId="0" nodeType="withEffect">
                                  <p:stCondLst>
                                    <p:cond delay="4700"/>
                                  </p:stCondLst>
                                  <p:childTnLst>
                                    <p:set>
                                      <p:cBhvr>
                                        <p:cTn id="1049" dur="1" fill="hold">
                                          <p:stCondLst>
                                            <p:cond delay="0"/>
                                          </p:stCondLst>
                                        </p:cTn>
                                        <p:tgtEl>
                                          <p:spTgt spid="2267"/>
                                        </p:tgtEl>
                                        <p:attrNameLst>
                                          <p:attrName>style.visibility</p:attrName>
                                        </p:attrNameLst>
                                      </p:cBhvr>
                                      <p:to>
                                        <p:strVal val="visible"/>
                                      </p:to>
                                    </p:set>
                                    <p:animEffect transition="in" filter="wipe(left)">
                                      <p:cBhvr>
                                        <p:cTn id="1050" dur="500"/>
                                        <p:tgtEl>
                                          <p:spTgt spid="2267"/>
                                        </p:tgtEl>
                                      </p:cBhvr>
                                    </p:animEffect>
                                  </p:childTnLst>
                                </p:cTn>
                              </p:par>
                              <p:par>
                                <p:cTn id="1051" presetID="22" presetClass="entr" presetSubtype="8" fill="hold" grpId="0" nodeType="withEffect">
                                  <p:stCondLst>
                                    <p:cond delay="4700"/>
                                  </p:stCondLst>
                                  <p:childTnLst>
                                    <p:set>
                                      <p:cBhvr>
                                        <p:cTn id="1052" dur="1" fill="hold">
                                          <p:stCondLst>
                                            <p:cond delay="0"/>
                                          </p:stCondLst>
                                        </p:cTn>
                                        <p:tgtEl>
                                          <p:spTgt spid="2139"/>
                                        </p:tgtEl>
                                        <p:attrNameLst>
                                          <p:attrName>style.visibility</p:attrName>
                                        </p:attrNameLst>
                                      </p:cBhvr>
                                      <p:to>
                                        <p:strVal val="visible"/>
                                      </p:to>
                                    </p:set>
                                    <p:animEffect transition="in" filter="wipe(left)">
                                      <p:cBhvr>
                                        <p:cTn id="1053" dur="500"/>
                                        <p:tgtEl>
                                          <p:spTgt spid="2139"/>
                                        </p:tgtEl>
                                      </p:cBhvr>
                                    </p:animEffect>
                                  </p:childTnLst>
                                </p:cTn>
                              </p:par>
                              <p:par>
                                <p:cTn id="1054" presetID="22" presetClass="entr" presetSubtype="8" fill="hold" grpId="0" nodeType="withEffect">
                                  <p:stCondLst>
                                    <p:cond delay="4700"/>
                                  </p:stCondLst>
                                  <p:childTnLst>
                                    <p:set>
                                      <p:cBhvr>
                                        <p:cTn id="1055" dur="1" fill="hold">
                                          <p:stCondLst>
                                            <p:cond delay="0"/>
                                          </p:stCondLst>
                                        </p:cTn>
                                        <p:tgtEl>
                                          <p:spTgt spid="1049"/>
                                        </p:tgtEl>
                                        <p:attrNameLst>
                                          <p:attrName>style.visibility</p:attrName>
                                        </p:attrNameLst>
                                      </p:cBhvr>
                                      <p:to>
                                        <p:strVal val="visible"/>
                                      </p:to>
                                    </p:set>
                                    <p:animEffect transition="in" filter="wipe(left)">
                                      <p:cBhvr>
                                        <p:cTn id="1056" dur="500"/>
                                        <p:tgtEl>
                                          <p:spTgt spid="1049"/>
                                        </p:tgtEl>
                                      </p:cBhvr>
                                    </p:animEffect>
                                  </p:childTnLst>
                                </p:cTn>
                              </p:par>
                              <p:par>
                                <p:cTn id="1057" presetID="22" presetClass="entr" presetSubtype="8" fill="hold" grpId="0" nodeType="withEffect">
                                  <p:stCondLst>
                                    <p:cond delay="4700"/>
                                  </p:stCondLst>
                                  <p:childTnLst>
                                    <p:set>
                                      <p:cBhvr>
                                        <p:cTn id="1058" dur="1" fill="hold">
                                          <p:stCondLst>
                                            <p:cond delay="0"/>
                                          </p:stCondLst>
                                        </p:cTn>
                                        <p:tgtEl>
                                          <p:spTgt spid="1052"/>
                                        </p:tgtEl>
                                        <p:attrNameLst>
                                          <p:attrName>style.visibility</p:attrName>
                                        </p:attrNameLst>
                                      </p:cBhvr>
                                      <p:to>
                                        <p:strVal val="visible"/>
                                      </p:to>
                                    </p:set>
                                    <p:animEffect transition="in" filter="wipe(left)">
                                      <p:cBhvr>
                                        <p:cTn id="1059" dur="500"/>
                                        <p:tgtEl>
                                          <p:spTgt spid="1052"/>
                                        </p:tgtEl>
                                      </p:cBhvr>
                                    </p:animEffect>
                                  </p:childTnLst>
                                </p:cTn>
                              </p:par>
                              <p:par>
                                <p:cTn id="1060" presetID="22" presetClass="entr" presetSubtype="8" fill="hold" grpId="0" nodeType="withEffect">
                                  <p:stCondLst>
                                    <p:cond delay="4700"/>
                                  </p:stCondLst>
                                  <p:childTnLst>
                                    <p:set>
                                      <p:cBhvr>
                                        <p:cTn id="1061" dur="1" fill="hold">
                                          <p:stCondLst>
                                            <p:cond delay="0"/>
                                          </p:stCondLst>
                                        </p:cTn>
                                        <p:tgtEl>
                                          <p:spTgt spid="2080"/>
                                        </p:tgtEl>
                                        <p:attrNameLst>
                                          <p:attrName>style.visibility</p:attrName>
                                        </p:attrNameLst>
                                      </p:cBhvr>
                                      <p:to>
                                        <p:strVal val="visible"/>
                                      </p:to>
                                    </p:set>
                                    <p:animEffect transition="in" filter="wipe(left)">
                                      <p:cBhvr>
                                        <p:cTn id="1062" dur="500"/>
                                        <p:tgtEl>
                                          <p:spTgt spid="2080"/>
                                        </p:tgtEl>
                                      </p:cBhvr>
                                    </p:animEffect>
                                  </p:childTnLst>
                                </p:cTn>
                              </p:par>
                              <p:par>
                                <p:cTn id="1063" presetID="22" presetClass="entr" presetSubtype="8" fill="hold" grpId="0" nodeType="withEffect">
                                  <p:stCondLst>
                                    <p:cond delay="4700"/>
                                  </p:stCondLst>
                                  <p:childTnLst>
                                    <p:set>
                                      <p:cBhvr>
                                        <p:cTn id="1064" dur="1" fill="hold">
                                          <p:stCondLst>
                                            <p:cond delay="0"/>
                                          </p:stCondLst>
                                        </p:cTn>
                                        <p:tgtEl>
                                          <p:spTgt spid="2084"/>
                                        </p:tgtEl>
                                        <p:attrNameLst>
                                          <p:attrName>style.visibility</p:attrName>
                                        </p:attrNameLst>
                                      </p:cBhvr>
                                      <p:to>
                                        <p:strVal val="visible"/>
                                      </p:to>
                                    </p:set>
                                    <p:animEffect transition="in" filter="wipe(left)">
                                      <p:cBhvr>
                                        <p:cTn id="1065" dur="500"/>
                                        <p:tgtEl>
                                          <p:spTgt spid="2084"/>
                                        </p:tgtEl>
                                      </p:cBhvr>
                                    </p:animEffect>
                                  </p:childTnLst>
                                </p:cTn>
                              </p:par>
                              <p:par>
                                <p:cTn id="1066" presetID="22" presetClass="entr" presetSubtype="8" fill="hold" grpId="0" nodeType="withEffect">
                                  <p:stCondLst>
                                    <p:cond delay="4700"/>
                                  </p:stCondLst>
                                  <p:childTnLst>
                                    <p:set>
                                      <p:cBhvr>
                                        <p:cTn id="1067" dur="1" fill="hold">
                                          <p:stCondLst>
                                            <p:cond delay="0"/>
                                          </p:stCondLst>
                                        </p:cTn>
                                        <p:tgtEl>
                                          <p:spTgt spid="2107"/>
                                        </p:tgtEl>
                                        <p:attrNameLst>
                                          <p:attrName>style.visibility</p:attrName>
                                        </p:attrNameLst>
                                      </p:cBhvr>
                                      <p:to>
                                        <p:strVal val="visible"/>
                                      </p:to>
                                    </p:set>
                                    <p:animEffect transition="in" filter="wipe(left)">
                                      <p:cBhvr>
                                        <p:cTn id="1068" dur="500"/>
                                        <p:tgtEl>
                                          <p:spTgt spid="2107"/>
                                        </p:tgtEl>
                                      </p:cBhvr>
                                    </p:animEffect>
                                  </p:childTnLst>
                                </p:cTn>
                              </p:par>
                              <p:par>
                                <p:cTn id="1069" presetID="22" presetClass="entr" presetSubtype="8" fill="hold" grpId="0" nodeType="withEffect">
                                  <p:stCondLst>
                                    <p:cond delay="4700"/>
                                  </p:stCondLst>
                                  <p:childTnLst>
                                    <p:set>
                                      <p:cBhvr>
                                        <p:cTn id="1070" dur="1" fill="hold">
                                          <p:stCondLst>
                                            <p:cond delay="0"/>
                                          </p:stCondLst>
                                        </p:cTn>
                                        <p:tgtEl>
                                          <p:spTgt spid="2109"/>
                                        </p:tgtEl>
                                        <p:attrNameLst>
                                          <p:attrName>style.visibility</p:attrName>
                                        </p:attrNameLst>
                                      </p:cBhvr>
                                      <p:to>
                                        <p:strVal val="visible"/>
                                      </p:to>
                                    </p:set>
                                    <p:animEffect transition="in" filter="wipe(left)">
                                      <p:cBhvr>
                                        <p:cTn id="1071" dur="500"/>
                                        <p:tgtEl>
                                          <p:spTgt spid="2109"/>
                                        </p:tgtEl>
                                      </p:cBhvr>
                                    </p:animEffect>
                                  </p:childTnLst>
                                </p:cTn>
                              </p:par>
                              <p:par>
                                <p:cTn id="1072" presetID="22" presetClass="entr" presetSubtype="8" fill="hold" grpId="0" nodeType="withEffect">
                                  <p:stCondLst>
                                    <p:cond delay="4700"/>
                                  </p:stCondLst>
                                  <p:childTnLst>
                                    <p:set>
                                      <p:cBhvr>
                                        <p:cTn id="1073" dur="1" fill="hold">
                                          <p:stCondLst>
                                            <p:cond delay="0"/>
                                          </p:stCondLst>
                                        </p:cTn>
                                        <p:tgtEl>
                                          <p:spTgt spid="2112"/>
                                        </p:tgtEl>
                                        <p:attrNameLst>
                                          <p:attrName>style.visibility</p:attrName>
                                        </p:attrNameLst>
                                      </p:cBhvr>
                                      <p:to>
                                        <p:strVal val="visible"/>
                                      </p:to>
                                    </p:set>
                                    <p:animEffect transition="in" filter="wipe(left)">
                                      <p:cBhvr>
                                        <p:cTn id="1074" dur="500"/>
                                        <p:tgtEl>
                                          <p:spTgt spid="2112"/>
                                        </p:tgtEl>
                                      </p:cBhvr>
                                    </p:animEffect>
                                  </p:childTnLst>
                                </p:cTn>
                              </p:par>
                              <p:par>
                                <p:cTn id="1075" presetID="22" presetClass="entr" presetSubtype="8" fill="hold" grpId="0" nodeType="withEffect">
                                  <p:stCondLst>
                                    <p:cond delay="4700"/>
                                  </p:stCondLst>
                                  <p:childTnLst>
                                    <p:set>
                                      <p:cBhvr>
                                        <p:cTn id="1076" dur="1" fill="hold">
                                          <p:stCondLst>
                                            <p:cond delay="0"/>
                                          </p:stCondLst>
                                        </p:cTn>
                                        <p:tgtEl>
                                          <p:spTgt spid="2115"/>
                                        </p:tgtEl>
                                        <p:attrNameLst>
                                          <p:attrName>style.visibility</p:attrName>
                                        </p:attrNameLst>
                                      </p:cBhvr>
                                      <p:to>
                                        <p:strVal val="visible"/>
                                      </p:to>
                                    </p:set>
                                    <p:animEffect transition="in" filter="wipe(left)">
                                      <p:cBhvr>
                                        <p:cTn id="1077" dur="500"/>
                                        <p:tgtEl>
                                          <p:spTgt spid="2115"/>
                                        </p:tgtEl>
                                      </p:cBhvr>
                                    </p:animEffect>
                                  </p:childTnLst>
                                </p:cTn>
                              </p:par>
                              <p:par>
                                <p:cTn id="1078" presetID="22" presetClass="entr" presetSubtype="8" fill="hold" grpId="0" nodeType="withEffect">
                                  <p:stCondLst>
                                    <p:cond delay="4700"/>
                                  </p:stCondLst>
                                  <p:childTnLst>
                                    <p:set>
                                      <p:cBhvr>
                                        <p:cTn id="1079" dur="1" fill="hold">
                                          <p:stCondLst>
                                            <p:cond delay="0"/>
                                          </p:stCondLst>
                                        </p:cTn>
                                        <p:tgtEl>
                                          <p:spTgt spid="2118"/>
                                        </p:tgtEl>
                                        <p:attrNameLst>
                                          <p:attrName>style.visibility</p:attrName>
                                        </p:attrNameLst>
                                      </p:cBhvr>
                                      <p:to>
                                        <p:strVal val="visible"/>
                                      </p:to>
                                    </p:set>
                                    <p:animEffect transition="in" filter="wipe(left)">
                                      <p:cBhvr>
                                        <p:cTn id="1080" dur="500"/>
                                        <p:tgtEl>
                                          <p:spTgt spid="2118"/>
                                        </p:tgtEl>
                                      </p:cBhvr>
                                    </p:animEffect>
                                  </p:childTnLst>
                                </p:cTn>
                              </p:par>
                              <p:par>
                                <p:cTn id="1081" presetID="22" presetClass="entr" presetSubtype="8" fill="hold" grpId="0" nodeType="withEffect">
                                  <p:stCondLst>
                                    <p:cond delay="4900"/>
                                  </p:stCondLst>
                                  <p:childTnLst>
                                    <p:set>
                                      <p:cBhvr>
                                        <p:cTn id="1082" dur="1" fill="hold">
                                          <p:stCondLst>
                                            <p:cond delay="0"/>
                                          </p:stCondLst>
                                        </p:cTn>
                                        <p:tgtEl>
                                          <p:spTgt spid="2120"/>
                                        </p:tgtEl>
                                        <p:attrNameLst>
                                          <p:attrName>style.visibility</p:attrName>
                                        </p:attrNameLst>
                                      </p:cBhvr>
                                      <p:to>
                                        <p:strVal val="visible"/>
                                      </p:to>
                                    </p:set>
                                    <p:animEffect transition="in" filter="wipe(left)">
                                      <p:cBhvr>
                                        <p:cTn id="1083" dur="500"/>
                                        <p:tgtEl>
                                          <p:spTgt spid="2120"/>
                                        </p:tgtEl>
                                      </p:cBhvr>
                                    </p:animEffect>
                                  </p:childTnLst>
                                </p:cTn>
                              </p:par>
                              <p:par>
                                <p:cTn id="1084" presetID="22" presetClass="entr" presetSubtype="8" fill="hold" grpId="0" nodeType="withEffect">
                                  <p:stCondLst>
                                    <p:cond delay="4900"/>
                                  </p:stCondLst>
                                  <p:childTnLst>
                                    <p:set>
                                      <p:cBhvr>
                                        <p:cTn id="1085" dur="1" fill="hold">
                                          <p:stCondLst>
                                            <p:cond delay="0"/>
                                          </p:stCondLst>
                                        </p:cTn>
                                        <p:tgtEl>
                                          <p:spTgt spid="2121"/>
                                        </p:tgtEl>
                                        <p:attrNameLst>
                                          <p:attrName>style.visibility</p:attrName>
                                        </p:attrNameLst>
                                      </p:cBhvr>
                                      <p:to>
                                        <p:strVal val="visible"/>
                                      </p:to>
                                    </p:set>
                                    <p:animEffect transition="in" filter="wipe(left)">
                                      <p:cBhvr>
                                        <p:cTn id="1086" dur="500"/>
                                        <p:tgtEl>
                                          <p:spTgt spid="2121"/>
                                        </p:tgtEl>
                                      </p:cBhvr>
                                    </p:animEffect>
                                  </p:childTnLst>
                                </p:cTn>
                              </p:par>
                              <p:par>
                                <p:cTn id="1087" presetID="22" presetClass="entr" presetSubtype="8" fill="hold" grpId="0" nodeType="withEffect">
                                  <p:stCondLst>
                                    <p:cond delay="4900"/>
                                  </p:stCondLst>
                                  <p:childTnLst>
                                    <p:set>
                                      <p:cBhvr>
                                        <p:cTn id="1088" dur="1" fill="hold">
                                          <p:stCondLst>
                                            <p:cond delay="0"/>
                                          </p:stCondLst>
                                        </p:cTn>
                                        <p:tgtEl>
                                          <p:spTgt spid="2127"/>
                                        </p:tgtEl>
                                        <p:attrNameLst>
                                          <p:attrName>style.visibility</p:attrName>
                                        </p:attrNameLst>
                                      </p:cBhvr>
                                      <p:to>
                                        <p:strVal val="visible"/>
                                      </p:to>
                                    </p:set>
                                    <p:animEffect transition="in" filter="wipe(left)">
                                      <p:cBhvr>
                                        <p:cTn id="1089" dur="500"/>
                                        <p:tgtEl>
                                          <p:spTgt spid="2127"/>
                                        </p:tgtEl>
                                      </p:cBhvr>
                                    </p:animEffect>
                                  </p:childTnLst>
                                </p:cTn>
                              </p:par>
                              <p:par>
                                <p:cTn id="1090" presetID="22" presetClass="entr" presetSubtype="8" fill="hold" grpId="0" nodeType="withEffect">
                                  <p:stCondLst>
                                    <p:cond delay="4900"/>
                                  </p:stCondLst>
                                  <p:childTnLst>
                                    <p:set>
                                      <p:cBhvr>
                                        <p:cTn id="1091" dur="1" fill="hold">
                                          <p:stCondLst>
                                            <p:cond delay="0"/>
                                          </p:stCondLst>
                                        </p:cTn>
                                        <p:tgtEl>
                                          <p:spTgt spid="2128"/>
                                        </p:tgtEl>
                                        <p:attrNameLst>
                                          <p:attrName>style.visibility</p:attrName>
                                        </p:attrNameLst>
                                      </p:cBhvr>
                                      <p:to>
                                        <p:strVal val="visible"/>
                                      </p:to>
                                    </p:set>
                                    <p:animEffect transition="in" filter="wipe(left)">
                                      <p:cBhvr>
                                        <p:cTn id="1092" dur="500"/>
                                        <p:tgtEl>
                                          <p:spTgt spid="2128"/>
                                        </p:tgtEl>
                                      </p:cBhvr>
                                    </p:animEffect>
                                  </p:childTnLst>
                                </p:cTn>
                              </p:par>
                              <p:par>
                                <p:cTn id="1093" presetID="22" presetClass="entr" presetSubtype="8" fill="hold" grpId="0" nodeType="withEffect">
                                  <p:stCondLst>
                                    <p:cond delay="4900"/>
                                  </p:stCondLst>
                                  <p:childTnLst>
                                    <p:set>
                                      <p:cBhvr>
                                        <p:cTn id="1094" dur="1" fill="hold">
                                          <p:stCondLst>
                                            <p:cond delay="0"/>
                                          </p:stCondLst>
                                        </p:cTn>
                                        <p:tgtEl>
                                          <p:spTgt spid="2129"/>
                                        </p:tgtEl>
                                        <p:attrNameLst>
                                          <p:attrName>style.visibility</p:attrName>
                                        </p:attrNameLst>
                                      </p:cBhvr>
                                      <p:to>
                                        <p:strVal val="visible"/>
                                      </p:to>
                                    </p:set>
                                    <p:animEffect transition="in" filter="wipe(left)">
                                      <p:cBhvr>
                                        <p:cTn id="1095" dur="500"/>
                                        <p:tgtEl>
                                          <p:spTgt spid="2129"/>
                                        </p:tgtEl>
                                      </p:cBhvr>
                                    </p:animEffect>
                                  </p:childTnLst>
                                </p:cTn>
                              </p:par>
                              <p:par>
                                <p:cTn id="1096" presetID="22" presetClass="entr" presetSubtype="8" fill="hold" grpId="0" nodeType="withEffect">
                                  <p:stCondLst>
                                    <p:cond delay="4900"/>
                                  </p:stCondLst>
                                  <p:childTnLst>
                                    <p:set>
                                      <p:cBhvr>
                                        <p:cTn id="1097" dur="1" fill="hold">
                                          <p:stCondLst>
                                            <p:cond delay="0"/>
                                          </p:stCondLst>
                                        </p:cTn>
                                        <p:tgtEl>
                                          <p:spTgt spid="2130"/>
                                        </p:tgtEl>
                                        <p:attrNameLst>
                                          <p:attrName>style.visibility</p:attrName>
                                        </p:attrNameLst>
                                      </p:cBhvr>
                                      <p:to>
                                        <p:strVal val="visible"/>
                                      </p:to>
                                    </p:set>
                                    <p:animEffect transition="in" filter="wipe(left)">
                                      <p:cBhvr>
                                        <p:cTn id="1098" dur="500"/>
                                        <p:tgtEl>
                                          <p:spTgt spid="2130"/>
                                        </p:tgtEl>
                                      </p:cBhvr>
                                    </p:animEffect>
                                  </p:childTnLst>
                                </p:cTn>
                              </p:par>
                              <p:par>
                                <p:cTn id="1099" presetID="22" presetClass="entr" presetSubtype="8" fill="hold" grpId="0" nodeType="withEffect">
                                  <p:stCondLst>
                                    <p:cond delay="4900"/>
                                  </p:stCondLst>
                                  <p:childTnLst>
                                    <p:set>
                                      <p:cBhvr>
                                        <p:cTn id="1100" dur="1" fill="hold">
                                          <p:stCondLst>
                                            <p:cond delay="0"/>
                                          </p:stCondLst>
                                        </p:cTn>
                                        <p:tgtEl>
                                          <p:spTgt spid="2131"/>
                                        </p:tgtEl>
                                        <p:attrNameLst>
                                          <p:attrName>style.visibility</p:attrName>
                                        </p:attrNameLst>
                                      </p:cBhvr>
                                      <p:to>
                                        <p:strVal val="visible"/>
                                      </p:to>
                                    </p:set>
                                    <p:animEffect transition="in" filter="wipe(left)">
                                      <p:cBhvr>
                                        <p:cTn id="1101" dur="500"/>
                                        <p:tgtEl>
                                          <p:spTgt spid="2131"/>
                                        </p:tgtEl>
                                      </p:cBhvr>
                                    </p:animEffect>
                                  </p:childTnLst>
                                </p:cTn>
                              </p:par>
                              <p:par>
                                <p:cTn id="1102" presetID="22" presetClass="entr" presetSubtype="8" fill="hold" grpId="0" nodeType="withEffect">
                                  <p:stCondLst>
                                    <p:cond delay="4900"/>
                                  </p:stCondLst>
                                  <p:childTnLst>
                                    <p:set>
                                      <p:cBhvr>
                                        <p:cTn id="1103" dur="1" fill="hold">
                                          <p:stCondLst>
                                            <p:cond delay="0"/>
                                          </p:stCondLst>
                                        </p:cTn>
                                        <p:tgtEl>
                                          <p:spTgt spid="2132"/>
                                        </p:tgtEl>
                                        <p:attrNameLst>
                                          <p:attrName>style.visibility</p:attrName>
                                        </p:attrNameLst>
                                      </p:cBhvr>
                                      <p:to>
                                        <p:strVal val="visible"/>
                                      </p:to>
                                    </p:set>
                                    <p:animEffect transition="in" filter="wipe(left)">
                                      <p:cBhvr>
                                        <p:cTn id="1104" dur="500"/>
                                        <p:tgtEl>
                                          <p:spTgt spid="2132"/>
                                        </p:tgtEl>
                                      </p:cBhvr>
                                    </p:animEffect>
                                  </p:childTnLst>
                                </p:cTn>
                              </p:par>
                              <p:par>
                                <p:cTn id="1105" presetID="22" presetClass="entr" presetSubtype="8" fill="hold" grpId="0" nodeType="withEffect">
                                  <p:stCondLst>
                                    <p:cond delay="4900"/>
                                  </p:stCondLst>
                                  <p:childTnLst>
                                    <p:set>
                                      <p:cBhvr>
                                        <p:cTn id="1106" dur="1" fill="hold">
                                          <p:stCondLst>
                                            <p:cond delay="0"/>
                                          </p:stCondLst>
                                        </p:cTn>
                                        <p:tgtEl>
                                          <p:spTgt spid="2133"/>
                                        </p:tgtEl>
                                        <p:attrNameLst>
                                          <p:attrName>style.visibility</p:attrName>
                                        </p:attrNameLst>
                                      </p:cBhvr>
                                      <p:to>
                                        <p:strVal val="visible"/>
                                      </p:to>
                                    </p:set>
                                    <p:animEffect transition="in" filter="wipe(left)">
                                      <p:cBhvr>
                                        <p:cTn id="1107" dur="500"/>
                                        <p:tgtEl>
                                          <p:spTgt spid="2133"/>
                                        </p:tgtEl>
                                      </p:cBhvr>
                                    </p:animEffect>
                                  </p:childTnLst>
                                </p:cTn>
                              </p:par>
                              <p:par>
                                <p:cTn id="1108" presetID="22" presetClass="entr" presetSubtype="8" fill="hold" grpId="0" nodeType="withEffect">
                                  <p:stCondLst>
                                    <p:cond delay="5100"/>
                                  </p:stCondLst>
                                  <p:childTnLst>
                                    <p:set>
                                      <p:cBhvr>
                                        <p:cTn id="1109" dur="1" fill="hold">
                                          <p:stCondLst>
                                            <p:cond delay="0"/>
                                          </p:stCondLst>
                                        </p:cTn>
                                        <p:tgtEl>
                                          <p:spTgt spid="2205"/>
                                        </p:tgtEl>
                                        <p:attrNameLst>
                                          <p:attrName>style.visibility</p:attrName>
                                        </p:attrNameLst>
                                      </p:cBhvr>
                                      <p:to>
                                        <p:strVal val="visible"/>
                                      </p:to>
                                    </p:set>
                                    <p:animEffect transition="in" filter="wipe(left)">
                                      <p:cBhvr>
                                        <p:cTn id="1110" dur="500"/>
                                        <p:tgtEl>
                                          <p:spTgt spid="2205"/>
                                        </p:tgtEl>
                                      </p:cBhvr>
                                    </p:animEffect>
                                  </p:childTnLst>
                                </p:cTn>
                              </p:par>
                              <p:par>
                                <p:cTn id="1111" presetID="22" presetClass="entr" presetSubtype="8" fill="hold" grpId="0" nodeType="withEffect">
                                  <p:stCondLst>
                                    <p:cond delay="5100"/>
                                  </p:stCondLst>
                                  <p:childTnLst>
                                    <p:set>
                                      <p:cBhvr>
                                        <p:cTn id="1112" dur="1" fill="hold">
                                          <p:stCondLst>
                                            <p:cond delay="0"/>
                                          </p:stCondLst>
                                        </p:cTn>
                                        <p:tgtEl>
                                          <p:spTgt spid="2243"/>
                                        </p:tgtEl>
                                        <p:attrNameLst>
                                          <p:attrName>style.visibility</p:attrName>
                                        </p:attrNameLst>
                                      </p:cBhvr>
                                      <p:to>
                                        <p:strVal val="visible"/>
                                      </p:to>
                                    </p:set>
                                    <p:animEffect transition="in" filter="wipe(left)">
                                      <p:cBhvr>
                                        <p:cTn id="1113" dur="500"/>
                                        <p:tgtEl>
                                          <p:spTgt spid="2243"/>
                                        </p:tgtEl>
                                      </p:cBhvr>
                                    </p:animEffect>
                                  </p:childTnLst>
                                </p:cTn>
                              </p:par>
                              <p:par>
                                <p:cTn id="1114" presetID="22" presetClass="entr" presetSubtype="8" fill="hold" grpId="0" nodeType="withEffect">
                                  <p:stCondLst>
                                    <p:cond delay="5200"/>
                                  </p:stCondLst>
                                  <p:childTnLst>
                                    <p:set>
                                      <p:cBhvr>
                                        <p:cTn id="1115" dur="1" fill="hold">
                                          <p:stCondLst>
                                            <p:cond delay="0"/>
                                          </p:stCondLst>
                                        </p:cTn>
                                        <p:tgtEl>
                                          <p:spTgt spid="2338"/>
                                        </p:tgtEl>
                                        <p:attrNameLst>
                                          <p:attrName>style.visibility</p:attrName>
                                        </p:attrNameLst>
                                      </p:cBhvr>
                                      <p:to>
                                        <p:strVal val="visible"/>
                                      </p:to>
                                    </p:set>
                                    <p:animEffect transition="in" filter="wipe(left)">
                                      <p:cBhvr>
                                        <p:cTn id="1116" dur="500"/>
                                        <p:tgtEl>
                                          <p:spTgt spid="2338"/>
                                        </p:tgtEl>
                                      </p:cBhvr>
                                    </p:animEffect>
                                  </p:childTnLst>
                                </p:cTn>
                              </p:par>
                              <p:par>
                                <p:cTn id="1117" presetID="22" presetClass="entr" presetSubtype="8" fill="hold" grpId="0" nodeType="withEffect">
                                  <p:stCondLst>
                                    <p:cond delay="5400"/>
                                  </p:stCondLst>
                                  <p:childTnLst>
                                    <p:set>
                                      <p:cBhvr>
                                        <p:cTn id="1118" dur="1" fill="hold">
                                          <p:stCondLst>
                                            <p:cond delay="0"/>
                                          </p:stCondLst>
                                        </p:cTn>
                                        <p:tgtEl>
                                          <p:spTgt spid="2364"/>
                                        </p:tgtEl>
                                        <p:attrNameLst>
                                          <p:attrName>style.visibility</p:attrName>
                                        </p:attrNameLst>
                                      </p:cBhvr>
                                      <p:to>
                                        <p:strVal val="visible"/>
                                      </p:to>
                                    </p:set>
                                    <p:animEffect transition="in" filter="wipe(left)">
                                      <p:cBhvr>
                                        <p:cTn id="1119" dur="500"/>
                                        <p:tgtEl>
                                          <p:spTgt spid="2364"/>
                                        </p:tgtEl>
                                      </p:cBhvr>
                                    </p:animEffect>
                                  </p:childTnLst>
                                </p:cTn>
                              </p:par>
                              <p:par>
                                <p:cTn id="1120" presetID="22" presetClass="entr" presetSubtype="8" fill="hold" grpId="0" nodeType="withEffect">
                                  <p:stCondLst>
                                    <p:cond delay="5500"/>
                                  </p:stCondLst>
                                  <p:childTnLst>
                                    <p:set>
                                      <p:cBhvr>
                                        <p:cTn id="1121" dur="1" fill="hold">
                                          <p:stCondLst>
                                            <p:cond delay="0"/>
                                          </p:stCondLst>
                                        </p:cTn>
                                        <p:tgtEl>
                                          <p:spTgt spid="2082"/>
                                        </p:tgtEl>
                                        <p:attrNameLst>
                                          <p:attrName>style.visibility</p:attrName>
                                        </p:attrNameLst>
                                      </p:cBhvr>
                                      <p:to>
                                        <p:strVal val="visible"/>
                                      </p:to>
                                    </p:set>
                                    <p:animEffect transition="in" filter="wipe(left)">
                                      <p:cBhvr>
                                        <p:cTn id="1122" dur="500"/>
                                        <p:tgtEl>
                                          <p:spTgt spid="2082"/>
                                        </p:tgtEl>
                                      </p:cBhvr>
                                    </p:animEffect>
                                  </p:childTnLst>
                                </p:cTn>
                              </p:par>
                              <p:par>
                                <p:cTn id="1123" presetID="22" presetClass="entr" presetSubtype="8" fill="hold" grpId="0" nodeType="withEffect">
                                  <p:stCondLst>
                                    <p:cond delay="5500"/>
                                  </p:stCondLst>
                                  <p:childTnLst>
                                    <p:set>
                                      <p:cBhvr>
                                        <p:cTn id="1124" dur="1" fill="hold">
                                          <p:stCondLst>
                                            <p:cond delay="0"/>
                                          </p:stCondLst>
                                        </p:cTn>
                                        <p:tgtEl>
                                          <p:spTgt spid="2249"/>
                                        </p:tgtEl>
                                        <p:attrNameLst>
                                          <p:attrName>style.visibility</p:attrName>
                                        </p:attrNameLst>
                                      </p:cBhvr>
                                      <p:to>
                                        <p:strVal val="visible"/>
                                      </p:to>
                                    </p:set>
                                    <p:animEffect transition="in" filter="wipe(left)">
                                      <p:cBhvr>
                                        <p:cTn id="1125" dur="500"/>
                                        <p:tgtEl>
                                          <p:spTgt spid="2249"/>
                                        </p:tgtEl>
                                      </p:cBhvr>
                                    </p:animEffect>
                                  </p:childTnLst>
                                </p:cTn>
                              </p:par>
                              <p:par>
                                <p:cTn id="1126" presetID="22" presetClass="entr" presetSubtype="8" fill="hold" grpId="0" nodeType="withEffect">
                                  <p:stCondLst>
                                    <p:cond delay="5500"/>
                                  </p:stCondLst>
                                  <p:childTnLst>
                                    <p:set>
                                      <p:cBhvr>
                                        <p:cTn id="1127" dur="1" fill="hold">
                                          <p:stCondLst>
                                            <p:cond delay="0"/>
                                          </p:stCondLst>
                                        </p:cTn>
                                        <p:tgtEl>
                                          <p:spTgt spid="2066"/>
                                        </p:tgtEl>
                                        <p:attrNameLst>
                                          <p:attrName>style.visibility</p:attrName>
                                        </p:attrNameLst>
                                      </p:cBhvr>
                                      <p:to>
                                        <p:strVal val="visible"/>
                                      </p:to>
                                    </p:set>
                                    <p:animEffect transition="in" filter="wipe(left)">
                                      <p:cBhvr>
                                        <p:cTn id="1128" dur="500"/>
                                        <p:tgtEl>
                                          <p:spTgt spid="2066"/>
                                        </p:tgtEl>
                                      </p:cBhvr>
                                    </p:animEffect>
                                  </p:childTnLst>
                                </p:cTn>
                              </p:par>
                              <p:par>
                                <p:cTn id="1129" presetID="22" presetClass="entr" presetSubtype="8" fill="hold" grpId="0" nodeType="withEffect">
                                  <p:stCondLst>
                                    <p:cond delay="5500"/>
                                  </p:stCondLst>
                                  <p:childTnLst>
                                    <p:set>
                                      <p:cBhvr>
                                        <p:cTn id="1130" dur="1" fill="hold">
                                          <p:stCondLst>
                                            <p:cond delay="0"/>
                                          </p:stCondLst>
                                        </p:cTn>
                                        <p:tgtEl>
                                          <p:spTgt spid="2356"/>
                                        </p:tgtEl>
                                        <p:attrNameLst>
                                          <p:attrName>style.visibility</p:attrName>
                                        </p:attrNameLst>
                                      </p:cBhvr>
                                      <p:to>
                                        <p:strVal val="visible"/>
                                      </p:to>
                                    </p:set>
                                    <p:animEffect transition="in" filter="wipe(left)">
                                      <p:cBhvr>
                                        <p:cTn id="1131" dur="500"/>
                                        <p:tgtEl>
                                          <p:spTgt spid="2356"/>
                                        </p:tgtEl>
                                      </p:cBhvr>
                                    </p:animEffect>
                                  </p:childTnLst>
                                </p:cTn>
                              </p:par>
                              <p:par>
                                <p:cTn id="1132" presetID="22" presetClass="entr" presetSubtype="8" fill="hold" grpId="0" nodeType="withEffect">
                                  <p:stCondLst>
                                    <p:cond delay="5500"/>
                                  </p:stCondLst>
                                  <p:childTnLst>
                                    <p:set>
                                      <p:cBhvr>
                                        <p:cTn id="1133" dur="1" fill="hold">
                                          <p:stCondLst>
                                            <p:cond delay="0"/>
                                          </p:stCondLst>
                                        </p:cTn>
                                        <p:tgtEl>
                                          <p:spTgt spid="2183"/>
                                        </p:tgtEl>
                                        <p:attrNameLst>
                                          <p:attrName>style.visibility</p:attrName>
                                        </p:attrNameLst>
                                      </p:cBhvr>
                                      <p:to>
                                        <p:strVal val="visible"/>
                                      </p:to>
                                    </p:set>
                                    <p:animEffect transition="in" filter="wipe(left)">
                                      <p:cBhvr>
                                        <p:cTn id="1134" dur="500"/>
                                        <p:tgtEl>
                                          <p:spTgt spid="2183"/>
                                        </p:tgtEl>
                                      </p:cBhvr>
                                    </p:animEffect>
                                  </p:childTnLst>
                                </p:cTn>
                              </p:par>
                              <p:par>
                                <p:cTn id="1135" presetID="22" presetClass="entr" presetSubtype="8" fill="hold" grpId="0" nodeType="withEffect">
                                  <p:stCondLst>
                                    <p:cond delay="5500"/>
                                  </p:stCondLst>
                                  <p:childTnLst>
                                    <p:set>
                                      <p:cBhvr>
                                        <p:cTn id="1136" dur="1" fill="hold">
                                          <p:stCondLst>
                                            <p:cond delay="0"/>
                                          </p:stCondLst>
                                        </p:cTn>
                                        <p:tgtEl>
                                          <p:spTgt spid="2279"/>
                                        </p:tgtEl>
                                        <p:attrNameLst>
                                          <p:attrName>style.visibility</p:attrName>
                                        </p:attrNameLst>
                                      </p:cBhvr>
                                      <p:to>
                                        <p:strVal val="visible"/>
                                      </p:to>
                                    </p:set>
                                    <p:animEffect transition="in" filter="wipe(left)">
                                      <p:cBhvr>
                                        <p:cTn id="1137" dur="500"/>
                                        <p:tgtEl>
                                          <p:spTgt spid="2279"/>
                                        </p:tgtEl>
                                      </p:cBhvr>
                                    </p:animEffect>
                                  </p:childTnLst>
                                </p:cTn>
                              </p:par>
                              <p:par>
                                <p:cTn id="1138" presetID="22" presetClass="entr" presetSubtype="8" fill="hold" grpId="0" nodeType="withEffect">
                                  <p:stCondLst>
                                    <p:cond delay="5500"/>
                                  </p:stCondLst>
                                  <p:childTnLst>
                                    <p:set>
                                      <p:cBhvr>
                                        <p:cTn id="1139" dur="1" fill="hold">
                                          <p:stCondLst>
                                            <p:cond delay="0"/>
                                          </p:stCondLst>
                                        </p:cTn>
                                        <p:tgtEl>
                                          <p:spTgt spid="2226"/>
                                        </p:tgtEl>
                                        <p:attrNameLst>
                                          <p:attrName>style.visibility</p:attrName>
                                        </p:attrNameLst>
                                      </p:cBhvr>
                                      <p:to>
                                        <p:strVal val="visible"/>
                                      </p:to>
                                    </p:set>
                                    <p:animEffect transition="in" filter="wipe(left)">
                                      <p:cBhvr>
                                        <p:cTn id="1140" dur="500"/>
                                        <p:tgtEl>
                                          <p:spTgt spid="2226"/>
                                        </p:tgtEl>
                                      </p:cBhvr>
                                    </p:animEffect>
                                  </p:childTnLst>
                                </p:cTn>
                              </p:par>
                              <p:par>
                                <p:cTn id="1141" presetID="22" presetClass="entr" presetSubtype="8" fill="hold" grpId="0" nodeType="withEffect">
                                  <p:stCondLst>
                                    <p:cond delay="5500"/>
                                  </p:stCondLst>
                                  <p:childTnLst>
                                    <p:set>
                                      <p:cBhvr>
                                        <p:cTn id="1142" dur="1" fill="hold">
                                          <p:stCondLst>
                                            <p:cond delay="0"/>
                                          </p:stCondLst>
                                        </p:cTn>
                                        <p:tgtEl>
                                          <p:spTgt spid="2186"/>
                                        </p:tgtEl>
                                        <p:attrNameLst>
                                          <p:attrName>style.visibility</p:attrName>
                                        </p:attrNameLst>
                                      </p:cBhvr>
                                      <p:to>
                                        <p:strVal val="visible"/>
                                      </p:to>
                                    </p:set>
                                    <p:animEffect transition="in" filter="wipe(left)">
                                      <p:cBhvr>
                                        <p:cTn id="1143" dur="500"/>
                                        <p:tgtEl>
                                          <p:spTgt spid="2186"/>
                                        </p:tgtEl>
                                      </p:cBhvr>
                                    </p:animEffect>
                                  </p:childTnLst>
                                </p:cTn>
                              </p:par>
                              <p:par>
                                <p:cTn id="1144" presetID="22" presetClass="entr" presetSubtype="8" fill="hold" grpId="0" nodeType="withEffect">
                                  <p:stCondLst>
                                    <p:cond delay="5500"/>
                                  </p:stCondLst>
                                  <p:childTnLst>
                                    <p:set>
                                      <p:cBhvr>
                                        <p:cTn id="1145" dur="1" fill="hold">
                                          <p:stCondLst>
                                            <p:cond delay="0"/>
                                          </p:stCondLst>
                                        </p:cTn>
                                        <p:tgtEl>
                                          <p:spTgt spid="2187"/>
                                        </p:tgtEl>
                                        <p:attrNameLst>
                                          <p:attrName>style.visibility</p:attrName>
                                        </p:attrNameLst>
                                      </p:cBhvr>
                                      <p:to>
                                        <p:strVal val="visible"/>
                                      </p:to>
                                    </p:set>
                                    <p:animEffect transition="in" filter="wipe(left)">
                                      <p:cBhvr>
                                        <p:cTn id="1146" dur="500"/>
                                        <p:tgtEl>
                                          <p:spTgt spid="2187"/>
                                        </p:tgtEl>
                                      </p:cBhvr>
                                    </p:animEffect>
                                  </p:childTnLst>
                                </p:cTn>
                              </p:par>
                            </p:childTnLst>
                          </p:cTn>
                        </p:par>
                        <p:par>
                          <p:cTn id="1147" fill="hold">
                            <p:stCondLst>
                              <p:cond delay="6515"/>
                            </p:stCondLst>
                            <p:childTnLst>
                              <p:par>
                                <p:cTn id="1148" presetID="23" presetClass="entr" presetSubtype="288" fill="hold" grpId="0" nodeType="afterEffect">
                                  <p:stCondLst>
                                    <p:cond delay="0"/>
                                  </p:stCondLst>
                                  <p:childTnLst>
                                    <p:set>
                                      <p:cBhvr>
                                        <p:cTn id="1149" dur="1" fill="hold">
                                          <p:stCondLst>
                                            <p:cond delay="0"/>
                                          </p:stCondLst>
                                        </p:cTn>
                                        <p:tgtEl>
                                          <p:spTgt spid="79"/>
                                        </p:tgtEl>
                                        <p:attrNameLst>
                                          <p:attrName>style.visibility</p:attrName>
                                        </p:attrNameLst>
                                      </p:cBhvr>
                                      <p:to>
                                        <p:strVal val="visible"/>
                                      </p:to>
                                    </p:set>
                                    <p:anim calcmode="lin" valueType="num">
                                      <p:cBhvr>
                                        <p:cTn id="1150" dur="500" fill="hold"/>
                                        <p:tgtEl>
                                          <p:spTgt spid="79"/>
                                        </p:tgtEl>
                                        <p:attrNameLst>
                                          <p:attrName>ppt_w</p:attrName>
                                        </p:attrNameLst>
                                      </p:cBhvr>
                                      <p:tavLst>
                                        <p:tav tm="0">
                                          <p:val>
                                            <p:strVal val="4/3*#ppt_w"/>
                                          </p:val>
                                        </p:tav>
                                        <p:tav tm="100000">
                                          <p:val>
                                            <p:strVal val="#ppt_w"/>
                                          </p:val>
                                        </p:tav>
                                      </p:tavLst>
                                    </p:anim>
                                    <p:anim calcmode="lin" valueType="num">
                                      <p:cBhvr>
                                        <p:cTn id="1151" dur="500" fill="hold"/>
                                        <p:tgtEl>
                                          <p:spTgt spid="79"/>
                                        </p:tgtEl>
                                        <p:attrNameLst>
                                          <p:attrName>ppt_h</p:attrName>
                                        </p:attrNameLst>
                                      </p:cBhvr>
                                      <p:tavLst>
                                        <p:tav tm="0">
                                          <p:val>
                                            <p:strVal val="4/3*#ppt_h"/>
                                          </p:val>
                                        </p:tav>
                                        <p:tav tm="100000">
                                          <p:val>
                                            <p:strVal val="#ppt_h"/>
                                          </p:val>
                                        </p:tav>
                                      </p:tavLst>
                                    </p:anim>
                                  </p:childTnLst>
                                </p:cTn>
                              </p:par>
                              <p:par>
                                <p:cTn id="1152" presetID="10" presetClass="entr" presetSubtype="0" fill="hold" grpId="1" nodeType="withEffect">
                                  <p:stCondLst>
                                    <p:cond delay="0"/>
                                  </p:stCondLst>
                                  <p:childTnLst>
                                    <p:set>
                                      <p:cBhvr>
                                        <p:cTn id="1153" dur="1" fill="hold">
                                          <p:stCondLst>
                                            <p:cond delay="0"/>
                                          </p:stCondLst>
                                        </p:cTn>
                                        <p:tgtEl>
                                          <p:spTgt spid="79"/>
                                        </p:tgtEl>
                                        <p:attrNameLst>
                                          <p:attrName>style.visibility</p:attrName>
                                        </p:attrNameLst>
                                      </p:cBhvr>
                                      <p:to>
                                        <p:strVal val="visible"/>
                                      </p:to>
                                    </p:set>
                                    <p:animEffect transition="in" filter="fade">
                                      <p:cBhvr>
                                        <p:cTn id="115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 grpId="0" animBg="1"/>
      <p:bldP spid="79" grpId="0"/>
      <p:bldP spid="79" grpId="1"/>
      <p:bldP spid="2174" grpId="0" animBg="1"/>
      <p:bldP spid="2175" grpId="0" animBg="1"/>
      <p:bldP spid="2176" grpId="0" animBg="1"/>
      <p:bldP spid="2177" grpId="0" animBg="1"/>
      <p:bldP spid="2178" grpId="0" animBg="1"/>
      <p:bldP spid="2179" grpId="0" animBg="1"/>
      <p:bldP spid="2180" grpId="0" animBg="1"/>
      <p:bldP spid="2181" grpId="0" animBg="1"/>
      <p:bldP spid="2182" grpId="0" animBg="1"/>
      <p:bldP spid="2183" grpId="0" animBg="1"/>
      <p:bldP spid="2184" grpId="0" animBg="1"/>
      <p:bldP spid="2185" grpId="0" animBg="1"/>
      <p:bldP spid="2186" grpId="0" animBg="1"/>
      <p:bldP spid="2187" grpId="0" animBg="1"/>
      <p:bldP spid="2188" grpId="0" animBg="1"/>
      <p:bldP spid="2189" grpId="0" animBg="1"/>
      <p:bldP spid="2190" grpId="0" animBg="1"/>
      <p:bldP spid="2191" grpId="0" animBg="1"/>
      <p:bldP spid="2192" grpId="0" animBg="1"/>
      <p:bldP spid="2193" grpId="0" animBg="1"/>
      <p:bldP spid="2194" grpId="0" animBg="1"/>
      <p:bldP spid="2195" grpId="0" animBg="1"/>
      <p:bldP spid="2196" grpId="0" animBg="1"/>
      <p:bldP spid="2197" grpId="0" animBg="1"/>
      <p:bldP spid="2198" grpId="0" animBg="1"/>
      <p:bldP spid="2199" grpId="0" animBg="1"/>
      <p:bldP spid="2200" grpId="0" animBg="1"/>
      <p:bldP spid="2201" grpId="0" animBg="1"/>
      <p:bldP spid="2202" grpId="0" animBg="1"/>
      <p:bldP spid="2203" grpId="0" animBg="1"/>
      <p:bldP spid="2204" grpId="0" animBg="1"/>
      <p:bldP spid="2206" grpId="0" animBg="1"/>
      <p:bldP spid="2207" grpId="0" animBg="1"/>
      <p:bldP spid="2208" grpId="0" animBg="1"/>
      <p:bldP spid="2209" grpId="0" animBg="1"/>
      <p:bldP spid="2210" grpId="0" animBg="1"/>
      <p:bldP spid="2211" grpId="0" animBg="1"/>
      <p:bldP spid="2212" grpId="0" animBg="1"/>
      <p:bldP spid="2213" grpId="0" animBg="1"/>
      <p:bldP spid="2214" grpId="0" animBg="1"/>
      <p:bldP spid="2215" grpId="0" animBg="1"/>
      <p:bldP spid="2216" grpId="0" animBg="1"/>
      <p:bldP spid="2217" grpId="0" animBg="1"/>
      <p:bldP spid="2218" grpId="0" animBg="1"/>
      <p:bldP spid="2219" grpId="0" animBg="1"/>
      <p:bldP spid="2220" grpId="0" animBg="1"/>
      <p:bldP spid="2221" grpId="0" animBg="1"/>
      <p:bldP spid="2222" grpId="0" animBg="1"/>
      <p:bldP spid="2223" grpId="0" animBg="1"/>
      <p:bldP spid="2224" grpId="0" animBg="1"/>
      <p:bldP spid="2225" grpId="0" animBg="1"/>
      <p:bldP spid="2226" grpId="0" animBg="1"/>
      <p:bldP spid="2227" grpId="0" animBg="1"/>
      <p:bldP spid="2228" grpId="0" animBg="1"/>
      <p:bldP spid="2229" grpId="0" animBg="1"/>
      <p:bldP spid="2230" grpId="0" animBg="1"/>
      <p:bldP spid="2231" grpId="0" animBg="1"/>
      <p:bldP spid="2232" grpId="0" animBg="1"/>
      <p:bldP spid="2233" grpId="0" animBg="1"/>
      <p:bldP spid="2234" grpId="0" animBg="1"/>
      <p:bldP spid="2235" grpId="0" animBg="1"/>
      <p:bldP spid="2236" grpId="0" animBg="1"/>
      <p:bldP spid="2237" grpId="0" animBg="1"/>
      <p:bldP spid="2238" grpId="0" animBg="1"/>
      <p:bldP spid="2239" grpId="0" animBg="1"/>
      <p:bldP spid="2240" grpId="0" animBg="1"/>
      <p:bldP spid="2241" grpId="0" animBg="1"/>
      <p:bldP spid="2242" grpId="0" animBg="1"/>
      <p:bldP spid="2244" grpId="0" animBg="1"/>
      <p:bldP spid="2245" grpId="0" animBg="1"/>
      <p:bldP spid="2246" grpId="0" animBg="1"/>
      <p:bldP spid="2247" grpId="0" animBg="1"/>
      <p:bldP spid="2248" grpId="0" animBg="1"/>
      <p:bldP spid="2249" grpId="0" animBg="1"/>
      <p:bldP spid="2250" grpId="0" animBg="1"/>
      <p:bldP spid="2251" grpId="0" animBg="1"/>
      <p:bldP spid="2252" grpId="0" animBg="1"/>
      <p:bldP spid="2253" grpId="0" animBg="1"/>
      <p:bldP spid="2254" grpId="0" animBg="1"/>
      <p:bldP spid="2255" grpId="0" animBg="1"/>
      <p:bldP spid="2256" grpId="0" animBg="1"/>
      <p:bldP spid="2257" grpId="0" animBg="1"/>
      <p:bldP spid="2258" grpId="0" animBg="1"/>
      <p:bldP spid="2259" grpId="0" animBg="1"/>
      <p:bldP spid="2260" grpId="0" animBg="1"/>
      <p:bldP spid="2261" grpId="0" animBg="1"/>
      <p:bldP spid="2262" grpId="0" animBg="1"/>
      <p:bldP spid="2263" grpId="0" animBg="1"/>
      <p:bldP spid="2264" grpId="0" animBg="1"/>
      <p:bldP spid="2265" grpId="0" animBg="1"/>
      <p:bldP spid="2266" grpId="0" animBg="1"/>
      <p:bldP spid="2267" grpId="0" animBg="1"/>
      <p:bldP spid="2268" grpId="0" animBg="1"/>
      <p:bldP spid="2269" grpId="0" animBg="1"/>
      <p:bldP spid="2270" grpId="0" animBg="1"/>
      <p:bldP spid="2271" grpId="0" animBg="1"/>
      <p:bldP spid="2272" grpId="0" animBg="1"/>
      <p:bldP spid="2273" grpId="0" animBg="1"/>
      <p:bldP spid="2274" grpId="0" animBg="1"/>
      <p:bldP spid="2275" grpId="0" animBg="1"/>
      <p:bldP spid="2276" grpId="0" animBg="1"/>
      <p:bldP spid="2277" grpId="0" animBg="1"/>
      <p:bldP spid="2278" grpId="0" animBg="1"/>
      <p:bldP spid="2279" grpId="0" animBg="1"/>
      <p:bldP spid="2280" grpId="0" animBg="1"/>
      <p:bldP spid="2281" grpId="0" animBg="1"/>
      <p:bldP spid="2282" grpId="0" animBg="1"/>
      <p:bldP spid="2283" grpId="0" animBg="1"/>
      <p:bldP spid="2284" grpId="0" animBg="1"/>
      <p:bldP spid="2285" grpId="0" animBg="1"/>
      <p:bldP spid="2286" grpId="0" animBg="1"/>
      <p:bldP spid="2287" grpId="0" animBg="1"/>
      <p:bldP spid="2288" grpId="0" animBg="1"/>
      <p:bldP spid="2289" grpId="0" animBg="1"/>
      <p:bldP spid="2290" grpId="0" animBg="1"/>
      <p:bldP spid="2291" grpId="0" animBg="1"/>
      <p:bldP spid="2292" grpId="0" animBg="1"/>
      <p:bldP spid="2293" grpId="0" animBg="1"/>
      <p:bldP spid="2294" grpId="0" animBg="1"/>
      <p:bldP spid="2295" grpId="0" animBg="1"/>
      <p:bldP spid="2296" grpId="0" animBg="1"/>
      <p:bldP spid="2297" grpId="0" animBg="1"/>
      <p:bldP spid="2298" grpId="0" animBg="1"/>
      <p:bldP spid="2299" grpId="0" animBg="1"/>
      <p:bldP spid="2300" grpId="0" animBg="1"/>
      <p:bldP spid="2301" grpId="0" animBg="1"/>
      <p:bldP spid="2302" grpId="0" animBg="1"/>
      <p:bldP spid="2303" grpId="0" animBg="1"/>
      <p:bldP spid="2304" grpId="0" animBg="1"/>
      <p:bldP spid="2305" grpId="0" animBg="1"/>
      <p:bldP spid="2306" grpId="0" animBg="1"/>
      <p:bldP spid="2307" grpId="0" animBg="1"/>
      <p:bldP spid="2308" grpId="0" animBg="1"/>
      <p:bldP spid="2309" grpId="0" animBg="1"/>
      <p:bldP spid="2310" grpId="0" animBg="1"/>
      <p:bldP spid="2311" grpId="0" animBg="1"/>
      <p:bldP spid="2312" grpId="0" animBg="1"/>
      <p:bldP spid="2313" grpId="0" animBg="1"/>
      <p:bldP spid="2314" grpId="0" animBg="1"/>
      <p:bldP spid="2315" grpId="0" animBg="1"/>
      <p:bldP spid="2316" grpId="0" animBg="1"/>
      <p:bldP spid="2317" grpId="0" animBg="1"/>
      <p:bldP spid="2318" grpId="0" animBg="1"/>
      <p:bldP spid="2319" grpId="0" animBg="1"/>
      <p:bldP spid="2320" grpId="0" animBg="1"/>
      <p:bldP spid="2323" grpId="0" animBg="1"/>
      <p:bldP spid="2324" grpId="0" animBg="1"/>
      <p:bldP spid="2325" grpId="0" animBg="1"/>
      <p:bldP spid="2326" grpId="0" animBg="1"/>
      <p:bldP spid="2327" grpId="0" animBg="1"/>
      <p:bldP spid="2328" grpId="0" animBg="1"/>
      <p:bldP spid="2329" grpId="0" animBg="1"/>
      <p:bldP spid="2330" grpId="0" animBg="1"/>
      <p:bldP spid="2331" grpId="0" animBg="1"/>
      <p:bldP spid="2332" grpId="0" animBg="1"/>
      <p:bldP spid="2334" grpId="0" animBg="1"/>
      <p:bldP spid="2335" grpId="0" animBg="1"/>
      <p:bldP spid="2336" grpId="0" animBg="1"/>
      <p:bldP spid="2339" grpId="0" animBg="1"/>
      <p:bldP spid="2340" grpId="0" animBg="1"/>
      <p:bldP spid="2341" grpId="0" animBg="1"/>
      <p:bldP spid="2342" grpId="0" animBg="1"/>
      <p:bldP spid="2343" grpId="0" animBg="1"/>
      <p:bldP spid="2344" grpId="0" animBg="1"/>
      <p:bldP spid="2345" grpId="0" animBg="1"/>
      <p:bldP spid="2346" grpId="0" animBg="1"/>
      <p:bldP spid="2347" grpId="0" animBg="1"/>
      <p:bldP spid="2348" grpId="0" animBg="1"/>
      <p:bldP spid="2351" grpId="0" animBg="1"/>
      <p:bldP spid="2352" grpId="0" animBg="1"/>
      <p:bldP spid="2353" grpId="0" animBg="1"/>
      <p:bldP spid="2356" grpId="0" animBg="1"/>
      <p:bldP spid="2357" grpId="0" animBg="1"/>
      <p:bldP spid="2358" grpId="0" animBg="1"/>
      <p:bldP spid="2359" grpId="0" animBg="1"/>
      <p:bldP spid="2360" grpId="0" animBg="1"/>
      <p:bldP spid="2361" grpId="0" animBg="1"/>
      <p:bldP spid="2362" grpId="0" animBg="1"/>
      <p:bldP spid="2365" grpId="0" animBg="1"/>
      <p:bldP spid="2366" grpId="0" animBg="1"/>
      <p:bldP spid="2367" grpId="0" animBg="1"/>
      <p:bldP spid="2368" grpId="0" animBg="1"/>
      <p:bldP spid="2369" grpId="0" animBg="1"/>
      <p:bldP spid="2370" grpId="0" animBg="1"/>
      <p:bldP spid="2373" grpId="0" animBg="1"/>
      <p:bldP spid="2052" grpId="0" animBg="1"/>
      <p:bldP spid="2053" grpId="0" animBg="1"/>
      <p:bldP spid="2055" grpId="0" animBg="1"/>
      <p:bldP spid="2059" grpId="0" animBg="1"/>
      <p:bldP spid="2060" grpId="0" animBg="1"/>
      <p:bldP spid="2061" grpId="0" animBg="1"/>
      <p:bldP spid="2062" grpId="0" animBg="1"/>
      <p:bldP spid="2066" grpId="0" animBg="1"/>
      <p:bldP spid="2067" grpId="0" animBg="1"/>
      <p:bldP spid="2068" grpId="0" animBg="1"/>
      <p:bldP spid="2069" grpId="0" animBg="1"/>
      <p:bldP spid="2070" grpId="0" animBg="1"/>
      <p:bldP spid="2071" grpId="0" animBg="1"/>
      <p:bldP spid="2072" grpId="0" animBg="1"/>
      <p:bldP spid="2073" grpId="0" animBg="1"/>
      <p:bldP spid="2077" grpId="0" animBg="1"/>
      <p:bldP spid="2078" grpId="0" animBg="1"/>
      <p:bldP spid="2079" grpId="0" animBg="1"/>
      <p:bldP spid="68" grpId="0" animBg="1"/>
      <p:bldP spid="69" grpId="0" animBg="1"/>
      <p:bldP spid="70" grpId="0" animBg="1"/>
      <p:bldP spid="73" grpId="0" animBg="1"/>
      <p:bldP spid="74" grpId="0" animBg="1"/>
      <p:bldP spid="76" grpId="0" animBg="1"/>
      <p:bldP spid="83" grpId="0" animBg="1"/>
      <p:bldP spid="84" grpId="0" animBg="1"/>
      <p:bldP spid="85" grpId="0" animBg="1"/>
      <p:bldP spid="89" grpId="0" animBg="1"/>
      <p:bldP spid="90" grpId="0" animBg="1"/>
      <p:bldP spid="92" grpId="0" animBg="1"/>
      <p:bldP spid="93" grpId="0" animBg="1"/>
      <p:bldP spid="94" grpId="0" animBg="1"/>
      <p:bldP spid="1024" grpId="0" animBg="1"/>
      <p:bldP spid="1025" grpId="0" animBg="1"/>
      <p:bldP spid="1030" grpId="0" animBg="1"/>
      <p:bldP spid="1031" grpId="0" animBg="1"/>
      <p:bldP spid="1035" grpId="0" animBg="1"/>
      <p:bldP spid="1036"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50" grpId="0" animBg="1"/>
      <p:bldP spid="1051" grpId="0" animBg="1"/>
      <p:bldP spid="1053" grpId="0" animBg="1"/>
      <p:bldP spid="1054" grpId="0" animBg="1"/>
      <p:bldP spid="1055" grpId="0" animBg="1"/>
      <p:bldP spid="2081" grpId="0" animBg="1"/>
      <p:bldP spid="2205" grpId="0" animBg="1"/>
      <p:bldP spid="2243" grpId="0" animBg="1"/>
      <p:bldP spid="2338" grpId="0" animBg="1"/>
      <p:bldP spid="2364" grpId="0" animBg="1"/>
      <p:bldP spid="2082" grpId="0" animBg="1"/>
      <p:bldP spid="2083" grpId="0" animBg="1"/>
      <p:bldP spid="2085" grpId="0" animBg="1"/>
      <p:bldP spid="2086" grpId="0" animBg="1"/>
      <p:bldP spid="2087" grpId="0" animBg="1"/>
      <p:bldP spid="2088" grpId="0" animBg="1"/>
      <p:bldP spid="2089" grpId="0" animBg="1"/>
      <p:bldP spid="2090" grpId="0" animBg="1"/>
      <p:bldP spid="2091" grpId="0" animBg="1"/>
      <p:bldP spid="2092" grpId="0" animBg="1"/>
      <p:bldP spid="2093" grpId="0" animBg="1"/>
      <p:bldP spid="2094" grpId="0" animBg="1"/>
      <p:bldP spid="2095" grpId="0" animBg="1"/>
      <p:bldP spid="2096" grpId="0" animBg="1"/>
      <p:bldP spid="2097" grpId="0" animBg="1"/>
      <p:bldP spid="2098" grpId="0" animBg="1"/>
      <p:bldP spid="2099" grpId="0" animBg="1"/>
      <p:bldP spid="2100" grpId="0" animBg="1"/>
      <p:bldP spid="2101" grpId="0" animBg="1"/>
      <p:bldP spid="2102" grpId="0" animBg="1"/>
      <p:bldP spid="2103" grpId="0" animBg="1"/>
      <p:bldP spid="2104" grpId="0" animBg="1"/>
      <p:bldP spid="2105" grpId="0" animBg="1"/>
      <p:bldP spid="2106" grpId="0" animBg="1"/>
      <p:bldP spid="2108" grpId="0" animBg="1"/>
      <p:bldP spid="2110" grpId="0" animBg="1"/>
      <p:bldP spid="2111" grpId="0" animBg="1"/>
      <p:bldP spid="2113" grpId="0" animBg="1"/>
      <p:bldP spid="2114" grpId="0" animBg="1"/>
      <p:bldP spid="2116" grpId="0" animBg="1"/>
      <p:bldP spid="2117" grpId="0" animBg="1"/>
      <p:bldP spid="2119" grpId="0" animBg="1"/>
      <p:bldP spid="2122" grpId="0" animBg="1"/>
      <p:bldP spid="2123" grpId="0" animBg="1"/>
      <p:bldP spid="2124" grpId="0" animBg="1"/>
      <p:bldP spid="2125" grpId="0" animBg="1"/>
      <p:bldP spid="2126" grpId="0" animBg="1"/>
      <p:bldP spid="2321" grpId="0" animBg="1"/>
      <p:bldP spid="2322" grpId="0" animBg="1"/>
      <p:bldP spid="2333" grpId="0" animBg="1"/>
      <p:bldP spid="2337" grpId="0" animBg="1"/>
      <p:bldP spid="2349" grpId="0" animBg="1"/>
      <p:bldP spid="2350" grpId="0" animBg="1"/>
      <p:bldP spid="2354" grpId="0" animBg="1"/>
      <p:bldP spid="2355" grpId="0" animBg="1"/>
      <p:bldP spid="2363" grpId="0" animBg="1"/>
      <p:bldP spid="2371" grpId="0" animBg="1"/>
      <p:bldP spid="2372" grpId="0" animBg="1"/>
      <p:bldP spid="2048" grpId="0" animBg="1"/>
      <p:bldP spid="2049" grpId="0" animBg="1"/>
      <p:bldP spid="2051" grpId="0" animBg="1"/>
      <p:bldP spid="2054" grpId="0" animBg="1"/>
      <p:bldP spid="2056" grpId="0" animBg="1"/>
      <p:bldP spid="2057" grpId="0" animBg="1"/>
      <p:bldP spid="2058" grpId="0" animBg="1"/>
      <p:bldP spid="2063" grpId="0" animBg="1"/>
      <p:bldP spid="2064" grpId="0" animBg="1"/>
      <p:bldP spid="2065" grpId="0" animBg="1"/>
      <p:bldP spid="2075" grpId="0" animBg="1"/>
      <p:bldP spid="2076" grpId="0" animBg="1"/>
      <p:bldP spid="71" grpId="0" animBg="1"/>
      <p:bldP spid="72" grpId="0" animBg="1"/>
      <p:bldP spid="75" grpId="0" animBg="1"/>
      <p:bldP spid="86" grpId="0" animBg="1"/>
      <p:bldP spid="87" grpId="0" animBg="1"/>
      <p:bldP spid="88" grpId="0" animBg="1"/>
      <p:bldP spid="91" grpId="0" animBg="1"/>
      <p:bldP spid="95" grpId="0" animBg="1"/>
      <p:bldP spid="1027" grpId="0" animBg="1"/>
      <p:bldP spid="1028" grpId="0" animBg="1"/>
      <p:bldP spid="1029" grpId="0" animBg="1"/>
      <p:bldP spid="1032" grpId="0" animBg="1"/>
      <p:bldP spid="1033" grpId="0" animBg="1"/>
      <p:bldP spid="1034" grpId="0" animBg="1"/>
      <p:bldP spid="1037" grpId="0" animBg="1"/>
      <p:bldP spid="1048" grpId="0" animBg="1"/>
      <p:bldP spid="1049" grpId="0" animBg="1"/>
      <p:bldP spid="1052" grpId="0" animBg="1"/>
      <p:bldP spid="2080" grpId="0" animBg="1"/>
      <p:bldP spid="2084" grpId="0" animBg="1"/>
      <p:bldP spid="2107" grpId="0" animBg="1"/>
      <p:bldP spid="2109" grpId="0" animBg="1"/>
      <p:bldP spid="2112" grpId="0" animBg="1"/>
      <p:bldP spid="2115" grpId="0" animBg="1"/>
      <p:bldP spid="2118" grpId="0" animBg="1"/>
      <p:bldP spid="2120" grpId="0" animBg="1"/>
      <p:bldP spid="2121" grpId="0" animBg="1"/>
      <p:bldP spid="2127" grpId="0" animBg="1"/>
      <p:bldP spid="2128" grpId="0" animBg="1"/>
      <p:bldP spid="2129" grpId="0" animBg="1"/>
      <p:bldP spid="2130" grpId="0" animBg="1"/>
      <p:bldP spid="2131" grpId="0" animBg="1"/>
      <p:bldP spid="2132" grpId="0" animBg="1"/>
      <p:bldP spid="2133" grpId="0" animBg="1"/>
      <p:bldP spid="2134" grpId="0" animBg="1"/>
      <p:bldP spid="2135" grpId="0" animBg="1"/>
      <p:bldP spid="2136" grpId="0" animBg="1"/>
      <p:bldP spid="2137" grpId="0" animBg="1"/>
      <p:bldP spid="2138" grpId="0" animBg="1"/>
      <p:bldP spid="2139" grpId="0" animBg="1"/>
      <p:bldP spid="2140" grpId="0" animBg="1"/>
      <p:bldP spid="2141" grpId="0" animBg="1"/>
      <p:bldP spid="2142" grpId="0" animBg="1"/>
      <p:bldP spid="2143" grpId="0" animBg="1"/>
      <p:bldP spid="2144" grpId="0" animBg="1"/>
      <p:bldP spid="2145" grpId="0" animBg="1"/>
      <p:bldP spid="2146" grpId="0" animBg="1"/>
      <p:bldP spid="2147" grpId="0" animBg="1"/>
      <p:bldP spid="2148" grpId="0" animBg="1"/>
      <p:bldP spid="2149" grpId="0" animBg="1"/>
      <p:bldP spid="2150" grpId="0" animBg="1"/>
      <p:bldP spid="2151" grpId="0" animBg="1"/>
      <p:bldP spid="2152" grpId="0" animBg="1"/>
      <p:bldP spid="2153" grpId="0" animBg="1"/>
      <p:bldP spid="2154" grpId="0" animBg="1"/>
      <p:bldP spid="2155" grpId="0" animBg="1"/>
      <p:bldP spid="2156" grpId="0" animBg="1"/>
      <p:bldP spid="2157" grpId="0" animBg="1"/>
      <p:bldP spid="2158" grpId="0" animBg="1"/>
      <p:bldP spid="2159" grpId="0" animBg="1"/>
      <p:bldP spid="2160" grpId="0" animBg="1"/>
      <p:bldP spid="2161" grpId="0" animBg="1"/>
      <p:bldP spid="2162" grpId="0" animBg="1"/>
      <p:bldP spid="2163" grpId="0" animBg="1"/>
      <p:bldP spid="2164" grpId="0" animBg="1"/>
      <p:bldP spid="2165" grpId="0" animBg="1"/>
      <p:bldP spid="2166" grpId="0" animBg="1"/>
      <p:bldP spid="2167" grpId="0" animBg="1"/>
      <p:bldP spid="2168" grpId="0" animBg="1"/>
      <p:bldP spid="2169" grpId="0" animBg="1"/>
      <p:bldP spid="2170" grpId="0" animBg="1"/>
      <p:bldP spid="2171" grpId="0" animBg="1"/>
      <p:bldP spid="2172" grpId="0" animBg="1"/>
      <p:bldP spid="2173" grpId="0" animBg="1"/>
      <p:bldP spid="77"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6830743" y="1503101"/>
            <a:ext cx="2228193" cy="5131615"/>
          </a:xfrm>
          <a:prstGeom prst="rect">
            <a:avLst/>
          </a:prstGeom>
          <a:solidFill>
            <a:schemeClr val="bg1"/>
          </a:solidFill>
          <a:ln w="19050">
            <a:solidFill>
              <a:schemeClr val="tx2"/>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49" name="Rectangle 48"/>
          <p:cNvSpPr/>
          <p:nvPr/>
        </p:nvSpPr>
        <p:spPr>
          <a:xfrm>
            <a:off x="88076" y="1792298"/>
            <a:ext cx="6645354" cy="1960180"/>
          </a:xfrm>
          <a:prstGeom prst="rect">
            <a:avLst/>
          </a:prstGeom>
          <a:solidFill>
            <a:schemeClr val="bg1"/>
          </a:solidFill>
          <a:ln w="19050">
            <a:solidFill>
              <a:schemeClr val="tx2"/>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48" name="Rectangle 47"/>
          <p:cNvSpPr/>
          <p:nvPr/>
        </p:nvSpPr>
        <p:spPr>
          <a:xfrm>
            <a:off x="76200" y="4323571"/>
            <a:ext cx="6645354" cy="1255986"/>
          </a:xfrm>
          <a:prstGeom prst="rect">
            <a:avLst/>
          </a:prstGeom>
          <a:solidFill>
            <a:schemeClr val="bg1"/>
          </a:solidFill>
          <a:ln w="19050">
            <a:solidFill>
              <a:schemeClr val="tx2"/>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p:nvPr>
        </p:nvSpPr>
        <p:spPr/>
        <p:txBody>
          <a:bodyPr/>
          <a:lstStyle/>
          <a:p>
            <a:r>
              <a:rPr lang="en-US" dirty="0" smtClean="0"/>
              <a:t>Networkfleet-Verizon History</a:t>
            </a:r>
            <a:endParaRPr lang="en-US" sz="1200" dirty="0"/>
          </a:p>
        </p:txBody>
      </p:sp>
      <p:graphicFrame>
        <p:nvGraphicFramePr>
          <p:cNvPr id="11" name="Diagram 10"/>
          <p:cNvGraphicFramePr/>
          <p:nvPr>
            <p:extLst>
              <p:ext uri="{D42A27DB-BD31-4B8C-83A1-F6EECF244321}">
                <p14:modId xmlns:p14="http://schemas.microsoft.com/office/powerpoint/2010/main" xmlns="" val="2449719503"/>
              </p:ext>
            </p:extLst>
          </p:nvPr>
        </p:nvGraphicFramePr>
        <p:xfrm>
          <a:off x="123701" y="1831325"/>
          <a:ext cx="6646811" cy="1979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8" name="Picture 4" descr="AEA08.gif"/>
          <p:cNvPicPr>
            <a:picLocks noChangeAspect="1"/>
          </p:cNvPicPr>
          <p:nvPr/>
        </p:nvPicPr>
        <p:blipFill>
          <a:blip r:embed="rId8" cstate="screen"/>
          <a:srcRect/>
          <a:stretch>
            <a:fillRect/>
          </a:stretch>
        </p:blipFill>
        <p:spPr bwMode="auto">
          <a:xfrm>
            <a:off x="7454260" y="4109780"/>
            <a:ext cx="1104900" cy="330994"/>
          </a:xfrm>
          <a:prstGeom prst="rect">
            <a:avLst/>
          </a:prstGeom>
          <a:noFill/>
          <a:ln w="9525">
            <a:noFill/>
            <a:miter lim="800000"/>
            <a:headEnd/>
            <a:tailEnd/>
          </a:ln>
        </p:spPr>
      </p:pic>
      <p:pic>
        <p:nvPicPr>
          <p:cNvPr id="39" name="Picture 5" descr="CONNECT08.gif"/>
          <p:cNvPicPr>
            <a:picLocks noChangeAspect="1"/>
          </p:cNvPicPr>
          <p:nvPr/>
        </p:nvPicPr>
        <p:blipFill>
          <a:blip r:embed="rId9" cstate="screen"/>
          <a:srcRect/>
          <a:stretch>
            <a:fillRect/>
          </a:stretch>
        </p:blipFill>
        <p:spPr bwMode="auto">
          <a:xfrm>
            <a:off x="7492360" y="3236536"/>
            <a:ext cx="952500" cy="714375"/>
          </a:xfrm>
          <a:prstGeom prst="rect">
            <a:avLst/>
          </a:prstGeom>
          <a:noFill/>
          <a:ln w="9525">
            <a:noFill/>
            <a:miter lim="800000"/>
            <a:headEnd/>
            <a:tailEnd/>
          </a:ln>
        </p:spPr>
      </p:pic>
      <p:pic>
        <p:nvPicPr>
          <p:cNvPr id="40" name="Picture 9" descr="ABA06_Winner_HR"/>
          <p:cNvPicPr>
            <a:picLocks noChangeAspect="1" noChangeArrowheads="1"/>
          </p:cNvPicPr>
          <p:nvPr/>
        </p:nvPicPr>
        <p:blipFill>
          <a:blip r:embed="rId10" cstate="screen">
            <a:extLst>
              <a:ext uri="{28A0092B-C50C-407E-A947-70E740481C1C}">
                <a14:useLocalDpi xmlns:a14="http://schemas.microsoft.com/office/drawing/2010/main" xmlns=""/>
              </a:ext>
            </a:extLst>
          </a:blip>
          <a:srcRect/>
          <a:stretch>
            <a:fillRect/>
          </a:stretch>
        </p:blipFill>
        <p:spPr bwMode="auto">
          <a:xfrm>
            <a:off x="7545542" y="2230458"/>
            <a:ext cx="792163" cy="806053"/>
          </a:xfrm>
          <a:prstGeom prst="rect">
            <a:avLst/>
          </a:prstGeom>
          <a:noFill/>
          <a:ln w="9525">
            <a:noFill/>
            <a:miter lim="800000"/>
            <a:headEnd/>
            <a:tailEnd/>
          </a:ln>
        </p:spPr>
      </p:pic>
      <p:pic>
        <p:nvPicPr>
          <p:cNvPr id="42" name="Picture 2"/>
          <p:cNvPicPr>
            <a:picLocks noChangeAspect="1" noChangeArrowheads="1"/>
          </p:cNvPicPr>
          <p:nvPr/>
        </p:nvPicPr>
        <p:blipFill>
          <a:blip r:embed="rId11" cstate="screen"/>
          <a:srcRect/>
          <a:stretch>
            <a:fillRect/>
          </a:stretch>
        </p:blipFill>
        <p:spPr bwMode="auto">
          <a:xfrm>
            <a:off x="6997782" y="4569056"/>
            <a:ext cx="1838585" cy="571499"/>
          </a:xfrm>
          <a:prstGeom prst="rect">
            <a:avLst/>
          </a:prstGeom>
          <a:noFill/>
          <a:ln w="9525">
            <a:noFill/>
            <a:miter lim="800000"/>
            <a:headEnd/>
            <a:tailEnd/>
          </a:ln>
          <a:effectLst/>
        </p:spPr>
      </p:pic>
      <p:sp>
        <p:nvSpPr>
          <p:cNvPr id="44" name="Rounded Rectangle 43"/>
          <p:cNvSpPr/>
          <p:nvPr/>
        </p:nvSpPr>
        <p:spPr>
          <a:xfrm>
            <a:off x="6840408" y="1504720"/>
            <a:ext cx="2202762" cy="637104"/>
          </a:xfrm>
          <a:prstGeom prst="roundRect">
            <a:avLst>
              <a:gd name="adj" fmla="val 0"/>
            </a:avLst>
          </a:prstGeom>
          <a:solidFill>
            <a:schemeClr val="accent1"/>
          </a:solidFill>
          <a:ln w="12700">
            <a:solidFill>
              <a:schemeClr val="tx2"/>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FFFFFF"/>
                </a:solidFill>
              </a:rPr>
              <a:t>AWARDS</a:t>
            </a:r>
            <a:endParaRPr lang="en-US" sz="1800" dirty="0">
              <a:solidFill>
                <a:srgbClr val="FFFFFF"/>
              </a:solidFill>
            </a:endParaRPr>
          </a:p>
        </p:txBody>
      </p:sp>
      <p:sp>
        <p:nvSpPr>
          <p:cNvPr id="13" name="Rectangle 12"/>
          <p:cNvSpPr/>
          <p:nvPr/>
        </p:nvSpPr>
        <p:spPr>
          <a:xfrm>
            <a:off x="213902" y="4393915"/>
            <a:ext cx="3563006" cy="661720"/>
          </a:xfrm>
          <a:prstGeom prst="rect">
            <a:avLst/>
          </a:prstGeom>
        </p:spPr>
        <p:txBody>
          <a:bodyPr wrap="square">
            <a:spAutoFit/>
          </a:bodyPr>
          <a:lstStyle/>
          <a:p>
            <a:pPr marL="174625" indent="-174625">
              <a:spcBef>
                <a:spcPts val="1200"/>
              </a:spcBef>
              <a:buSzPts val="1200"/>
            </a:pPr>
            <a:r>
              <a:rPr lang="en-US" sz="1600" dirty="0" smtClean="0">
                <a:solidFill>
                  <a:srgbClr val="000000"/>
                </a:solidFill>
                <a:latin typeface="Arial"/>
                <a:ea typeface="+mn-ea"/>
              </a:rPr>
              <a:t>Headquartered in San Diego</a:t>
            </a:r>
          </a:p>
          <a:p>
            <a:pPr>
              <a:spcBef>
                <a:spcPts val="600"/>
              </a:spcBef>
              <a:buSzPts val="1400"/>
            </a:pPr>
            <a:endParaRPr lang="en-US" sz="1600" dirty="0" smtClean="0">
              <a:solidFill>
                <a:srgbClr val="000000"/>
              </a:solidFill>
              <a:latin typeface="Arial"/>
              <a:ea typeface="+mn-ea"/>
            </a:endParaRPr>
          </a:p>
        </p:txBody>
      </p:sp>
      <p:pic>
        <p:nvPicPr>
          <p:cNvPr id="20484" name="Picture 4" descr="http://www.freeusandworldmaps.com/images/USPrintable/USA_NamesPrint.jpg"/>
          <p:cNvPicPr>
            <a:picLocks noChangeAspect="1" noChangeArrowheads="1"/>
          </p:cNvPicPr>
          <p:nvPr/>
        </p:nvPicPr>
        <p:blipFill>
          <a:blip r:embed="rId12" cstate="screen"/>
          <a:srcRect/>
          <a:stretch>
            <a:fillRect/>
          </a:stretch>
        </p:blipFill>
        <p:spPr bwMode="auto">
          <a:xfrm>
            <a:off x="4635194" y="4351008"/>
            <a:ext cx="1734207" cy="1132251"/>
          </a:xfrm>
          <a:prstGeom prst="rect">
            <a:avLst/>
          </a:prstGeom>
          <a:noFill/>
        </p:spPr>
      </p:pic>
      <p:sp>
        <p:nvSpPr>
          <p:cNvPr id="29" name="TextBox 28"/>
          <p:cNvSpPr txBox="1"/>
          <p:nvPr/>
        </p:nvSpPr>
        <p:spPr>
          <a:xfrm>
            <a:off x="3838302" y="4945336"/>
            <a:ext cx="804041" cy="307777"/>
          </a:xfrm>
          <a:prstGeom prst="rect">
            <a:avLst/>
          </a:prstGeom>
          <a:noFill/>
        </p:spPr>
        <p:txBody>
          <a:bodyPr wrap="square" rtlCol="0">
            <a:spAutoFit/>
          </a:bodyPr>
          <a:lstStyle/>
          <a:p>
            <a:r>
              <a:rPr lang="en-US" sz="1400" dirty="0" smtClean="0">
                <a:solidFill>
                  <a:srgbClr val="FFFFFF"/>
                </a:solidFill>
                <a:ea typeface="+mn-ea"/>
              </a:rPr>
              <a:t>70%</a:t>
            </a:r>
            <a:endParaRPr lang="en-US" sz="1400" dirty="0">
              <a:solidFill>
                <a:srgbClr val="FFFFFF"/>
              </a:solidFill>
              <a:ea typeface="+mn-ea"/>
            </a:endParaRPr>
          </a:p>
        </p:txBody>
      </p:sp>
      <p:sp>
        <p:nvSpPr>
          <p:cNvPr id="30" name="TextBox 29"/>
          <p:cNvSpPr txBox="1"/>
          <p:nvPr/>
        </p:nvSpPr>
        <p:spPr>
          <a:xfrm>
            <a:off x="1996926" y="4945336"/>
            <a:ext cx="804041" cy="307777"/>
          </a:xfrm>
          <a:prstGeom prst="rect">
            <a:avLst/>
          </a:prstGeom>
          <a:noFill/>
        </p:spPr>
        <p:txBody>
          <a:bodyPr wrap="square" rtlCol="0">
            <a:spAutoFit/>
          </a:bodyPr>
          <a:lstStyle/>
          <a:p>
            <a:r>
              <a:rPr lang="en-US" sz="1400" dirty="0" smtClean="0">
                <a:solidFill>
                  <a:srgbClr val="FFFFFF"/>
                </a:solidFill>
                <a:ea typeface="+mn-ea"/>
              </a:rPr>
              <a:t>80%</a:t>
            </a:r>
            <a:endParaRPr lang="en-US" sz="1400" dirty="0">
              <a:solidFill>
                <a:srgbClr val="FFFFFF"/>
              </a:solidFill>
              <a:ea typeface="+mn-ea"/>
            </a:endParaRPr>
          </a:p>
        </p:txBody>
      </p:sp>
      <p:sp>
        <p:nvSpPr>
          <p:cNvPr id="47" name="5-Point Star 46"/>
          <p:cNvSpPr/>
          <p:nvPr/>
        </p:nvSpPr>
        <p:spPr>
          <a:xfrm>
            <a:off x="4721799" y="4914060"/>
            <a:ext cx="157656" cy="141890"/>
          </a:xfrm>
          <a:prstGeom prst="star5">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32" name="Rounded Rectangle 31"/>
          <p:cNvSpPr/>
          <p:nvPr/>
        </p:nvSpPr>
        <p:spPr>
          <a:xfrm>
            <a:off x="7230136" y="5837274"/>
            <a:ext cx="1477926" cy="574159"/>
          </a:xfrm>
          <a:prstGeom prst="roundRect">
            <a:avLst/>
          </a:prstGeom>
          <a:solidFill>
            <a:schemeClr val="tx2"/>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0" name="Rectangle 9"/>
          <p:cNvSpPr/>
          <p:nvPr/>
        </p:nvSpPr>
        <p:spPr>
          <a:xfrm>
            <a:off x="7166458" y="5850653"/>
            <a:ext cx="1624465" cy="523220"/>
          </a:xfrm>
          <a:prstGeom prst="rect">
            <a:avLst/>
          </a:prstGeom>
          <a:noFill/>
        </p:spPr>
        <p:txBody>
          <a:bodyPr wrap="square">
            <a:spAutoFit/>
          </a:bodyPr>
          <a:lstStyle/>
          <a:p>
            <a:pPr algn="ctr">
              <a:spcBef>
                <a:spcPts val="1200"/>
              </a:spcBef>
              <a:buSzPts val="1400"/>
            </a:pPr>
            <a:r>
              <a:rPr lang="en-US" sz="1400" b="1" dirty="0" smtClean="0">
                <a:solidFill>
                  <a:srgbClr val="FFFFFF"/>
                </a:solidFill>
                <a:latin typeface="Arial"/>
                <a:ea typeface="+mn-ea"/>
              </a:rPr>
              <a:t>50 Issued and Pending Patents</a:t>
            </a:r>
          </a:p>
        </p:txBody>
      </p:sp>
      <p:sp>
        <p:nvSpPr>
          <p:cNvPr id="21" name="Rectangle 20"/>
          <p:cNvSpPr/>
          <p:nvPr/>
        </p:nvSpPr>
        <p:spPr>
          <a:xfrm>
            <a:off x="4635194" y="984250"/>
            <a:ext cx="3400095" cy="17018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7367184" y="5242017"/>
            <a:ext cx="1182923" cy="476999"/>
            <a:chOff x="7321919" y="5269176"/>
            <a:chExt cx="1182923" cy="476999"/>
          </a:xfrm>
        </p:grpSpPr>
        <p:pic>
          <p:nvPicPr>
            <p:cNvPr id="23" name="Picture 22" descr="Networkfleet was chosen as the Winner of the Telematics Update Award for Best Telematics Service or Solution for Commercial Vehicle in 2012."/>
            <p:cNvPicPr>
              <a:picLocks noChangeAspect="1" noChangeArrowheads="1"/>
            </p:cNvPicPr>
            <p:nvPr/>
          </p:nvPicPr>
          <p:blipFill>
            <a:blip r:embed="rId13" cstate="print"/>
            <a:srcRect/>
            <a:stretch>
              <a:fillRect/>
            </a:stretch>
          </p:blipFill>
          <p:spPr bwMode="auto">
            <a:xfrm>
              <a:off x="7321919" y="5269176"/>
              <a:ext cx="1133475" cy="276225"/>
            </a:xfrm>
            <a:prstGeom prst="rect">
              <a:avLst/>
            </a:prstGeom>
            <a:noFill/>
          </p:spPr>
        </p:pic>
        <p:sp>
          <p:nvSpPr>
            <p:cNvPr id="24" name="TextBox 23"/>
            <p:cNvSpPr txBox="1"/>
            <p:nvPr/>
          </p:nvSpPr>
          <p:spPr>
            <a:xfrm>
              <a:off x="7401833" y="5469176"/>
              <a:ext cx="1103009" cy="276999"/>
            </a:xfrm>
            <a:prstGeom prst="rect">
              <a:avLst/>
            </a:prstGeom>
            <a:noFill/>
          </p:spPr>
          <p:txBody>
            <a:bodyPr wrap="square" rtlCol="0">
              <a:spAutoFit/>
            </a:bodyPr>
            <a:lstStyle/>
            <a:p>
              <a:r>
                <a:rPr lang="en-US" sz="1200" b="1" dirty="0" smtClean="0"/>
                <a:t>2012 Winner</a:t>
              </a:r>
              <a:endParaRPr lang="en-US" sz="1200" b="1" dirty="0"/>
            </a:p>
          </p:txBody>
        </p:sp>
      </p:grpSp>
      <p:sp>
        <p:nvSpPr>
          <p:cNvPr id="25" name="Oval 24"/>
          <p:cNvSpPr/>
          <p:nvPr/>
        </p:nvSpPr>
        <p:spPr>
          <a:xfrm>
            <a:off x="5024149" y="2772388"/>
            <a:ext cx="197992" cy="19799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TextBox 2"/>
          <p:cNvSpPr txBox="1"/>
          <p:nvPr/>
        </p:nvSpPr>
        <p:spPr>
          <a:xfrm>
            <a:off x="4635194" y="3036511"/>
            <a:ext cx="1289617" cy="646331"/>
          </a:xfrm>
          <a:prstGeom prst="rect">
            <a:avLst/>
          </a:prstGeom>
          <a:noFill/>
        </p:spPr>
        <p:txBody>
          <a:bodyPr wrap="square" rtlCol="0">
            <a:spAutoFit/>
          </a:bodyPr>
          <a:lstStyle/>
          <a:p>
            <a:r>
              <a:rPr lang="en-US" sz="1200" dirty="0" smtClean="0"/>
              <a:t>VTI becomes part of VZ New Prod Mgmt</a:t>
            </a:r>
            <a:endParaRPr lang="en-US" sz="1200" dirty="0"/>
          </a:p>
        </p:txBody>
      </p:sp>
    </p:spTree>
    <p:extLst>
      <p:ext uri="{BB962C8B-B14F-4D97-AF65-F5344CB8AC3E}">
        <p14:creationId xmlns:p14="http://schemas.microsoft.com/office/powerpoint/2010/main" xmlns="" val="132401314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Some of our Networkfleet </a:t>
            </a:r>
            <a:r>
              <a:rPr lang="en-US" sz="2400" dirty="0"/>
              <a:t>Customers</a:t>
            </a:r>
            <a:endParaRPr lang="en-US" dirty="0"/>
          </a:p>
        </p:txBody>
      </p:sp>
      <p:sp>
        <p:nvSpPr>
          <p:cNvPr id="5" name="Content Placeholder 6"/>
          <p:cNvSpPr txBox="1">
            <a:spLocks/>
          </p:cNvSpPr>
          <p:nvPr/>
        </p:nvSpPr>
        <p:spPr>
          <a:xfrm>
            <a:off x="4152900" y="1219198"/>
            <a:ext cx="4533900" cy="5346701"/>
          </a:xfrm>
          <a:prstGeom prst="rect">
            <a:avLst/>
          </a:prstGeom>
        </p:spPr>
        <p:txBody>
          <a:bodyPr>
            <a:normAutofit fontScale="55000" lnSpcReduction="20000"/>
          </a:bodyPr>
          <a:lstStyle>
            <a:lvl1pPr marL="233363" indent="-233363" algn="l" rtl="0" fontAlgn="base">
              <a:spcBef>
                <a:spcPts val="800"/>
              </a:spcBef>
              <a:spcAft>
                <a:spcPts val="100"/>
              </a:spcAft>
              <a:buClr>
                <a:srgbClr val="404040"/>
              </a:buClr>
              <a:buFont typeface="Arial" charset="0"/>
              <a:buChar char="•"/>
              <a:defRPr lang="en-US" sz="2000" kern="1200" dirty="0">
                <a:solidFill>
                  <a:srgbClr val="404040"/>
                </a:solidFill>
                <a:latin typeface="Arial" pitchFamily="34" charset="0"/>
                <a:ea typeface="ＭＳ Ｐゴシック" charset="-128"/>
                <a:cs typeface="Arial" pitchFamily="34" charset="0"/>
              </a:defRPr>
            </a:lvl1pPr>
            <a:lvl2pPr marL="457200" indent="-223838" algn="l" rtl="0" fontAlgn="base">
              <a:spcBef>
                <a:spcPct val="0"/>
              </a:spcBef>
              <a:spcAft>
                <a:spcPts val="100"/>
              </a:spcAft>
              <a:buClr>
                <a:srgbClr val="404040"/>
              </a:buClr>
              <a:buFont typeface="Arial" charset="0"/>
              <a:buChar char="–"/>
              <a:defRPr lang="en-US" kern="1200" dirty="0">
                <a:solidFill>
                  <a:srgbClr val="404040"/>
                </a:solidFill>
                <a:latin typeface="Arial" pitchFamily="34" charset="0"/>
                <a:ea typeface="ＭＳ Ｐゴシック" charset="-128"/>
                <a:cs typeface="Arial" pitchFamily="34" charset="0"/>
              </a:defRPr>
            </a:lvl2pPr>
            <a:lvl3pPr marL="627063" indent="-169863" algn="l" rtl="0" fontAlgn="base">
              <a:spcBef>
                <a:spcPct val="0"/>
              </a:spcBef>
              <a:spcAft>
                <a:spcPts val="150"/>
              </a:spcAft>
              <a:buClr>
                <a:srgbClr val="404040"/>
              </a:buClr>
              <a:buFont typeface="Arial" charset="0"/>
              <a:buChar char="•"/>
              <a:defRPr lang="en-US" sz="1600" kern="1200" dirty="0">
                <a:solidFill>
                  <a:srgbClr val="404040"/>
                </a:solidFill>
                <a:latin typeface="Arial" pitchFamily="34" charset="0"/>
                <a:ea typeface="ＭＳ Ｐゴシック" charset="-128"/>
                <a:cs typeface="Arial" pitchFamily="34" charset="0"/>
              </a:defRPr>
            </a:lvl3pPr>
            <a:lvl4pPr marL="796925" indent="-169863" algn="l" rtl="0" fontAlgn="base">
              <a:spcBef>
                <a:spcPct val="0"/>
              </a:spcBef>
              <a:spcAft>
                <a:spcPts val="150"/>
              </a:spcAft>
              <a:buClr>
                <a:srgbClr val="404040"/>
              </a:buClr>
              <a:buFont typeface="Arial" charset="0"/>
              <a:buChar char="–"/>
              <a:defRPr lang="en-US" sz="1400" kern="1200" dirty="0">
                <a:solidFill>
                  <a:srgbClr val="404040"/>
                </a:solidFill>
                <a:latin typeface="Arial" pitchFamily="34" charset="0"/>
                <a:ea typeface="ＭＳ Ｐゴシック" charset="-128"/>
                <a:cs typeface="Arial" pitchFamily="34" charset="0"/>
              </a:defRPr>
            </a:lvl4pPr>
            <a:lvl5pPr marL="966788" indent="-169863" algn="l" rtl="0" fontAlgn="base">
              <a:spcBef>
                <a:spcPct val="0"/>
              </a:spcBef>
              <a:spcAft>
                <a:spcPts val="150"/>
              </a:spcAft>
              <a:buClr>
                <a:srgbClr val="404040"/>
              </a:buClr>
              <a:buFont typeface="Arial" charset="0"/>
              <a:buChar char="»"/>
              <a:defRPr lang="en-US" sz="1200" kern="1200" dirty="0">
                <a:solidFill>
                  <a:srgbClr val="404040"/>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City of Palo Alto</a:t>
            </a:r>
          </a:p>
          <a:p>
            <a:r>
              <a:rPr lang="en-US" b="1" dirty="0" smtClean="0"/>
              <a:t>City of Oakland</a:t>
            </a:r>
          </a:p>
          <a:p>
            <a:r>
              <a:rPr lang="en-US" b="1" dirty="0" smtClean="0"/>
              <a:t>City of Ventura</a:t>
            </a:r>
          </a:p>
          <a:p>
            <a:r>
              <a:rPr lang="en-US" dirty="0" smtClean="0"/>
              <a:t>City of Colorado Springs</a:t>
            </a:r>
          </a:p>
          <a:p>
            <a:r>
              <a:rPr lang="en-US" b="1" dirty="0" smtClean="0"/>
              <a:t>County of Contra Costa</a:t>
            </a:r>
          </a:p>
          <a:p>
            <a:r>
              <a:rPr lang="en-US" b="1" dirty="0" smtClean="0"/>
              <a:t>County of San Diego</a:t>
            </a:r>
          </a:p>
          <a:p>
            <a:r>
              <a:rPr lang="en-US" b="1" dirty="0" smtClean="0"/>
              <a:t>County of Sonoma</a:t>
            </a:r>
          </a:p>
          <a:p>
            <a:r>
              <a:rPr lang="en-US" b="1" dirty="0" smtClean="0"/>
              <a:t>County of Sacramento</a:t>
            </a:r>
          </a:p>
          <a:p>
            <a:r>
              <a:rPr lang="en-US" b="1" dirty="0" smtClean="0"/>
              <a:t>County of Alameda</a:t>
            </a:r>
          </a:p>
          <a:p>
            <a:r>
              <a:rPr lang="en-US" b="1" dirty="0" smtClean="0"/>
              <a:t>County of Yolo</a:t>
            </a:r>
          </a:p>
          <a:p>
            <a:r>
              <a:rPr lang="en-US" dirty="0" smtClean="0"/>
              <a:t>County of Washoe</a:t>
            </a:r>
          </a:p>
          <a:p>
            <a:r>
              <a:rPr lang="en-US" b="1" dirty="0" smtClean="0"/>
              <a:t>Solano Irrigation District</a:t>
            </a:r>
          </a:p>
          <a:p>
            <a:r>
              <a:rPr lang="en-US" dirty="0" smtClean="0"/>
              <a:t>Town of Greenwich</a:t>
            </a:r>
          </a:p>
          <a:p>
            <a:r>
              <a:rPr lang="en-US" dirty="0" smtClean="0"/>
              <a:t>New York Power Authority</a:t>
            </a:r>
          </a:p>
          <a:p>
            <a:r>
              <a:rPr lang="en-US" dirty="0" smtClean="0"/>
              <a:t>Baltimore Gas and Electric</a:t>
            </a:r>
          </a:p>
          <a:p>
            <a:r>
              <a:rPr lang="en-US" dirty="0" smtClean="0"/>
              <a:t>St. Johns Water Mgmt District</a:t>
            </a:r>
          </a:p>
          <a:p>
            <a:r>
              <a:rPr lang="en-US" dirty="0" smtClean="0"/>
              <a:t>NV Energy</a:t>
            </a:r>
          </a:p>
          <a:p>
            <a:r>
              <a:rPr lang="en-US" b="1" dirty="0" smtClean="0"/>
              <a:t>East Bay MUD</a:t>
            </a:r>
          </a:p>
          <a:p>
            <a:r>
              <a:rPr lang="en-US" dirty="0" smtClean="0"/>
              <a:t>Serco North America</a:t>
            </a:r>
          </a:p>
          <a:p>
            <a:r>
              <a:rPr lang="en-US" dirty="0" smtClean="0"/>
              <a:t>Los Alamos National Laboratory</a:t>
            </a:r>
          </a:p>
          <a:p>
            <a:r>
              <a:rPr lang="en-US" dirty="0" smtClean="0"/>
              <a:t>Ace Asphalt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Content Placeholder 5"/>
          <p:cNvSpPr>
            <a:spLocks noGrp="1"/>
          </p:cNvSpPr>
          <p:nvPr>
            <p:ph type="body" sz="quarter" idx="13"/>
          </p:nvPr>
        </p:nvSpPr>
        <p:spPr>
          <a:xfrm>
            <a:off x="381000" y="1320798"/>
            <a:ext cx="3390900" cy="5245101"/>
          </a:xfrm>
        </p:spPr>
        <p:txBody>
          <a:bodyPr>
            <a:normAutofit fontScale="55000" lnSpcReduction="20000"/>
          </a:bodyPr>
          <a:lstStyle/>
          <a:p>
            <a:r>
              <a:rPr lang="en-US" sz="2000" b="1" dirty="0" smtClean="0"/>
              <a:t>State of California DOT</a:t>
            </a:r>
          </a:p>
          <a:p>
            <a:r>
              <a:rPr lang="en-US" sz="2000" dirty="0" smtClean="0"/>
              <a:t>State of Virginia DOT</a:t>
            </a:r>
          </a:p>
          <a:p>
            <a:r>
              <a:rPr lang="en-US" sz="2000" dirty="0" smtClean="0"/>
              <a:t>State of Arizona DOT</a:t>
            </a:r>
          </a:p>
          <a:p>
            <a:r>
              <a:rPr lang="en-US" sz="2000" dirty="0" smtClean="0"/>
              <a:t>State of New Mexico DOT</a:t>
            </a:r>
          </a:p>
          <a:p>
            <a:r>
              <a:rPr lang="en-US" sz="2000" dirty="0" smtClean="0"/>
              <a:t>State of New Hampshire DOT</a:t>
            </a:r>
          </a:p>
          <a:p>
            <a:r>
              <a:rPr lang="en-US" dirty="0" smtClean="0"/>
              <a:t>State of Utah DOT</a:t>
            </a:r>
          </a:p>
          <a:p>
            <a:r>
              <a:rPr lang="en-US" sz="2000" dirty="0" smtClean="0"/>
              <a:t>State of Wyoming DOT</a:t>
            </a:r>
          </a:p>
          <a:p>
            <a:r>
              <a:rPr lang="en-US" dirty="0" smtClean="0"/>
              <a:t>State of Colorado DOT</a:t>
            </a:r>
            <a:endParaRPr lang="en-US" sz="2000" dirty="0" smtClean="0"/>
          </a:p>
          <a:p>
            <a:r>
              <a:rPr lang="en-US" sz="2000" dirty="0" smtClean="0"/>
              <a:t>State of Delaware</a:t>
            </a:r>
          </a:p>
          <a:p>
            <a:r>
              <a:rPr lang="en-US" sz="2000" dirty="0" smtClean="0"/>
              <a:t>State of Vermont</a:t>
            </a:r>
          </a:p>
          <a:p>
            <a:r>
              <a:rPr lang="en-US" sz="2000" dirty="0" smtClean="0"/>
              <a:t>City of Odessa</a:t>
            </a:r>
          </a:p>
          <a:p>
            <a:r>
              <a:rPr lang="en-US" sz="2000" dirty="0" smtClean="0"/>
              <a:t>City of Arlington</a:t>
            </a:r>
          </a:p>
          <a:p>
            <a:r>
              <a:rPr lang="en-US" sz="2000" dirty="0" smtClean="0"/>
              <a:t>City of Oklahoma City</a:t>
            </a:r>
          </a:p>
          <a:p>
            <a:r>
              <a:rPr lang="en-US" sz="2000" dirty="0" smtClean="0"/>
              <a:t>City of Columbus</a:t>
            </a:r>
          </a:p>
          <a:p>
            <a:r>
              <a:rPr lang="en-US" sz="2000" b="1" dirty="0" smtClean="0"/>
              <a:t>City of Oakland</a:t>
            </a:r>
          </a:p>
          <a:p>
            <a:r>
              <a:rPr lang="en-US" sz="2000" b="1" dirty="0" smtClean="0"/>
              <a:t>City of Oxnard</a:t>
            </a:r>
          </a:p>
          <a:p>
            <a:r>
              <a:rPr lang="en-US" sz="2000" b="1" dirty="0" smtClean="0"/>
              <a:t>City of NAPA</a:t>
            </a:r>
          </a:p>
          <a:p>
            <a:r>
              <a:rPr lang="en-US" sz="2000" dirty="0" smtClean="0"/>
              <a:t>City of Reno</a:t>
            </a:r>
          </a:p>
          <a:p>
            <a:r>
              <a:rPr lang="en-US" sz="2000" dirty="0" smtClean="0"/>
              <a:t>City of Virginia Beach</a:t>
            </a:r>
          </a:p>
          <a:p>
            <a:r>
              <a:rPr lang="en-US" sz="2000" dirty="0" smtClean="0"/>
              <a:t>City of Chesapeake</a:t>
            </a:r>
          </a:p>
          <a:p>
            <a:endParaRPr lang="en-US" dirty="0" smtClean="0"/>
          </a:p>
          <a:p>
            <a:endParaRPr lang="en-US" dirty="0"/>
          </a:p>
        </p:txBody>
      </p:sp>
    </p:spTree>
    <p:extLst>
      <p:ext uri="{BB962C8B-B14F-4D97-AF65-F5344CB8AC3E}">
        <p14:creationId xmlns:p14="http://schemas.microsoft.com/office/powerpoint/2010/main" xmlns="" val="1935100058"/>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1589088" y="211138"/>
            <a:ext cx="7264400" cy="887412"/>
          </a:xfrm>
        </p:spPr>
        <p:txBody>
          <a:bodyPr/>
          <a:lstStyle/>
          <a:p>
            <a:r>
              <a:rPr lang="en-US" altLang="en-US" dirty="0" smtClean="0"/>
              <a:t>Steps to Driver Acceptance</a:t>
            </a:r>
          </a:p>
        </p:txBody>
      </p:sp>
      <p:graphicFrame>
        <p:nvGraphicFramePr>
          <p:cNvPr id="4" name="Diagram 3"/>
          <p:cNvGraphicFramePr/>
          <p:nvPr>
            <p:extLst>
              <p:ext uri="{D42A27DB-BD31-4B8C-83A1-F6EECF244321}">
                <p14:modId xmlns:p14="http://schemas.microsoft.com/office/powerpoint/2010/main" xmlns="" val="1994272168"/>
              </p:ext>
            </p:extLst>
          </p:nvPr>
        </p:nvGraphicFramePr>
        <p:xfrm>
          <a:off x="304800" y="1371600"/>
          <a:ext cx="2743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xmlns="" val="1854158736"/>
              </p:ext>
            </p:extLst>
          </p:nvPr>
        </p:nvGraphicFramePr>
        <p:xfrm>
          <a:off x="3657600" y="1371600"/>
          <a:ext cx="2743200" cy="5105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xmlns="" val="2570698505"/>
              </p:ext>
            </p:extLst>
          </p:nvPr>
        </p:nvGraphicFramePr>
        <p:xfrm>
          <a:off x="6705600" y="1600200"/>
          <a:ext cx="2590800" cy="4953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8" name="Straight Connector 7"/>
          <p:cNvCxnSpPr/>
          <p:nvPr/>
        </p:nvCxnSpPr>
        <p:spPr>
          <a:xfrm>
            <a:off x="3200400" y="1371600"/>
            <a:ext cx="152400" cy="5257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77000" y="1371600"/>
            <a:ext cx="152400" cy="52578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3560" name="Picture 2" descr="https://veritasdomain.files.wordpress.com/2012/03/question-things.jpg"/>
          <p:cNvPicPr>
            <a:picLocks noChangeAspect="1" noChangeArrowheads="1"/>
          </p:cNvPicPr>
          <p:nvPr/>
        </p:nvPicPr>
        <p:blipFill>
          <a:blip r:embed="rId18" cstate="print">
            <a:extLst>
              <a:ext uri="{28A0092B-C50C-407E-A947-70E740481C1C}">
                <a14:useLocalDpi xmlns:a14="http://schemas.microsoft.com/office/drawing/2010/main" xmlns="" val="0"/>
              </a:ext>
            </a:extLst>
          </a:blip>
          <a:srcRect l="10425" r="11385"/>
          <a:stretch>
            <a:fillRect/>
          </a:stretch>
        </p:blipFill>
        <p:spPr bwMode="auto">
          <a:xfrm>
            <a:off x="3657600" y="4800600"/>
            <a:ext cx="1143000"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69571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57225" y="1478513"/>
            <a:ext cx="8196524" cy="4360545"/>
          </a:xfrm>
        </p:spPr>
        <p:txBody>
          <a:bodyPr/>
          <a:lstStyle/>
          <a:p>
            <a:pPr marL="0" indent="0">
              <a:buNone/>
            </a:pPr>
            <a:endParaRPr lang="en-US" b="1" dirty="0" smtClean="0"/>
          </a:p>
          <a:p>
            <a:r>
              <a:rPr lang="en-US" dirty="0" smtClean="0"/>
              <a:t>WSCA – Now called NASPO</a:t>
            </a:r>
          </a:p>
          <a:p>
            <a:r>
              <a:rPr lang="en-US" dirty="0" smtClean="0"/>
              <a:t>GSA</a:t>
            </a:r>
          </a:p>
          <a:p>
            <a:r>
              <a:rPr lang="en-US" dirty="0" smtClean="0"/>
              <a:t>NJPA</a:t>
            </a:r>
          </a:p>
          <a:p>
            <a:pPr marL="0" indent="0">
              <a:buNone/>
            </a:pPr>
            <a:endParaRPr lang="en-US" dirty="0"/>
          </a:p>
          <a:p>
            <a:endParaRPr lang="en-US" dirty="0" smtClean="0"/>
          </a:p>
          <a:p>
            <a:pPr marL="0" indent="0">
              <a:buNone/>
            </a:pPr>
            <a:endParaRPr lang="en-US" dirty="0" smtClean="0"/>
          </a:p>
          <a:p>
            <a:endParaRPr lang="en-US" dirty="0"/>
          </a:p>
          <a:p>
            <a:pPr marL="233362" lvl="1" indent="0">
              <a:buNone/>
            </a:pPr>
            <a:endParaRPr lang="en-US" dirty="0" smtClean="0"/>
          </a:p>
          <a:p>
            <a:pPr lvl="1">
              <a:buFont typeface="Arial" charset="0"/>
              <a:buChar char="•"/>
            </a:pPr>
            <a:endParaRPr lang="en-US" dirty="0" smtClean="0"/>
          </a:p>
        </p:txBody>
      </p:sp>
      <p:sp>
        <p:nvSpPr>
          <p:cNvPr id="3" name="Title 2"/>
          <p:cNvSpPr>
            <a:spLocks noGrp="1"/>
          </p:cNvSpPr>
          <p:nvPr>
            <p:ph type="title"/>
          </p:nvPr>
        </p:nvSpPr>
        <p:spPr/>
        <p:txBody>
          <a:bodyPr/>
          <a:lstStyle/>
          <a:p>
            <a:r>
              <a:rPr lang="en-US" dirty="0" smtClean="0"/>
              <a:t>Government Purchasing Contracts</a:t>
            </a:r>
            <a:endParaRPr lang="en-US" dirty="0"/>
          </a:p>
        </p:txBody>
      </p:sp>
    </p:spTree>
    <p:extLst>
      <p:ext uri="{BB962C8B-B14F-4D97-AF65-F5344CB8AC3E}">
        <p14:creationId xmlns:p14="http://schemas.microsoft.com/office/powerpoint/2010/main" xmlns="" val="323887672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762228">
            <a:off x="3537890" y="2129426"/>
            <a:ext cx="2830220" cy="28302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Content Placeholder 1"/>
          <p:cNvSpPr>
            <a:spLocks noGrp="1"/>
          </p:cNvSpPr>
          <p:nvPr>
            <p:ph sz="quarter" idx="10"/>
          </p:nvPr>
        </p:nvSpPr>
        <p:spPr>
          <a:xfrm>
            <a:off x="320769" y="1478513"/>
            <a:ext cx="3946432" cy="5035008"/>
          </a:xfrm>
        </p:spPr>
        <p:txBody>
          <a:bodyPr/>
          <a:lstStyle/>
          <a:p>
            <a:pPr defTabSz="914400"/>
            <a:r>
              <a:rPr lang="en-US" dirty="0" smtClean="0"/>
              <a:t>After 14+ years, telematics </a:t>
            </a:r>
            <a:r>
              <a:rPr lang="en-US" dirty="0"/>
              <a:t>at </a:t>
            </a:r>
            <a:r>
              <a:rPr lang="en-US" dirty="0" smtClean="0"/>
              <a:t>about 25% </a:t>
            </a:r>
            <a:r>
              <a:rPr lang="en-US" dirty="0"/>
              <a:t>penetration</a:t>
            </a:r>
          </a:p>
          <a:p>
            <a:pPr defTabSz="914400"/>
            <a:r>
              <a:rPr lang="en-US" dirty="0" smtClean="0"/>
              <a:t>Entering </a:t>
            </a:r>
            <a:r>
              <a:rPr lang="en-US" dirty="0"/>
              <a:t>the Majority stage in which over </a:t>
            </a:r>
            <a:r>
              <a:rPr lang="en-US" dirty="0" smtClean="0"/>
              <a:t>70% </a:t>
            </a:r>
            <a:r>
              <a:rPr lang="en-US" dirty="0"/>
              <a:t>of buyers will make their </a:t>
            </a:r>
            <a:r>
              <a:rPr lang="en-US" dirty="0" smtClean="0"/>
              <a:t>purchase</a:t>
            </a:r>
          </a:p>
          <a:p>
            <a:pPr lvl="1"/>
            <a:r>
              <a:rPr lang="en-US" dirty="0" smtClean="0"/>
              <a:t>Proverbial hockey stick</a:t>
            </a:r>
            <a:endParaRPr lang="en-US" dirty="0"/>
          </a:p>
          <a:p>
            <a:endParaRPr lang="en-US" dirty="0"/>
          </a:p>
        </p:txBody>
      </p:sp>
      <p:sp>
        <p:nvSpPr>
          <p:cNvPr id="3" name="Title 2"/>
          <p:cNvSpPr>
            <a:spLocks noGrp="1"/>
          </p:cNvSpPr>
          <p:nvPr>
            <p:ph type="title"/>
          </p:nvPr>
        </p:nvSpPr>
        <p:spPr/>
        <p:txBody>
          <a:bodyPr/>
          <a:lstStyle/>
          <a:p>
            <a:r>
              <a:rPr lang="en-US" b="1" dirty="0" smtClean="0"/>
              <a:t>Telematics Technology Adoption</a:t>
            </a:r>
            <a:endParaRPr lang="en-US" b="1" dirty="0"/>
          </a:p>
        </p:txBody>
      </p:sp>
      <p:sp>
        <p:nvSpPr>
          <p:cNvPr id="5" name="Text Placeholder 10"/>
          <p:cNvSpPr txBox="1">
            <a:spLocks/>
          </p:cNvSpPr>
          <p:nvPr/>
        </p:nvSpPr>
        <p:spPr>
          <a:xfrm>
            <a:off x="266373" y="1179095"/>
            <a:ext cx="5029201" cy="3699193"/>
          </a:xfrm>
          <a:prstGeom prst="rect">
            <a:avLst/>
          </a:prstGeom>
        </p:spPr>
        <p:txBody>
          <a:bodyPr/>
          <a:lstStyle>
            <a:lvl1pPr marL="233363" indent="-233363" algn="l" rtl="0" eaLnBrk="1" fontAlgn="base" hangingPunct="1">
              <a:spcBef>
                <a:spcPts val="800"/>
              </a:spcBef>
              <a:spcAft>
                <a:spcPts val="100"/>
              </a:spcAft>
              <a:buClr>
                <a:srgbClr val="404040"/>
              </a:buClr>
              <a:buFont typeface="Arial" charset="0"/>
              <a:buChar char="•"/>
              <a:defRPr lang="en-US" sz="2000" kern="1200" dirty="0">
                <a:solidFill>
                  <a:srgbClr val="404040"/>
                </a:solidFill>
                <a:latin typeface="Arial" pitchFamily="34" charset="0"/>
                <a:ea typeface="ＭＳ Ｐゴシック" charset="-128"/>
                <a:cs typeface="Arial" pitchFamily="34" charset="0"/>
              </a:defRPr>
            </a:lvl1pPr>
            <a:lvl2pPr marL="457200" indent="-223838" algn="l" rtl="0" eaLnBrk="1" fontAlgn="base" hangingPunct="1">
              <a:spcBef>
                <a:spcPct val="0"/>
              </a:spcBef>
              <a:spcAft>
                <a:spcPts val="100"/>
              </a:spcAft>
              <a:buClr>
                <a:srgbClr val="404040"/>
              </a:buClr>
              <a:buFont typeface="Arial" charset="0"/>
              <a:buChar char="–"/>
              <a:defRPr lang="en-US" kern="1200" dirty="0">
                <a:solidFill>
                  <a:srgbClr val="404040"/>
                </a:solidFill>
                <a:latin typeface="Arial" pitchFamily="34" charset="0"/>
                <a:ea typeface="ＭＳ Ｐゴシック" charset="-128"/>
                <a:cs typeface="Arial" pitchFamily="34" charset="0"/>
              </a:defRPr>
            </a:lvl2pPr>
            <a:lvl3pPr marL="627063" indent="-169863" algn="l" rtl="0" eaLnBrk="1" fontAlgn="base" hangingPunct="1">
              <a:spcBef>
                <a:spcPct val="0"/>
              </a:spcBef>
              <a:spcAft>
                <a:spcPts val="150"/>
              </a:spcAft>
              <a:buClr>
                <a:srgbClr val="404040"/>
              </a:buClr>
              <a:buFont typeface="Arial" charset="0"/>
              <a:buChar char="•"/>
              <a:defRPr lang="en-US" sz="1600" kern="1200" dirty="0">
                <a:solidFill>
                  <a:srgbClr val="404040"/>
                </a:solidFill>
                <a:latin typeface="Arial" pitchFamily="34" charset="0"/>
                <a:ea typeface="ＭＳ Ｐゴシック" charset="-128"/>
                <a:cs typeface="Arial" pitchFamily="34" charset="0"/>
              </a:defRPr>
            </a:lvl3pPr>
            <a:lvl4pPr marL="796925" indent="-169863" algn="l" rtl="0" eaLnBrk="1" fontAlgn="base" hangingPunct="1">
              <a:spcBef>
                <a:spcPct val="0"/>
              </a:spcBef>
              <a:spcAft>
                <a:spcPts val="150"/>
              </a:spcAft>
              <a:buClr>
                <a:srgbClr val="404040"/>
              </a:buClr>
              <a:buFont typeface="Arial" charset="0"/>
              <a:buChar char="–"/>
              <a:defRPr lang="en-US" sz="1400" kern="1200" dirty="0">
                <a:solidFill>
                  <a:srgbClr val="404040"/>
                </a:solidFill>
                <a:latin typeface="Arial" pitchFamily="34" charset="0"/>
                <a:ea typeface="ＭＳ Ｐゴシック" charset="-128"/>
                <a:cs typeface="Arial" pitchFamily="34" charset="0"/>
              </a:defRPr>
            </a:lvl4pPr>
            <a:lvl5pPr marL="966788" indent="-169863" algn="l" rtl="0" eaLnBrk="1" fontAlgn="base" hangingPunct="1">
              <a:spcBef>
                <a:spcPct val="0"/>
              </a:spcBef>
              <a:spcAft>
                <a:spcPts val="150"/>
              </a:spcAft>
              <a:buClr>
                <a:srgbClr val="404040"/>
              </a:buClr>
              <a:buFont typeface="Arial" charset="0"/>
              <a:buChar char="»"/>
              <a:defRPr lang="en-US" sz="1200" kern="1200" dirty="0">
                <a:solidFill>
                  <a:srgbClr val="404040"/>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endParaRPr lang="en-US" dirty="0" smtClean="0"/>
          </a:p>
        </p:txBody>
      </p:sp>
      <p:sp>
        <p:nvSpPr>
          <p:cNvPr id="6" name="Rounded Rectangle 5"/>
          <p:cNvSpPr/>
          <p:nvPr/>
        </p:nvSpPr>
        <p:spPr>
          <a:xfrm>
            <a:off x="2286000" y="5732142"/>
            <a:ext cx="1143000" cy="592458"/>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Innovators</a:t>
            </a:r>
            <a:endParaRPr lang="en-US" sz="1400" dirty="0"/>
          </a:p>
        </p:txBody>
      </p:sp>
      <p:sp>
        <p:nvSpPr>
          <p:cNvPr id="7" name="Rounded Rectangle 6"/>
          <p:cNvSpPr/>
          <p:nvPr/>
        </p:nvSpPr>
        <p:spPr>
          <a:xfrm>
            <a:off x="3476625" y="5732142"/>
            <a:ext cx="1104900" cy="592458"/>
          </a:xfrm>
          <a:prstGeom prst="round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Early Adopters</a:t>
            </a:r>
            <a:endParaRPr lang="en-US" sz="1400" dirty="0"/>
          </a:p>
        </p:txBody>
      </p:sp>
      <p:sp>
        <p:nvSpPr>
          <p:cNvPr id="8" name="Rounded Rectangle 7"/>
          <p:cNvSpPr/>
          <p:nvPr/>
        </p:nvSpPr>
        <p:spPr>
          <a:xfrm>
            <a:off x="4629150" y="5732142"/>
            <a:ext cx="1143000" cy="592458"/>
          </a:xfrm>
          <a:prstGeom prst="round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Early Majority</a:t>
            </a:r>
            <a:endParaRPr lang="en-US" sz="1400" dirty="0"/>
          </a:p>
        </p:txBody>
      </p:sp>
      <p:cxnSp>
        <p:nvCxnSpPr>
          <p:cNvPr id="9" name="Straight Connector 8"/>
          <p:cNvCxnSpPr/>
          <p:nvPr/>
        </p:nvCxnSpPr>
        <p:spPr>
          <a:xfrm>
            <a:off x="8229600" y="1600200"/>
            <a:ext cx="0" cy="4724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229600" y="5334000"/>
            <a:ext cx="630558" cy="307777"/>
          </a:xfrm>
          <a:prstGeom prst="rect">
            <a:avLst/>
          </a:prstGeom>
          <a:noFill/>
        </p:spPr>
        <p:txBody>
          <a:bodyPr wrap="square" rtlCol="0">
            <a:spAutoFit/>
          </a:bodyPr>
          <a:lstStyle/>
          <a:p>
            <a:r>
              <a:rPr lang="en-US" sz="1400" b="1" dirty="0" smtClean="0">
                <a:latin typeface="Calibri" pitchFamily="34" charset="0"/>
              </a:rPr>
              <a:t>0%</a:t>
            </a:r>
            <a:endParaRPr lang="en-US" sz="1400" b="1" dirty="0">
              <a:latin typeface="Calibri" pitchFamily="34" charset="0"/>
            </a:endParaRPr>
          </a:p>
        </p:txBody>
      </p:sp>
      <p:sp>
        <p:nvSpPr>
          <p:cNvPr id="11" name="TextBox 10"/>
          <p:cNvSpPr txBox="1"/>
          <p:nvPr/>
        </p:nvSpPr>
        <p:spPr>
          <a:xfrm>
            <a:off x="8229600" y="4724400"/>
            <a:ext cx="630558" cy="307777"/>
          </a:xfrm>
          <a:prstGeom prst="rect">
            <a:avLst/>
          </a:prstGeom>
          <a:noFill/>
        </p:spPr>
        <p:txBody>
          <a:bodyPr wrap="square" rtlCol="0">
            <a:spAutoFit/>
          </a:bodyPr>
          <a:lstStyle/>
          <a:p>
            <a:r>
              <a:rPr lang="en-US" sz="1400" b="1" dirty="0" smtClean="0">
                <a:latin typeface="Calibri" pitchFamily="34" charset="0"/>
              </a:rPr>
              <a:t>24%</a:t>
            </a:r>
            <a:endParaRPr lang="en-US" sz="1400" b="1" dirty="0">
              <a:latin typeface="Calibri" pitchFamily="34" charset="0"/>
            </a:endParaRPr>
          </a:p>
        </p:txBody>
      </p:sp>
      <p:cxnSp>
        <p:nvCxnSpPr>
          <p:cNvPr id="12" name="Straight Connector 11"/>
          <p:cNvCxnSpPr>
            <a:stCxn id="25" idx="3"/>
          </p:cNvCxnSpPr>
          <p:nvPr/>
        </p:nvCxnSpPr>
        <p:spPr>
          <a:xfrm>
            <a:off x="5073638" y="4871723"/>
            <a:ext cx="3086100" cy="8571"/>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229600" y="2362200"/>
            <a:ext cx="630558" cy="307777"/>
          </a:xfrm>
          <a:prstGeom prst="rect">
            <a:avLst/>
          </a:prstGeom>
          <a:noFill/>
        </p:spPr>
        <p:txBody>
          <a:bodyPr wrap="square" rtlCol="0">
            <a:spAutoFit/>
          </a:bodyPr>
          <a:lstStyle/>
          <a:p>
            <a:r>
              <a:rPr lang="en-US" sz="1400" b="1" dirty="0" smtClean="0">
                <a:latin typeface="Calibri" pitchFamily="34" charset="0"/>
              </a:rPr>
              <a:t>100%</a:t>
            </a:r>
            <a:endParaRPr lang="en-US" sz="1400" b="1" dirty="0">
              <a:latin typeface="Calibri" pitchFamily="34" charset="0"/>
            </a:endParaRPr>
          </a:p>
        </p:txBody>
      </p:sp>
      <p:sp>
        <p:nvSpPr>
          <p:cNvPr id="14" name="Rounded Rectangle 13"/>
          <p:cNvSpPr/>
          <p:nvPr/>
        </p:nvSpPr>
        <p:spPr>
          <a:xfrm>
            <a:off x="5819775" y="5732142"/>
            <a:ext cx="1143000" cy="592458"/>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Late Majority</a:t>
            </a:r>
            <a:endParaRPr lang="en-US" sz="1400" dirty="0"/>
          </a:p>
        </p:txBody>
      </p:sp>
      <p:sp>
        <p:nvSpPr>
          <p:cNvPr id="15" name="Rounded Rectangle 14"/>
          <p:cNvSpPr/>
          <p:nvPr/>
        </p:nvSpPr>
        <p:spPr>
          <a:xfrm>
            <a:off x="7010400" y="5732142"/>
            <a:ext cx="1143000" cy="592458"/>
          </a:xfrm>
          <a:prstGeom prst="round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Laggards</a:t>
            </a:r>
            <a:endParaRPr lang="en-US" sz="1400" dirty="0"/>
          </a:p>
        </p:txBody>
      </p:sp>
      <p:sp>
        <p:nvSpPr>
          <p:cNvPr id="17" name="Freeform 16"/>
          <p:cNvSpPr/>
          <p:nvPr/>
        </p:nvSpPr>
        <p:spPr>
          <a:xfrm>
            <a:off x="2590800" y="2485739"/>
            <a:ext cx="5465441" cy="3017804"/>
          </a:xfrm>
          <a:custGeom>
            <a:avLst/>
            <a:gdLst>
              <a:gd name="connsiteX0" fmla="*/ 0 w 5191125"/>
              <a:gd name="connsiteY0" fmla="*/ 2314575 h 2314575"/>
              <a:gd name="connsiteX1" fmla="*/ 2047875 w 5191125"/>
              <a:gd name="connsiteY1" fmla="*/ 1981200 h 2314575"/>
              <a:gd name="connsiteX2" fmla="*/ 3438525 w 5191125"/>
              <a:gd name="connsiteY2" fmla="*/ 371475 h 2314575"/>
              <a:gd name="connsiteX3" fmla="*/ 5191125 w 5191125"/>
              <a:gd name="connsiteY3" fmla="*/ 0 h 2314575"/>
            </a:gdLst>
            <a:ahLst/>
            <a:cxnLst>
              <a:cxn ang="0">
                <a:pos x="connsiteX0" y="connsiteY0"/>
              </a:cxn>
              <a:cxn ang="0">
                <a:pos x="connsiteX1" y="connsiteY1"/>
              </a:cxn>
              <a:cxn ang="0">
                <a:pos x="connsiteX2" y="connsiteY2"/>
              </a:cxn>
              <a:cxn ang="0">
                <a:pos x="connsiteX3" y="connsiteY3"/>
              </a:cxn>
            </a:cxnLst>
            <a:rect l="l" t="t" r="r" b="b"/>
            <a:pathLst>
              <a:path w="5191125" h="2314575">
                <a:moveTo>
                  <a:pt x="0" y="2314575"/>
                </a:moveTo>
                <a:cubicBezTo>
                  <a:pt x="737394" y="2309812"/>
                  <a:pt x="1474788" y="2305050"/>
                  <a:pt x="2047875" y="1981200"/>
                </a:cubicBezTo>
                <a:cubicBezTo>
                  <a:pt x="2620963" y="1657350"/>
                  <a:pt x="2914650" y="701675"/>
                  <a:pt x="3438525" y="371475"/>
                </a:cubicBezTo>
                <a:cubicBezTo>
                  <a:pt x="3962400" y="41275"/>
                  <a:pt x="4576762" y="20637"/>
                  <a:pt x="5191125" y="0"/>
                </a:cubicBezTo>
              </a:path>
            </a:pathLst>
          </a:cu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18" name="Group 12"/>
          <p:cNvGrpSpPr/>
          <p:nvPr/>
        </p:nvGrpSpPr>
        <p:grpSpPr>
          <a:xfrm>
            <a:off x="2590800" y="5105400"/>
            <a:ext cx="630558" cy="550542"/>
            <a:chOff x="5770242" y="1066800"/>
            <a:chExt cx="630558" cy="550542"/>
          </a:xfrm>
        </p:grpSpPr>
        <p:pic>
          <p:nvPicPr>
            <p:cNvPr id="19" name="Picture 18" descr="C:\Documents and Settings\cransom\Local Settings\Temporary Internet Files\Content.IE5\MMJP7D0K\MC900432619[1].png"/>
            <p:cNvPicPr>
              <a:picLocks noChangeAspect="1" noChangeArrowheads="1"/>
            </p:cNvPicPr>
            <p:nvPr/>
          </p:nvPicPr>
          <p:blipFill>
            <a:blip r:embed="rId4" cstate="print"/>
            <a:srcRect/>
            <a:stretch>
              <a:fillRect/>
            </a:stretch>
          </p:blipFill>
          <p:spPr bwMode="auto">
            <a:xfrm>
              <a:off x="5867400" y="1295400"/>
              <a:ext cx="321942" cy="321942"/>
            </a:xfrm>
            <a:prstGeom prst="rect">
              <a:avLst/>
            </a:prstGeom>
            <a:noFill/>
          </p:spPr>
        </p:pic>
        <p:sp>
          <p:nvSpPr>
            <p:cNvPr id="20" name="TextBox 19"/>
            <p:cNvSpPr txBox="1"/>
            <p:nvPr/>
          </p:nvSpPr>
          <p:spPr>
            <a:xfrm>
              <a:off x="5770242" y="1066800"/>
              <a:ext cx="630558" cy="307777"/>
            </a:xfrm>
            <a:prstGeom prst="rect">
              <a:avLst/>
            </a:prstGeom>
            <a:noFill/>
          </p:spPr>
          <p:txBody>
            <a:bodyPr wrap="square" rtlCol="0">
              <a:spAutoFit/>
            </a:bodyPr>
            <a:lstStyle/>
            <a:p>
              <a:r>
                <a:rPr lang="en-US" sz="1400" b="1" dirty="0" smtClean="0">
                  <a:latin typeface="Calibri" pitchFamily="34" charset="0"/>
                </a:rPr>
                <a:t>2000</a:t>
              </a:r>
              <a:endParaRPr lang="en-US" sz="1400" b="1" dirty="0">
                <a:latin typeface="Calibri" pitchFamily="34" charset="0"/>
              </a:endParaRPr>
            </a:p>
          </p:txBody>
        </p:sp>
      </p:grpSp>
      <p:grpSp>
        <p:nvGrpSpPr>
          <p:cNvPr id="21" name="Group 22"/>
          <p:cNvGrpSpPr/>
          <p:nvPr/>
        </p:nvGrpSpPr>
        <p:grpSpPr>
          <a:xfrm>
            <a:off x="4322442" y="4783458"/>
            <a:ext cx="630558" cy="550542"/>
            <a:chOff x="5770242" y="1066800"/>
            <a:chExt cx="630558" cy="550542"/>
          </a:xfrm>
        </p:grpSpPr>
        <p:pic>
          <p:nvPicPr>
            <p:cNvPr id="22" name="Picture 21" descr="C:\Documents and Settings\cransom\Local Settings\Temporary Internet Files\Content.IE5\MMJP7D0K\MC900432619[1].png"/>
            <p:cNvPicPr>
              <a:picLocks noChangeAspect="1" noChangeArrowheads="1"/>
            </p:cNvPicPr>
            <p:nvPr/>
          </p:nvPicPr>
          <p:blipFill>
            <a:blip r:embed="rId4" cstate="print"/>
            <a:srcRect/>
            <a:stretch>
              <a:fillRect/>
            </a:stretch>
          </p:blipFill>
          <p:spPr bwMode="auto">
            <a:xfrm>
              <a:off x="5867400" y="1295400"/>
              <a:ext cx="321942" cy="321942"/>
            </a:xfrm>
            <a:prstGeom prst="rect">
              <a:avLst/>
            </a:prstGeom>
            <a:noFill/>
          </p:spPr>
        </p:pic>
        <p:sp>
          <p:nvSpPr>
            <p:cNvPr id="23" name="TextBox 22"/>
            <p:cNvSpPr txBox="1"/>
            <p:nvPr/>
          </p:nvSpPr>
          <p:spPr>
            <a:xfrm>
              <a:off x="5770242" y="1066800"/>
              <a:ext cx="630558" cy="307777"/>
            </a:xfrm>
            <a:prstGeom prst="rect">
              <a:avLst/>
            </a:prstGeom>
            <a:noFill/>
          </p:spPr>
          <p:txBody>
            <a:bodyPr wrap="square" rtlCol="0">
              <a:spAutoFit/>
            </a:bodyPr>
            <a:lstStyle/>
            <a:p>
              <a:r>
                <a:rPr lang="en-US" sz="1400" b="1" dirty="0" smtClean="0">
                  <a:latin typeface="Calibri" pitchFamily="34" charset="0"/>
                </a:rPr>
                <a:t>2010</a:t>
              </a:r>
              <a:endParaRPr lang="en-US" sz="1400" b="1" dirty="0">
                <a:latin typeface="Calibri" pitchFamily="34" charset="0"/>
              </a:endParaRPr>
            </a:p>
          </p:txBody>
        </p:sp>
      </p:grpSp>
      <p:grpSp>
        <p:nvGrpSpPr>
          <p:cNvPr id="24" name="Group 22"/>
          <p:cNvGrpSpPr/>
          <p:nvPr/>
        </p:nvGrpSpPr>
        <p:grpSpPr>
          <a:xfrm>
            <a:off x="4627242" y="4475681"/>
            <a:ext cx="630558" cy="557013"/>
            <a:chOff x="5770242" y="1046681"/>
            <a:chExt cx="630558" cy="557013"/>
          </a:xfrm>
        </p:grpSpPr>
        <p:pic>
          <p:nvPicPr>
            <p:cNvPr id="25" name="Picture 24" descr="C:\Documents and Settings\cransom\Local Settings\Temporary Internet Files\Content.IE5\MMJP7D0K\MC900432619[1].png"/>
            <p:cNvPicPr>
              <a:picLocks noChangeAspect="1" noChangeArrowheads="1"/>
            </p:cNvPicPr>
            <p:nvPr/>
          </p:nvPicPr>
          <p:blipFill>
            <a:blip r:embed="rId4" cstate="print"/>
            <a:srcRect/>
            <a:stretch>
              <a:fillRect/>
            </a:stretch>
          </p:blipFill>
          <p:spPr bwMode="auto">
            <a:xfrm>
              <a:off x="5894696" y="1281752"/>
              <a:ext cx="321942" cy="321942"/>
            </a:xfrm>
            <a:prstGeom prst="rect">
              <a:avLst/>
            </a:prstGeom>
            <a:noFill/>
          </p:spPr>
        </p:pic>
        <p:sp>
          <p:nvSpPr>
            <p:cNvPr id="26" name="TextBox 25"/>
            <p:cNvSpPr txBox="1"/>
            <p:nvPr/>
          </p:nvSpPr>
          <p:spPr>
            <a:xfrm>
              <a:off x="5770242" y="1046681"/>
              <a:ext cx="630558" cy="307777"/>
            </a:xfrm>
            <a:prstGeom prst="rect">
              <a:avLst/>
            </a:prstGeom>
            <a:noFill/>
          </p:spPr>
          <p:txBody>
            <a:bodyPr wrap="square" rtlCol="0">
              <a:spAutoFit/>
            </a:bodyPr>
            <a:lstStyle/>
            <a:p>
              <a:r>
                <a:rPr lang="en-US" sz="1400" b="1" dirty="0" smtClean="0">
                  <a:latin typeface="Calibri" pitchFamily="34" charset="0"/>
                </a:rPr>
                <a:t>2014</a:t>
              </a:r>
              <a:endParaRPr lang="en-US" sz="1400" b="1" dirty="0">
                <a:latin typeface="Calibri" pitchFamily="34" charset="0"/>
              </a:endParaRPr>
            </a:p>
          </p:txBody>
        </p:sp>
      </p:grpSp>
      <p:grpSp>
        <p:nvGrpSpPr>
          <p:cNvPr id="27" name="Group 12"/>
          <p:cNvGrpSpPr/>
          <p:nvPr/>
        </p:nvGrpSpPr>
        <p:grpSpPr>
          <a:xfrm>
            <a:off x="3636642" y="5029200"/>
            <a:ext cx="630558" cy="550542"/>
            <a:chOff x="5770242" y="1066800"/>
            <a:chExt cx="630558" cy="550542"/>
          </a:xfrm>
        </p:grpSpPr>
        <p:pic>
          <p:nvPicPr>
            <p:cNvPr id="28" name="Picture 27" descr="C:\Documents and Settings\cransom\Local Settings\Temporary Internet Files\Content.IE5\MMJP7D0K\MC900432619[1].png"/>
            <p:cNvPicPr>
              <a:picLocks noChangeAspect="1" noChangeArrowheads="1"/>
            </p:cNvPicPr>
            <p:nvPr/>
          </p:nvPicPr>
          <p:blipFill>
            <a:blip r:embed="rId4" cstate="print"/>
            <a:srcRect/>
            <a:stretch>
              <a:fillRect/>
            </a:stretch>
          </p:blipFill>
          <p:spPr bwMode="auto">
            <a:xfrm>
              <a:off x="5867400" y="1295400"/>
              <a:ext cx="321942" cy="321942"/>
            </a:xfrm>
            <a:prstGeom prst="rect">
              <a:avLst/>
            </a:prstGeom>
            <a:noFill/>
          </p:spPr>
        </p:pic>
        <p:sp>
          <p:nvSpPr>
            <p:cNvPr id="29" name="TextBox 28"/>
            <p:cNvSpPr txBox="1"/>
            <p:nvPr/>
          </p:nvSpPr>
          <p:spPr>
            <a:xfrm>
              <a:off x="5770242" y="1066800"/>
              <a:ext cx="630558" cy="307777"/>
            </a:xfrm>
            <a:prstGeom prst="rect">
              <a:avLst/>
            </a:prstGeom>
            <a:noFill/>
          </p:spPr>
          <p:txBody>
            <a:bodyPr wrap="square" rtlCol="0">
              <a:spAutoFit/>
            </a:bodyPr>
            <a:lstStyle/>
            <a:p>
              <a:r>
                <a:rPr lang="en-US" sz="1400" b="1" dirty="0" smtClean="0">
                  <a:latin typeface="Calibri" pitchFamily="34" charset="0"/>
                </a:rPr>
                <a:t>2007</a:t>
              </a:r>
              <a:endParaRPr lang="en-US" sz="1400" b="1" dirty="0">
                <a:latin typeface="Calibri" pitchFamily="34" charset="0"/>
              </a:endParaRPr>
            </a:p>
          </p:txBody>
        </p:sp>
      </p:grpSp>
      <p:sp>
        <p:nvSpPr>
          <p:cNvPr id="4" name="TextBox 3"/>
          <p:cNvSpPr txBox="1"/>
          <p:nvPr/>
        </p:nvSpPr>
        <p:spPr>
          <a:xfrm>
            <a:off x="4322442" y="6359632"/>
            <a:ext cx="4491935" cy="307777"/>
          </a:xfrm>
          <a:prstGeom prst="rect">
            <a:avLst/>
          </a:prstGeom>
          <a:noFill/>
        </p:spPr>
        <p:txBody>
          <a:bodyPr wrap="none" rtlCol="0">
            <a:spAutoFit/>
          </a:bodyPr>
          <a:lstStyle/>
          <a:p>
            <a:r>
              <a:rPr lang="en-US" sz="700" dirty="0" smtClean="0"/>
              <a:t>Source: </a:t>
            </a:r>
            <a:r>
              <a:rPr lang="en-US" sz="700" i="1" dirty="0" smtClean="0"/>
              <a:t>Berg insight</a:t>
            </a:r>
            <a:r>
              <a:rPr lang="en-US" sz="700" dirty="0" smtClean="0"/>
              <a:t> Fleet Management in the Americas – M2M Research Series 2013</a:t>
            </a:r>
          </a:p>
          <a:p>
            <a:r>
              <a:rPr lang="en-US" sz="700" i="1" dirty="0"/>
              <a:t> </a:t>
            </a:r>
            <a:r>
              <a:rPr lang="en-US" sz="700" i="1" dirty="0" smtClean="0"/>
              <a:t>            C.J. Driscoll &amp; Associates</a:t>
            </a:r>
            <a:r>
              <a:rPr lang="en-US" sz="700" dirty="0" smtClean="0"/>
              <a:t> U.S. Mobile Resource Management Systems Market Study – August 2012</a:t>
            </a:r>
            <a:endParaRPr lang="en-US" sz="700" dirty="0"/>
          </a:p>
        </p:txBody>
      </p:sp>
    </p:spTree>
    <p:extLst>
      <p:ext uri="{BB962C8B-B14F-4D97-AF65-F5344CB8AC3E}">
        <p14:creationId xmlns:p14="http://schemas.microsoft.com/office/powerpoint/2010/main" xmlns="" val="21233271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nodeType="withEffect">
                                  <p:stCondLst>
                                    <p:cond delay="2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par>
                                <p:cTn id="20" presetID="10" presetClass="entr" presetSubtype="0" fill="hold" nodeType="withEffect">
                                  <p:stCondLst>
                                    <p:cond delay="20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childTnLst>
                                </p:cTn>
                              </p:par>
                              <p:par>
                                <p:cTn id="23" presetID="10" presetClass="entr" presetSubtype="0" fill="hold" nodeType="withEffect">
                                  <p:stCondLst>
                                    <p:cond delay="20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childTnLst>
                                </p:cTn>
                              </p:par>
                              <p:par>
                                <p:cTn id="26" presetID="10" presetClass="entr" presetSubtype="0" fill="hold" nodeType="withEffect">
                                  <p:stCondLst>
                                    <p:cond delay="20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childTnLst>
                                </p:cTn>
                              </p:par>
                              <p:par>
                                <p:cTn id="29" presetID="10" presetClass="entr" presetSubtype="0" fill="hold" nodeType="withEffect">
                                  <p:stCondLst>
                                    <p:cond delay="20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fade">
                                      <p:cBhvr>
                                        <p:cTn id="36" dur="500"/>
                                        <p:tgtEl>
                                          <p:spTgt spid="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fade">
                                      <p:cBhvr>
                                        <p:cTn id="4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oup 130"/>
          <p:cNvGrpSpPr/>
          <p:nvPr/>
        </p:nvGrpSpPr>
        <p:grpSpPr>
          <a:xfrm>
            <a:off x="0" y="1128472"/>
            <a:ext cx="9163049" cy="5517778"/>
            <a:chOff x="0" y="1128472"/>
            <a:chExt cx="9163049" cy="5517778"/>
          </a:xfrm>
        </p:grpSpPr>
        <p:pic>
          <p:nvPicPr>
            <p:cNvPr id="133" name="Picture 2" descr="C:\Users\Vincent\Desktop\San diago map-01.png"/>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colorTemperature colorTemp="6400"/>
                      </a14:imgEffect>
                      <a14:imgEffect>
                        <a14:saturation sat="70000"/>
                      </a14:imgEffect>
                    </a14:imgLayer>
                  </a14:imgProps>
                </a:ext>
                <a:ext uri="{28A0092B-C50C-407E-A947-70E740481C1C}">
                  <a14:useLocalDpi xmlns:a14="http://schemas.microsoft.com/office/drawing/2010/main" xmlns="" val="0"/>
                </a:ext>
              </a:extLst>
            </a:blip>
            <a:srcRect l="2900" t="31980" r="4400" b="19489"/>
            <a:stretch/>
          </p:blipFill>
          <p:spPr bwMode="auto">
            <a:xfrm>
              <a:off x="0" y="1128472"/>
              <a:ext cx="9144000" cy="5473756"/>
            </a:xfrm>
            <a:prstGeom prst="rect">
              <a:avLst/>
            </a:prstGeom>
            <a:noFill/>
            <a:extLst>
              <a:ext uri="{909E8E84-426E-40DD-AFC4-6F175D3DCCD1}">
                <a14:hiddenFill xmlns:a14="http://schemas.microsoft.com/office/drawing/2010/main" xmlns="">
                  <a:solidFill>
                    <a:srgbClr val="FFFFFF"/>
                  </a:solidFill>
                </a14:hiddenFill>
              </a:ext>
            </a:extLst>
          </p:spPr>
        </p:pic>
        <p:sp>
          <p:nvSpPr>
            <p:cNvPr id="134" name="Rectangle 133"/>
            <p:cNvSpPr/>
            <p:nvPr/>
          </p:nvSpPr>
          <p:spPr>
            <a:xfrm>
              <a:off x="0" y="1298122"/>
              <a:ext cx="9163049" cy="5348128"/>
            </a:xfrm>
            <a:prstGeom prst="rect">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dirty="0">
                <a:solidFill>
                  <a:prstClr val="white"/>
                </a:solidFill>
              </a:endParaRPr>
            </a:p>
          </p:txBody>
        </p:sp>
      </p:grpSp>
      <p:sp>
        <p:nvSpPr>
          <p:cNvPr id="66" name="Rectangle 65"/>
          <p:cNvSpPr/>
          <p:nvPr/>
        </p:nvSpPr>
        <p:spPr>
          <a:xfrm>
            <a:off x="-19048" y="1257930"/>
            <a:ext cx="9182096" cy="5348128"/>
          </a:xfrm>
          <a:prstGeom prst="rect">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dirty="0">
              <a:solidFill>
                <a:prstClr val="white"/>
              </a:solidFill>
            </a:endParaRPr>
          </a:p>
        </p:txBody>
      </p:sp>
      <p:sp>
        <p:nvSpPr>
          <p:cNvPr id="12" name="Isosceles Triangle 11"/>
          <p:cNvSpPr/>
          <p:nvPr/>
        </p:nvSpPr>
        <p:spPr>
          <a:xfrm rot="10800000">
            <a:off x="968503" y="3533891"/>
            <a:ext cx="720000" cy="844434"/>
          </a:xfrm>
          <a:prstGeom prst="triangle">
            <a:avLst/>
          </a:prstGeom>
          <a:solidFill>
            <a:schemeClr val="tx2"/>
          </a:solidFill>
          <a:ln w="19050" cap="flat" cmpd="sng" algn="ctr">
            <a:noFill/>
            <a:prstDash val="solid"/>
            <a:round/>
            <a:headEnd type="none" w="med" len="med"/>
            <a:tailEnd type="none" w="med" len="med"/>
          </a:ln>
          <a:effectLst>
            <a:innerShdw blurRad="63500" dist="50800" dir="5400000">
              <a:prstClr val="black">
                <a:alpha val="50000"/>
              </a:prstClr>
            </a:innerShdw>
          </a:effectLst>
          <a:scene3d>
            <a:camera prst="orthographicFront"/>
            <a:lightRig rig="soft" dir="t"/>
          </a:scene3d>
          <a:sp3d prstMaterial="plastic">
            <a:contourClr>
              <a:schemeClr val="accent4"/>
            </a:contourClr>
          </a:sp3d>
        </p:spPr>
        <p:txBody>
          <a:bodyPr vert="horz" wrap="square" lIns="91440" tIns="45720" rIns="91440" bIns="45720" numCol="1" rtlCol="0" anchor="ctr" anchorCtr="0" compatLnSpc="1">
            <a:prstTxWarp prst="textNoShape">
              <a:avLst/>
            </a:prstTxWarp>
          </a:bodyPr>
          <a:lstStyle/>
          <a:p>
            <a:pPr algn="ctr"/>
            <a:endParaRPr lang="en-US" dirty="0">
              <a:solidFill>
                <a:schemeClr val="bg1"/>
              </a:solidFill>
              <a:latin typeface="+mj-lt"/>
              <a:ea typeface="ＭＳ Ｐゴシック" charset="-128"/>
              <a:cs typeface="ＭＳ Ｐゴシック"/>
            </a:endParaRPr>
          </a:p>
        </p:txBody>
      </p:sp>
      <p:sp>
        <p:nvSpPr>
          <p:cNvPr id="5" name="Title 4"/>
          <p:cNvSpPr>
            <a:spLocks noGrp="1"/>
          </p:cNvSpPr>
          <p:nvPr>
            <p:ph type="title"/>
          </p:nvPr>
        </p:nvSpPr>
        <p:spPr/>
        <p:txBody>
          <a:bodyPr/>
          <a:lstStyle/>
          <a:p>
            <a:pPr>
              <a:lnSpc>
                <a:spcPct val="115000"/>
              </a:lnSpc>
              <a:spcBef>
                <a:spcPts val="1000"/>
              </a:spcBef>
              <a:spcAft>
                <a:spcPts val="0"/>
              </a:spcAft>
            </a:pPr>
            <a:r>
              <a:rPr lang="en-GB" dirty="0" smtClean="0">
                <a:solidFill>
                  <a:schemeClr val="accent1"/>
                </a:solidFill>
                <a:effectLst/>
              </a:rPr>
              <a:t>Fleet Challenges</a:t>
            </a:r>
            <a:endParaRPr lang="en-GB" dirty="0">
              <a:solidFill>
                <a:schemeClr val="accent1"/>
              </a:solidFill>
              <a:effectLst/>
            </a:endParaRPr>
          </a:p>
        </p:txBody>
      </p:sp>
      <p:sp>
        <p:nvSpPr>
          <p:cNvPr id="130" name="Rectangle 129"/>
          <p:cNvSpPr/>
          <p:nvPr/>
        </p:nvSpPr>
        <p:spPr>
          <a:xfrm>
            <a:off x="1905000" y="1127760"/>
            <a:ext cx="5257800" cy="5474468"/>
          </a:xfrm>
          <a:prstGeom prst="rect">
            <a:avLst/>
          </a:prstGeom>
          <a:gradFill flip="none" rotWithShape="1">
            <a:gsLst>
              <a:gs pos="50000">
                <a:schemeClr val="bg1">
                  <a:alpha val="48000"/>
                </a:schemeClr>
              </a:gs>
              <a:gs pos="90000">
                <a:schemeClr val="bg1">
                  <a:alpha val="32000"/>
                </a:schemeClr>
              </a:gs>
              <a:gs pos="12000">
                <a:schemeClr val="bg1">
                  <a:alpha val="34000"/>
                </a:schemeClr>
              </a:gs>
              <a:gs pos="0">
                <a:schemeClr val="bg1">
                  <a:alpha val="0"/>
                </a:schemeClr>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dirty="0">
              <a:solidFill>
                <a:prstClr val="white"/>
              </a:solidFill>
            </a:endParaRPr>
          </a:p>
        </p:txBody>
      </p:sp>
      <p:grpSp>
        <p:nvGrpSpPr>
          <p:cNvPr id="76" name="Group 75"/>
          <p:cNvGrpSpPr/>
          <p:nvPr/>
        </p:nvGrpSpPr>
        <p:grpSpPr>
          <a:xfrm>
            <a:off x="3810000" y="2891517"/>
            <a:ext cx="1524000" cy="1523996"/>
            <a:chOff x="3275856" y="4518794"/>
            <a:chExt cx="1132780" cy="1132778"/>
          </a:xfrm>
        </p:grpSpPr>
        <p:grpSp>
          <p:nvGrpSpPr>
            <p:cNvPr id="77" name="Group 76"/>
            <p:cNvGrpSpPr/>
            <p:nvPr/>
          </p:nvGrpSpPr>
          <p:grpSpPr>
            <a:xfrm>
              <a:off x="3275856" y="4518794"/>
              <a:ext cx="1132780" cy="1132778"/>
              <a:chOff x="755749" y="2451198"/>
              <a:chExt cx="1126927" cy="1126927"/>
            </a:xfrm>
          </p:grpSpPr>
          <p:sp>
            <p:nvSpPr>
              <p:cNvPr id="79" name="Oval 78"/>
              <p:cNvSpPr/>
              <p:nvPr/>
            </p:nvSpPr>
            <p:spPr bwMode="auto">
              <a:xfrm>
                <a:off x="755749" y="2451198"/>
                <a:ext cx="1126927" cy="1126927"/>
              </a:xfrm>
              <a:prstGeom prst="ellipse">
                <a:avLst/>
              </a:prstGeom>
              <a:gradFill flip="none" rotWithShape="1">
                <a:gsLst>
                  <a:gs pos="100000">
                    <a:schemeClr val="bg1">
                      <a:alpha val="0"/>
                    </a:schemeClr>
                  </a:gs>
                  <a:gs pos="0">
                    <a:schemeClr val="bg1"/>
                  </a:gs>
                </a:gsLst>
                <a:lin ang="5400000" scaled="1"/>
                <a:tileRect/>
              </a:gradFill>
              <a:ln w="9525" cap="flat" cmpd="sng" algn="ctr">
                <a:noFill/>
                <a:prstDash val="solid"/>
                <a:round/>
                <a:headEnd type="none" w="med" len="med"/>
                <a:tailEnd type="none" w="med" len="med"/>
              </a:ln>
              <a:effectLst>
                <a:outerShdw blurRad="495300" algn="ctr" rotWithShape="0">
                  <a:schemeClr val="tx1">
                    <a:alpha val="62000"/>
                  </a:schemeClr>
                </a:outerShdw>
              </a:effectLst>
            </p:spPr>
            <p:txBody>
              <a:bodyPr vert="horz" wrap="square" lIns="91440" tIns="45720" rIns="91440" bIns="45720" numCol="1" rtlCol="0" anchor="ctr" anchorCtr="0" compatLnSpc="1">
                <a:prstTxWarp prst="textNoShape">
                  <a:avLst/>
                </a:prstTxWarp>
              </a:bodyPr>
              <a:lstStyle/>
              <a:p>
                <a:pPr algn="ctr" defTabSz="457200" fontAlgn="base">
                  <a:spcBef>
                    <a:spcPct val="0"/>
                  </a:spcBef>
                  <a:spcAft>
                    <a:spcPct val="0"/>
                  </a:spcAft>
                </a:pPr>
                <a:endParaRPr lang="en-US" sz="2400" dirty="0">
                  <a:solidFill>
                    <a:prstClr val="white"/>
                  </a:solidFill>
                  <a:latin typeface="Arial" pitchFamily="2" charset="0"/>
                  <a:ea typeface="ＭＳ Ｐゴシック" pitchFamily="34" charset="-128"/>
                </a:endParaRPr>
              </a:p>
            </p:txBody>
          </p:sp>
          <p:sp>
            <p:nvSpPr>
              <p:cNvPr id="80" name="Oval 79"/>
              <p:cNvSpPr/>
              <p:nvPr/>
            </p:nvSpPr>
            <p:spPr bwMode="auto">
              <a:xfrm>
                <a:off x="809594" y="2505043"/>
                <a:ext cx="1019236" cy="1019236"/>
              </a:xfrm>
              <a:prstGeom prst="ellipse">
                <a:avLst/>
              </a:prstGeom>
              <a:gradFill flip="none" rotWithShape="1">
                <a:gsLst>
                  <a:gs pos="0">
                    <a:schemeClr val="bg1">
                      <a:lumMod val="75000"/>
                    </a:schemeClr>
                  </a:gs>
                  <a:gs pos="100000">
                    <a:schemeClr val="tx1">
                      <a:lumMod val="50000"/>
                      <a:lumOff val="50000"/>
                    </a:schemeClr>
                  </a:gs>
                </a:gsLst>
                <a:lin ang="13500000" scaled="1"/>
                <a:tileRect/>
              </a:gradFill>
              <a:ln w="19050" cap="flat" cmpd="sng" algn="ctr">
                <a:gradFill flip="none" rotWithShape="1">
                  <a:gsLst>
                    <a:gs pos="82500">
                      <a:schemeClr val="tx1">
                        <a:lumMod val="65000"/>
                        <a:lumOff val="35000"/>
                      </a:schemeClr>
                    </a:gs>
                    <a:gs pos="0">
                      <a:schemeClr val="accent2">
                        <a:alpha val="0"/>
                      </a:schemeClr>
                    </a:gs>
                    <a:gs pos="100000">
                      <a:schemeClr val="tx1">
                        <a:lumMod val="65000"/>
                        <a:lumOff val="35000"/>
                      </a:schemeClr>
                    </a:gs>
                  </a:gsLst>
                  <a:lin ang="16200000" scaled="1"/>
                  <a:tileRect/>
                </a:gradFill>
                <a:prstDash val="solid"/>
                <a:round/>
                <a:headEnd type="none" w="med" len="med"/>
                <a:tailEnd type="none" w="med" len="med"/>
              </a:ln>
              <a:effectLst/>
              <a:scene3d>
                <a:camera prst="orthographicFront"/>
                <a:lightRig rig="soft" dir="t"/>
              </a:scene3d>
              <a:sp3d prstMaterial="plastic">
                <a:contourClr>
                  <a:schemeClr val="accent4"/>
                </a:contourClr>
              </a:sp3d>
            </p:spPr>
            <p:txBody>
              <a:bodyPr vert="horz" wrap="square" lIns="91440" tIns="45720" rIns="91440" bIns="45720" numCol="1" rtlCol="0" anchor="ctr" anchorCtr="0" compatLnSpc="1">
                <a:prstTxWarp prst="textNoShape">
                  <a:avLst/>
                </a:prstTxWarp>
              </a:bodyPr>
              <a:lstStyle/>
              <a:p>
                <a:pPr algn="ctr" defTabSz="457200" fontAlgn="base">
                  <a:spcBef>
                    <a:spcPct val="0"/>
                  </a:spcBef>
                  <a:spcAft>
                    <a:spcPct val="0"/>
                  </a:spcAft>
                </a:pPr>
                <a:endParaRPr lang="en-US" sz="2400" dirty="0">
                  <a:solidFill>
                    <a:prstClr val="white"/>
                  </a:solidFill>
                  <a:effectLst>
                    <a:outerShdw blurRad="177800" algn="ctr" rotWithShape="0">
                      <a:prstClr val="black"/>
                    </a:outerShdw>
                  </a:effectLst>
                  <a:latin typeface="Arial" charset="0"/>
                  <a:ea typeface="ＭＳ Ｐゴシック" charset="-128"/>
                  <a:cs typeface="ＭＳ Ｐゴシック"/>
                </a:endParaRPr>
              </a:p>
            </p:txBody>
          </p:sp>
        </p:grpSp>
        <p:sp>
          <p:nvSpPr>
            <p:cNvPr id="78" name="Freeform 18"/>
            <p:cNvSpPr>
              <a:spLocks noEditPoints="1"/>
            </p:cNvSpPr>
            <p:nvPr/>
          </p:nvSpPr>
          <p:spPr bwMode="auto">
            <a:xfrm>
              <a:off x="3707904" y="4725144"/>
              <a:ext cx="311400" cy="700383"/>
            </a:xfrm>
            <a:custGeom>
              <a:avLst/>
              <a:gdLst>
                <a:gd name="T0" fmla="*/ 72 w 248"/>
                <a:gd name="T1" fmla="*/ 396 h 558"/>
                <a:gd name="T2" fmla="*/ 70 w 248"/>
                <a:gd name="T3" fmla="*/ 375 h 558"/>
                <a:gd name="T4" fmla="*/ 120 w 248"/>
                <a:gd name="T5" fmla="*/ 236 h 558"/>
                <a:gd name="T6" fmla="*/ 176 w 248"/>
                <a:gd name="T7" fmla="*/ 127 h 558"/>
                <a:gd name="T8" fmla="*/ 100 w 248"/>
                <a:gd name="T9" fmla="*/ 58 h 558"/>
                <a:gd name="T10" fmla="*/ 19 w 248"/>
                <a:gd name="T11" fmla="*/ 83 h 558"/>
                <a:gd name="T12" fmla="*/ 0 w 248"/>
                <a:gd name="T13" fmla="*/ 32 h 558"/>
                <a:gd name="T14" fmla="*/ 114 w 248"/>
                <a:gd name="T15" fmla="*/ 0 h 558"/>
                <a:gd name="T16" fmla="*/ 248 w 248"/>
                <a:gd name="T17" fmla="*/ 118 h 558"/>
                <a:gd name="T18" fmla="*/ 179 w 248"/>
                <a:gd name="T19" fmla="*/ 257 h 558"/>
                <a:gd name="T20" fmla="*/ 134 w 248"/>
                <a:gd name="T21" fmla="*/ 376 h 558"/>
                <a:gd name="T22" fmla="*/ 135 w 248"/>
                <a:gd name="T23" fmla="*/ 396 h 558"/>
                <a:gd name="T24" fmla="*/ 72 w 248"/>
                <a:gd name="T25" fmla="*/ 396 h 558"/>
                <a:gd name="T26" fmla="*/ 55 w 248"/>
                <a:gd name="T27" fmla="*/ 508 h 558"/>
                <a:gd name="T28" fmla="*/ 102 w 248"/>
                <a:gd name="T29" fmla="*/ 458 h 558"/>
                <a:gd name="T30" fmla="*/ 150 w 248"/>
                <a:gd name="T31" fmla="*/ 508 h 558"/>
                <a:gd name="T32" fmla="*/ 102 w 248"/>
                <a:gd name="T33" fmla="*/ 558 h 558"/>
                <a:gd name="T34" fmla="*/ 55 w 248"/>
                <a:gd name="T35" fmla="*/ 50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8" h="558">
                  <a:moveTo>
                    <a:pt x="72" y="396"/>
                  </a:moveTo>
                  <a:cubicBezTo>
                    <a:pt x="70" y="375"/>
                    <a:pt x="70" y="375"/>
                    <a:pt x="70" y="375"/>
                  </a:cubicBezTo>
                  <a:cubicBezTo>
                    <a:pt x="66" y="332"/>
                    <a:pt x="80" y="284"/>
                    <a:pt x="120" y="236"/>
                  </a:cubicBezTo>
                  <a:cubicBezTo>
                    <a:pt x="156" y="194"/>
                    <a:pt x="176" y="163"/>
                    <a:pt x="176" y="127"/>
                  </a:cubicBezTo>
                  <a:cubicBezTo>
                    <a:pt x="176" y="86"/>
                    <a:pt x="150" y="59"/>
                    <a:pt x="100" y="58"/>
                  </a:cubicBezTo>
                  <a:cubicBezTo>
                    <a:pt x="71" y="58"/>
                    <a:pt x="39" y="68"/>
                    <a:pt x="19" y="83"/>
                  </a:cubicBezTo>
                  <a:cubicBezTo>
                    <a:pt x="0" y="32"/>
                    <a:pt x="0" y="32"/>
                    <a:pt x="0" y="32"/>
                  </a:cubicBezTo>
                  <a:cubicBezTo>
                    <a:pt x="27" y="13"/>
                    <a:pt x="72" y="0"/>
                    <a:pt x="114" y="0"/>
                  </a:cubicBezTo>
                  <a:cubicBezTo>
                    <a:pt x="206" y="0"/>
                    <a:pt x="248" y="57"/>
                    <a:pt x="248" y="118"/>
                  </a:cubicBezTo>
                  <a:cubicBezTo>
                    <a:pt x="248" y="172"/>
                    <a:pt x="218" y="212"/>
                    <a:pt x="179" y="257"/>
                  </a:cubicBezTo>
                  <a:cubicBezTo>
                    <a:pt x="144" y="299"/>
                    <a:pt x="131" y="335"/>
                    <a:pt x="134" y="376"/>
                  </a:cubicBezTo>
                  <a:cubicBezTo>
                    <a:pt x="135" y="396"/>
                    <a:pt x="135" y="396"/>
                    <a:pt x="135" y="396"/>
                  </a:cubicBezTo>
                  <a:lnTo>
                    <a:pt x="72" y="396"/>
                  </a:lnTo>
                  <a:close/>
                  <a:moveTo>
                    <a:pt x="55" y="508"/>
                  </a:moveTo>
                  <a:cubicBezTo>
                    <a:pt x="55" y="479"/>
                    <a:pt x="75" y="458"/>
                    <a:pt x="102" y="458"/>
                  </a:cubicBezTo>
                  <a:cubicBezTo>
                    <a:pt x="131" y="458"/>
                    <a:pt x="150" y="479"/>
                    <a:pt x="150" y="508"/>
                  </a:cubicBezTo>
                  <a:cubicBezTo>
                    <a:pt x="150" y="536"/>
                    <a:pt x="131" y="558"/>
                    <a:pt x="102" y="558"/>
                  </a:cubicBezTo>
                  <a:cubicBezTo>
                    <a:pt x="74" y="558"/>
                    <a:pt x="55" y="536"/>
                    <a:pt x="55" y="508"/>
                  </a:cubicBezTo>
                  <a:close/>
                </a:path>
              </a:pathLst>
            </a:custGeom>
            <a:gradFill flip="none" rotWithShape="1">
              <a:gsLst>
                <a:gs pos="0">
                  <a:schemeClr val="bg1"/>
                </a:gs>
                <a:gs pos="100000">
                  <a:schemeClr val="bg1"/>
                </a:gs>
              </a:gsLst>
              <a:lin ang="5400000" scaled="1"/>
              <a:tileRect/>
            </a:gradFill>
            <a:ln w="19050" cap="flat" cmpd="sng">
              <a:noFill/>
              <a:prstDash val="solid"/>
              <a:round/>
              <a:headEnd type="none" w="med" len="med"/>
              <a:tailEnd type="none" w="med" len="med"/>
            </a:ln>
            <a:effectLst>
              <a:outerShdw blurRad="25400" dist="25400" dir="5400000" algn="t" rotWithShape="0">
                <a:prstClr val="black">
                  <a:alpha val="40000"/>
                </a:prstClr>
              </a:outerShdw>
            </a:effectLst>
          </p:spPr>
          <p:txBody>
            <a:bodyPr wrap="none" anchor="ctr"/>
            <a:lstStyle/>
            <a:p>
              <a:pPr algn="ctr" defTabSz="457200" fontAlgn="base">
                <a:spcBef>
                  <a:spcPct val="0"/>
                </a:spcBef>
                <a:spcAft>
                  <a:spcPct val="0"/>
                </a:spcAft>
              </a:pPr>
              <a:endParaRPr lang="en-US" kern="0" dirty="0">
                <a:solidFill>
                  <a:sysClr val="windowText" lastClr="000000"/>
                </a:solidFill>
                <a:latin typeface="Arial" charset="0"/>
                <a:ea typeface="ＭＳ Ｐゴシック" pitchFamily="34" charset="-128"/>
              </a:endParaRPr>
            </a:p>
          </p:txBody>
        </p:sp>
      </p:grpSp>
      <p:sp>
        <p:nvSpPr>
          <p:cNvPr id="9" name="Freeform 8"/>
          <p:cNvSpPr/>
          <p:nvPr/>
        </p:nvSpPr>
        <p:spPr>
          <a:xfrm>
            <a:off x="1327129" y="3792856"/>
            <a:ext cx="6313827" cy="727710"/>
          </a:xfrm>
          <a:custGeom>
            <a:avLst/>
            <a:gdLst>
              <a:gd name="connsiteX0" fmla="*/ 0 w 6981825"/>
              <a:gd name="connsiteY0" fmla="*/ 723900 h 1981200"/>
              <a:gd name="connsiteX1" fmla="*/ 342900 w 6981825"/>
              <a:gd name="connsiteY1" fmla="*/ 742950 h 1981200"/>
              <a:gd name="connsiteX2" fmla="*/ 600075 w 6981825"/>
              <a:gd name="connsiteY2" fmla="*/ 828675 h 1981200"/>
              <a:gd name="connsiteX3" fmla="*/ 1476375 w 6981825"/>
              <a:gd name="connsiteY3" fmla="*/ 704850 h 1981200"/>
              <a:gd name="connsiteX4" fmla="*/ 1666875 w 6981825"/>
              <a:gd name="connsiteY4" fmla="*/ 1981200 h 1981200"/>
              <a:gd name="connsiteX5" fmla="*/ 3276600 w 6981825"/>
              <a:gd name="connsiteY5" fmla="*/ 1838325 h 1981200"/>
              <a:gd name="connsiteX6" fmla="*/ 4943475 w 6981825"/>
              <a:gd name="connsiteY6" fmla="*/ 1743075 h 1981200"/>
              <a:gd name="connsiteX7" fmla="*/ 5838825 w 6981825"/>
              <a:gd name="connsiteY7" fmla="*/ 952500 h 1981200"/>
              <a:gd name="connsiteX8" fmla="*/ 6791325 w 6981825"/>
              <a:gd name="connsiteY8" fmla="*/ 0 h 1981200"/>
              <a:gd name="connsiteX9" fmla="*/ 6829425 w 6981825"/>
              <a:gd name="connsiteY9" fmla="*/ 57150 h 1981200"/>
              <a:gd name="connsiteX10" fmla="*/ 6981825 w 6981825"/>
              <a:gd name="connsiteY10" fmla="*/ 28575 h 1981200"/>
              <a:gd name="connsiteX0" fmla="*/ 0 w 6638925"/>
              <a:gd name="connsiteY0" fmla="*/ 742950 h 1981200"/>
              <a:gd name="connsiteX1" fmla="*/ 257175 w 6638925"/>
              <a:gd name="connsiteY1" fmla="*/ 828675 h 1981200"/>
              <a:gd name="connsiteX2" fmla="*/ 1133475 w 6638925"/>
              <a:gd name="connsiteY2" fmla="*/ 704850 h 1981200"/>
              <a:gd name="connsiteX3" fmla="*/ 1323975 w 6638925"/>
              <a:gd name="connsiteY3" fmla="*/ 1981200 h 1981200"/>
              <a:gd name="connsiteX4" fmla="*/ 2933700 w 6638925"/>
              <a:gd name="connsiteY4" fmla="*/ 1838325 h 1981200"/>
              <a:gd name="connsiteX5" fmla="*/ 4600575 w 6638925"/>
              <a:gd name="connsiteY5" fmla="*/ 1743075 h 1981200"/>
              <a:gd name="connsiteX6" fmla="*/ 5495925 w 6638925"/>
              <a:gd name="connsiteY6" fmla="*/ 952500 h 1981200"/>
              <a:gd name="connsiteX7" fmla="*/ 6448425 w 6638925"/>
              <a:gd name="connsiteY7" fmla="*/ 0 h 1981200"/>
              <a:gd name="connsiteX8" fmla="*/ 6486525 w 6638925"/>
              <a:gd name="connsiteY8" fmla="*/ 57150 h 1981200"/>
              <a:gd name="connsiteX9" fmla="*/ 6638925 w 6638925"/>
              <a:gd name="connsiteY9" fmla="*/ 28575 h 1981200"/>
              <a:gd name="connsiteX0" fmla="*/ 0 w 6381750"/>
              <a:gd name="connsiteY0" fmla="*/ 828675 h 1981200"/>
              <a:gd name="connsiteX1" fmla="*/ 876300 w 6381750"/>
              <a:gd name="connsiteY1" fmla="*/ 704850 h 1981200"/>
              <a:gd name="connsiteX2" fmla="*/ 1066800 w 6381750"/>
              <a:gd name="connsiteY2" fmla="*/ 1981200 h 1981200"/>
              <a:gd name="connsiteX3" fmla="*/ 2676525 w 6381750"/>
              <a:gd name="connsiteY3" fmla="*/ 1838325 h 1981200"/>
              <a:gd name="connsiteX4" fmla="*/ 4343400 w 6381750"/>
              <a:gd name="connsiteY4" fmla="*/ 1743075 h 1981200"/>
              <a:gd name="connsiteX5" fmla="*/ 5238750 w 6381750"/>
              <a:gd name="connsiteY5" fmla="*/ 952500 h 1981200"/>
              <a:gd name="connsiteX6" fmla="*/ 6191250 w 6381750"/>
              <a:gd name="connsiteY6" fmla="*/ 0 h 1981200"/>
              <a:gd name="connsiteX7" fmla="*/ 6229350 w 6381750"/>
              <a:gd name="connsiteY7" fmla="*/ 57150 h 1981200"/>
              <a:gd name="connsiteX8" fmla="*/ 6381750 w 6381750"/>
              <a:gd name="connsiteY8" fmla="*/ 28575 h 1981200"/>
              <a:gd name="connsiteX0" fmla="*/ 0 w 6435090"/>
              <a:gd name="connsiteY0" fmla="*/ 828675 h 1981200"/>
              <a:gd name="connsiteX1" fmla="*/ 929640 w 6435090"/>
              <a:gd name="connsiteY1" fmla="*/ 704850 h 1981200"/>
              <a:gd name="connsiteX2" fmla="*/ 1120140 w 6435090"/>
              <a:gd name="connsiteY2" fmla="*/ 1981200 h 1981200"/>
              <a:gd name="connsiteX3" fmla="*/ 2729865 w 6435090"/>
              <a:gd name="connsiteY3" fmla="*/ 1838325 h 1981200"/>
              <a:gd name="connsiteX4" fmla="*/ 4396740 w 6435090"/>
              <a:gd name="connsiteY4" fmla="*/ 1743075 h 1981200"/>
              <a:gd name="connsiteX5" fmla="*/ 5292090 w 6435090"/>
              <a:gd name="connsiteY5" fmla="*/ 952500 h 1981200"/>
              <a:gd name="connsiteX6" fmla="*/ 6244590 w 6435090"/>
              <a:gd name="connsiteY6" fmla="*/ 0 h 1981200"/>
              <a:gd name="connsiteX7" fmla="*/ 6282690 w 6435090"/>
              <a:gd name="connsiteY7" fmla="*/ 57150 h 1981200"/>
              <a:gd name="connsiteX8" fmla="*/ 6435090 w 6435090"/>
              <a:gd name="connsiteY8" fmla="*/ 28575 h 1981200"/>
              <a:gd name="connsiteX0" fmla="*/ 0 w 6340497"/>
              <a:gd name="connsiteY0" fmla="*/ 807654 h 1981200"/>
              <a:gd name="connsiteX1" fmla="*/ 835047 w 6340497"/>
              <a:gd name="connsiteY1" fmla="*/ 704850 h 1981200"/>
              <a:gd name="connsiteX2" fmla="*/ 1025547 w 6340497"/>
              <a:gd name="connsiteY2" fmla="*/ 1981200 h 1981200"/>
              <a:gd name="connsiteX3" fmla="*/ 2635272 w 6340497"/>
              <a:gd name="connsiteY3" fmla="*/ 1838325 h 1981200"/>
              <a:gd name="connsiteX4" fmla="*/ 4302147 w 6340497"/>
              <a:gd name="connsiteY4" fmla="*/ 1743075 h 1981200"/>
              <a:gd name="connsiteX5" fmla="*/ 5197497 w 6340497"/>
              <a:gd name="connsiteY5" fmla="*/ 952500 h 1981200"/>
              <a:gd name="connsiteX6" fmla="*/ 6149997 w 6340497"/>
              <a:gd name="connsiteY6" fmla="*/ 0 h 1981200"/>
              <a:gd name="connsiteX7" fmla="*/ 6188097 w 6340497"/>
              <a:gd name="connsiteY7" fmla="*/ 57150 h 1981200"/>
              <a:gd name="connsiteX8" fmla="*/ 6340497 w 6340497"/>
              <a:gd name="connsiteY8" fmla="*/ 28575 h 1981200"/>
              <a:gd name="connsiteX0" fmla="*/ 0 w 6340497"/>
              <a:gd name="connsiteY0" fmla="*/ 807654 h 1981200"/>
              <a:gd name="connsiteX1" fmla="*/ 25750 w 6340497"/>
              <a:gd name="connsiteY1" fmla="*/ 1440574 h 1981200"/>
              <a:gd name="connsiteX2" fmla="*/ 1025547 w 6340497"/>
              <a:gd name="connsiteY2" fmla="*/ 1981200 h 1981200"/>
              <a:gd name="connsiteX3" fmla="*/ 2635272 w 6340497"/>
              <a:gd name="connsiteY3" fmla="*/ 1838325 h 1981200"/>
              <a:gd name="connsiteX4" fmla="*/ 4302147 w 6340497"/>
              <a:gd name="connsiteY4" fmla="*/ 1743075 h 1981200"/>
              <a:gd name="connsiteX5" fmla="*/ 5197497 w 6340497"/>
              <a:gd name="connsiteY5" fmla="*/ 952500 h 1981200"/>
              <a:gd name="connsiteX6" fmla="*/ 6149997 w 6340497"/>
              <a:gd name="connsiteY6" fmla="*/ 0 h 1981200"/>
              <a:gd name="connsiteX7" fmla="*/ 6188097 w 6340497"/>
              <a:gd name="connsiteY7" fmla="*/ 57150 h 1981200"/>
              <a:gd name="connsiteX8" fmla="*/ 6340497 w 6340497"/>
              <a:gd name="connsiteY8" fmla="*/ 28575 h 1981200"/>
              <a:gd name="connsiteX0" fmla="*/ 0 w 6340497"/>
              <a:gd name="connsiteY0" fmla="*/ 807654 h 1838325"/>
              <a:gd name="connsiteX1" fmla="*/ 25750 w 6340497"/>
              <a:gd name="connsiteY1" fmla="*/ 1440574 h 1838325"/>
              <a:gd name="connsiteX2" fmla="*/ 2635272 w 6340497"/>
              <a:gd name="connsiteY2" fmla="*/ 1838325 h 1838325"/>
              <a:gd name="connsiteX3" fmla="*/ 4302147 w 6340497"/>
              <a:gd name="connsiteY3" fmla="*/ 1743075 h 1838325"/>
              <a:gd name="connsiteX4" fmla="*/ 5197497 w 6340497"/>
              <a:gd name="connsiteY4" fmla="*/ 952500 h 1838325"/>
              <a:gd name="connsiteX5" fmla="*/ 6149997 w 6340497"/>
              <a:gd name="connsiteY5" fmla="*/ 0 h 1838325"/>
              <a:gd name="connsiteX6" fmla="*/ 6188097 w 6340497"/>
              <a:gd name="connsiteY6" fmla="*/ 57150 h 1838325"/>
              <a:gd name="connsiteX7" fmla="*/ 6340497 w 6340497"/>
              <a:gd name="connsiteY7" fmla="*/ 28575 h 1838325"/>
              <a:gd name="connsiteX0" fmla="*/ 0 w 6340497"/>
              <a:gd name="connsiteY0" fmla="*/ 779079 h 1809750"/>
              <a:gd name="connsiteX1" fmla="*/ 25750 w 6340497"/>
              <a:gd name="connsiteY1" fmla="*/ 1411999 h 1809750"/>
              <a:gd name="connsiteX2" fmla="*/ 2635272 w 6340497"/>
              <a:gd name="connsiteY2" fmla="*/ 1809750 h 1809750"/>
              <a:gd name="connsiteX3" fmla="*/ 4302147 w 6340497"/>
              <a:gd name="connsiteY3" fmla="*/ 1714500 h 1809750"/>
              <a:gd name="connsiteX4" fmla="*/ 5197497 w 6340497"/>
              <a:gd name="connsiteY4" fmla="*/ 923925 h 1809750"/>
              <a:gd name="connsiteX5" fmla="*/ 6188097 w 6340497"/>
              <a:gd name="connsiteY5" fmla="*/ 28575 h 1809750"/>
              <a:gd name="connsiteX6" fmla="*/ 6340497 w 6340497"/>
              <a:gd name="connsiteY6" fmla="*/ 0 h 1809750"/>
              <a:gd name="connsiteX0" fmla="*/ 0 w 6340497"/>
              <a:gd name="connsiteY0" fmla="*/ 779079 h 1809750"/>
              <a:gd name="connsiteX1" fmla="*/ 25750 w 6340497"/>
              <a:gd name="connsiteY1" fmla="*/ 1411999 h 1809750"/>
              <a:gd name="connsiteX2" fmla="*/ 2635272 w 6340497"/>
              <a:gd name="connsiteY2" fmla="*/ 1809750 h 1809750"/>
              <a:gd name="connsiteX3" fmla="*/ 4302147 w 6340497"/>
              <a:gd name="connsiteY3" fmla="*/ 1714500 h 1809750"/>
              <a:gd name="connsiteX4" fmla="*/ 5197497 w 6340497"/>
              <a:gd name="connsiteY4" fmla="*/ 923925 h 1809750"/>
              <a:gd name="connsiteX5" fmla="*/ 5319417 w 6340497"/>
              <a:gd name="connsiteY5" fmla="*/ 127635 h 1809750"/>
              <a:gd name="connsiteX6" fmla="*/ 6340497 w 6340497"/>
              <a:gd name="connsiteY6" fmla="*/ 0 h 1809750"/>
              <a:gd name="connsiteX0" fmla="*/ 0 w 6332877"/>
              <a:gd name="connsiteY0" fmla="*/ 651444 h 1682115"/>
              <a:gd name="connsiteX1" fmla="*/ 25750 w 6332877"/>
              <a:gd name="connsiteY1" fmla="*/ 1284364 h 1682115"/>
              <a:gd name="connsiteX2" fmla="*/ 2635272 w 6332877"/>
              <a:gd name="connsiteY2" fmla="*/ 1682115 h 1682115"/>
              <a:gd name="connsiteX3" fmla="*/ 4302147 w 6332877"/>
              <a:gd name="connsiteY3" fmla="*/ 1586865 h 1682115"/>
              <a:gd name="connsiteX4" fmla="*/ 5197497 w 6332877"/>
              <a:gd name="connsiteY4" fmla="*/ 796290 h 1682115"/>
              <a:gd name="connsiteX5" fmla="*/ 5319417 w 6332877"/>
              <a:gd name="connsiteY5" fmla="*/ 0 h 1682115"/>
              <a:gd name="connsiteX6" fmla="*/ 6332877 w 6332877"/>
              <a:gd name="connsiteY6" fmla="*/ 9525 h 1682115"/>
              <a:gd name="connsiteX0" fmla="*/ 0 w 6332877"/>
              <a:gd name="connsiteY0" fmla="*/ 643824 h 1674495"/>
              <a:gd name="connsiteX1" fmla="*/ 25750 w 6332877"/>
              <a:gd name="connsiteY1" fmla="*/ 1276744 h 1674495"/>
              <a:gd name="connsiteX2" fmla="*/ 2635272 w 6332877"/>
              <a:gd name="connsiteY2" fmla="*/ 1674495 h 1674495"/>
              <a:gd name="connsiteX3" fmla="*/ 4302147 w 6332877"/>
              <a:gd name="connsiteY3" fmla="*/ 1579245 h 1674495"/>
              <a:gd name="connsiteX4" fmla="*/ 5197497 w 6332877"/>
              <a:gd name="connsiteY4" fmla="*/ 788670 h 1674495"/>
              <a:gd name="connsiteX5" fmla="*/ 5304177 w 6332877"/>
              <a:gd name="connsiteY5" fmla="*/ 0 h 1674495"/>
              <a:gd name="connsiteX6" fmla="*/ 6332877 w 6332877"/>
              <a:gd name="connsiteY6" fmla="*/ 1905 h 1674495"/>
              <a:gd name="connsiteX0" fmla="*/ 0 w 6332877"/>
              <a:gd name="connsiteY0" fmla="*/ 643824 h 1674495"/>
              <a:gd name="connsiteX1" fmla="*/ 25750 w 6332877"/>
              <a:gd name="connsiteY1" fmla="*/ 1276744 h 1674495"/>
              <a:gd name="connsiteX2" fmla="*/ 2635272 w 6332877"/>
              <a:gd name="connsiteY2" fmla="*/ 1674495 h 1674495"/>
              <a:gd name="connsiteX3" fmla="*/ 5292747 w 6332877"/>
              <a:gd name="connsiteY3" fmla="*/ 1266825 h 1674495"/>
              <a:gd name="connsiteX4" fmla="*/ 5197497 w 6332877"/>
              <a:gd name="connsiteY4" fmla="*/ 788670 h 1674495"/>
              <a:gd name="connsiteX5" fmla="*/ 5304177 w 6332877"/>
              <a:gd name="connsiteY5" fmla="*/ 0 h 1674495"/>
              <a:gd name="connsiteX6" fmla="*/ 6332877 w 6332877"/>
              <a:gd name="connsiteY6" fmla="*/ 1905 h 1674495"/>
              <a:gd name="connsiteX0" fmla="*/ 0 w 6332877"/>
              <a:gd name="connsiteY0" fmla="*/ 643824 h 1276744"/>
              <a:gd name="connsiteX1" fmla="*/ 25750 w 6332877"/>
              <a:gd name="connsiteY1" fmla="*/ 1276744 h 1276744"/>
              <a:gd name="connsiteX2" fmla="*/ 5292747 w 6332877"/>
              <a:gd name="connsiteY2" fmla="*/ 1266825 h 1276744"/>
              <a:gd name="connsiteX3" fmla="*/ 5197497 w 6332877"/>
              <a:gd name="connsiteY3" fmla="*/ 788670 h 1276744"/>
              <a:gd name="connsiteX4" fmla="*/ 5304177 w 6332877"/>
              <a:gd name="connsiteY4" fmla="*/ 0 h 1276744"/>
              <a:gd name="connsiteX5" fmla="*/ 6332877 w 6332877"/>
              <a:gd name="connsiteY5" fmla="*/ 1905 h 1276744"/>
              <a:gd name="connsiteX0" fmla="*/ 0 w 6332877"/>
              <a:gd name="connsiteY0" fmla="*/ 643824 h 1289685"/>
              <a:gd name="connsiteX1" fmla="*/ 25750 w 6332877"/>
              <a:gd name="connsiteY1" fmla="*/ 1276744 h 1289685"/>
              <a:gd name="connsiteX2" fmla="*/ 5292747 w 6332877"/>
              <a:gd name="connsiteY2" fmla="*/ 1289685 h 1289685"/>
              <a:gd name="connsiteX3" fmla="*/ 5197497 w 6332877"/>
              <a:gd name="connsiteY3" fmla="*/ 788670 h 1289685"/>
              <a:gd name="connsiteX4" fmla="*/ 5304177 w 6332877"/>
              <a:gd name="connsiteY4" fmla="*/ 0 h 1289685"/>
              <a:gd name="connsiteX5" fmla="*/ 6332877 w 6332877"/>
              <a:gd name="connsiteY5" fmla="*/ 1905 h 1289685"/>
              <a:gd name="connsiteX0" fmla="*/ 0 w 6332877"/>
              <a:gd name="connsiteY0" fmla="*/ 643824 h 1289685"/>
              <a:gd name="connsiteX1" fmla="*/ 25750 w 6332877"/>
              <a:gd name="connsiteY1" fmla="*/ 1276744 h 1289685"/>
              <a:gd name="connsiteX2" fmla="*/ 5292747 w 6332877"/>
              <a:gd name="connsiteY2" fmla="*/ 1289685 h 1289685"/>
              <a:gd name="connsiteX3" fmla="*/ 5304177 w 6332877"/>
              <a:gd name="connsiteY3" fmla="*/ 0 h 1289685"/>
              <a:gd name="connsiteX4" fmla="*/ 6332877 w 6332877"/>
              <a:gd name="connsiteY4" fmla="*/ 1905 h 1289685"/>
              <a:gd name="connsiteX0" fmla="*/ 0 w 6332877"/>
              <a:gd name="connsiteY0" fmla="*/ 641919 h 1287780"/>
              <a:gd name="connsiteX1" fmla="*/ 25750 w 6332877"/>
              <a:gd name="connsiteY1" fmla="*/ 1274839 h 1287780"/>
              <a:gd name="connsiteX2" fmla="*/ 5292747 w 6332877"/>
              <a:gd name="connsiteY2" fmla="*/ 1287780 h 1287780"/>
              <a:gd name="connsiteX3" fmla="*/ 5294652 w 6332877"/>
              <a:gd name="connsiteY3" fmla="*/ 1270 h 1287780"/>
              <a:gd name="connsiteX4" fmla="*/ 6332877 w 6332877"/>
              <a:gd name="connsiteY4" fmla="*/ 0 h 1287780"/>
              <a:gd name="connsiteX0" fmla="*/ 0 w 6332877"/>
              <a:gd name="connsiteY0" fmla="*/ 641919 h 1287780"/>
              <a:gd name="connsiteX1" fmla="*/ 20987 w 6332877"/>
              <a:gd name="connsiteY1" fmla="*/ 822402 h 1287780"/>
              <a:gd name="connsiteX2" fmla="*/ 5292747 w 6332877"/>
              <a:gd name="connsiteY2" fmla="*/ 1287780 h 1287780"/>
              <a:gd name="connsiteX3" fmla="*/ 5294652 w 6332877"/>
              <a:gd name="connsiteY3" fmla="*/ 1270 h 1287780"/>
              <a:gd name="connsiteX4" fmla="*/ 6332877 w 6332877"/>
              <a:gd name="connsiteY4" fmla="*/ 0 h 1287780"/>
              <a:gd name="connsiteX0" fmla="*/ 0 w 6313827"/>
              <a:gd name="connsiteY0" fmla="*/ 637157 h 1287780"/>
              <a:gd name="connsiteX1" fmla="*/ 1937 w 6313827"/>
              <a:gd name="connsiteY1" fmla="*/ 822402 h 1287780"/>
              <a:gd name="connsiteX2" fmla="*/ 5273697 w 6313827"/>
              <a:gd name="connsiteY2" fmla="*/ 1287780 h 1287780"/>
              <a:gd name="connsiteX3" fmla="*/ 5275602 w 6313827"/>
              <a:gd name="connsiteY3" fmla="*/ 1270 h 1287780"/>
              <a:gd name="connsiteX4" fmla="*/ 6313827 w 6313827"/>
              <a:gd name="connsiteY4" fmla="*/ 0 h 1287780"/>
              <a:gd name="connsiteX0" fmla="*/ 0 w 6313827"/>
              <a:gd name="connsiteY0" fmla="*/ 637157 h 822402"/>
              <a:gd name="connsiteX1" fmla="*/ 1937 w 6313827"/>
              <a:gd name="connsiteY1" fmla="*/ 822402 h 822402"/>
              <a:gd name="connsiteX2" fmla="*/ 5273697 w 6313827"/>
              <a:gd name="connsiteY2" fmla="*/ 811530 h 822402"/>
              <a:gd name="connsiteX3" fmla="*/ 5275602 w 6313827"/>
              <a:gd name="connsiteY3" fmla="*/ 1270 h 822402"/>
              <a:gd name="connsiteX4" fmla="*/ 6313827 w 6313827"/>
              <a:gd name="connsiteY4" fmla="*/ 0 h 822402"/>
              <a:gd name="connsiteX0" fmla="*/ 0 w 6313827"/>
              <a:gd name="connsiteY0" fmla="*/ 637157 h 811530"/>
              <a:gd name="connsiteX1" fmla="*/ 1937 w 6313827"/>
              <a:gd name="connsiteY1" fmla="*/ 809702 h 811530"/>
              <a:gd name="connsiteX2" fmla="*/ 5273697 w 6313827"/>
              <a:gd name="connsiteY2" fmla="*/ 811530 h 811530"/>
              <a:gd name="connsiteX3" fmla="*/ 5275602 w 6313827"/>
              <a:gd name="connsiteY3" fmla="*/ 1270 h 811530"/>
              <a:gd name="connsiteX4" fmla="*/ 6313827 w 6313827"/>
              <a:gd name="connsiteY4" fmla="*/ 0 h 811530"/>
              <a:gd name="connsiteX0" fmla="*/ 0 w 6313827"/>
              <a:gd name="connsiteY0" fmla="*/ 637157 h 811530"/>
              <a:gd name="connsiteX1" fmla="*/ 1937 w 6313827"/>
              <a:gd name="connsiteY1" fmla="*/ 809702 h 811530"/>
              <a:gd name="connsiteX2" fmla="*/ 5273697 w 6313827"/>
              <a:gd name="connsiteY2" fmla="*/ 811530 h 811530"/>
              <a:gd name="connsiteX3" fmla="*/ 5275602 w 6313827"/>
              <a:gd name="connsiteY3" fmla="*/ 85090 h 811530"/>
              <a:gd name="connsiteX4" fmla="*/ 6313827 w 6313827"/>
              <a:gd name="connsiteY4" fmla="*/ 0 h 811530"/>
              <a:gd name="connsiteX0" fmla="*/ 0 w 6313827"/>
              <a:gd name="connsiteY0" fmla="*/ 553337 h 727710"/>
              <a:gd name="connsiteX1" fmla="*/ 1937 w 6313827"/>
              <a:gd name="connsiteY1" fmla="*/ 725882 h 727710"/>
              <a:gd name="connsiteX2" fmla="*/ 5273697 w 6313827"/>
              <a:gd name="connsiteY2" fmla="*/ 727710 h 727710"/>
              <a:gd name="connsiteX3" fmla="*/ 5275602 w 6313827"/>
              <a:gd name="connsiteY3" fmla="*/ 1270 h 727710"/>
              <a:gd name="connsiteX4" fmla="*/ 6313827 w 6313827"/>
              <a:gd name="connsiteY4" fmla="*/ 0 h 727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3827" h="727710">
                <a:moveTo>
                  <a:pt x="0" y="553337"/>
                </a:moveTo>
                <a:cubicBezTo>
                  <a:pt x="646" y="615085"/>
                  <a:pt x="1291" y="664134"/>
                  <a:pt x="1937" y="725882"/>
                </a:cubicBezTo>
                <a:lnTo>
                  <a:pt x="5273697" y="727710"/>
                </a:lnTo>
                <a:lnTo>
                  <a:pt x="5275602" y="1270"/>
                </a:lnTo>
                <a:lnTo>
                  <a:pt x="6313827" y="0"/>
                </a:lnTo>
              </a:path>
            </a:pathLst>
          </a:custGeom>
          <a:noFill/>
          <a:ln w="22225">
            <a:solidFill>
              <a:schemeClr val="accent2"/>
            </a:solidFill>
            <a:headEnd type="oval"/>
          </a:ln>
          <a:effectLst>
            <a:outerShdw blurRad="635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nvGrpSpPr>
          <p:cNvPr id="81" name="Group 80"/>
          <p:cNvGrpSpPr/>
          <p:nvPr/>
        </p:nvGrpSpPr>
        <p:grpSpPr>
          <a:xfrm>
            <a:off x="7819060" y="3330935"/>
            <a:ext cx="988804" cy="892336"/>
            <a:chOff x="4929188" y="-4565650"/>
            <a:chExt cx="4035425" cy="3641725"/>
          </a:xfrm>
        </p:grpSpPr>
        <p:sp>
          <p:nvSpPr>
            <p:cNvPr id="82" name="Freeform 81"/>
            <p:cNvSpPr>
              <a:spLocks/>
            </p:cNvSpPr>
            <p:nvPr/>
          </p:nvSpPr>
          <p:spPr bwMode="auto">
            <a:xfrm>
              <a:off x="4929188" y="-4565650"/>
              <a:ext cx="4035425" cy="3641725"/>
            </a:xfrm>
            <a:custGeom>
              <a:avLst/>
              <a:gdLst>
                <a:gd name="T0" fmla="*/ 140 w 2542"/>
                <a:gd name="T1" fmla="*/ 2292 h 2294"/>
                <a:gd name="T2" fmla="*/ 117 w 2542"/>
                <a:gd name="T3" fmla="*/ 2290 h 2294"/>
                <a:gd name="T4" fmla="*/ 84 w 2542"/>
                <a:gd name="T5" fmla="*/ 2280 h 2294"/>
                <a:gd name="T6" fmla="*/ 55 w 2542"/>
                <a:gd name="T7" fmla="*/ 2264 h 2294"/>
                <a:gd name="T8" fmla="*/ 40 w 2542"/>
                <a:gd name="T9" fmla="*/ 2252 h 2294"/>
                <a:gd name="T10" fmla="*/ 27 w 2542"/>
                <a:gd name="T11" fmla="*/ 2237 h 2294"/>
                <a:gd name="T12" fmla="*/ 16 w 2542"/>
                <a:gd name="T13" fmla="*/ 2223 h 2294"/>
                <a:gd name="T14" fmla="*/ 8 w 2542"/>
                <a:gd name="T15" fmla="*/ 2207 h 2294"/>
                <a:gd name="T16" fmla="*/ 3 w 2542"/>
                <a:gd name="T17" fmla="*/ 2188 h 2294"/>
                <a:gd name="T18" fmla="*/ 0 w 2542"/>
                <a:gd name="T19" fmla="*/ 2167 h 2294"/>
                <a:gd name="T20" fmla="*/ 1 w 2542"/>
                <a:gd name="T21" fmla="*/ 2136 h 2294"/>
                <a:gd name="T22" fmla="*/ 9 w 2542"/>
                <a:gd name="T23" fmla="*/ 2100 h 2294"/>
                <a:gd name="T24" fmla="*/ 19 w 2542"/>
                <a:gd name="T25" fmla="*/ 2074 h 2294"/>
                <a:gd name="T26" fmla="*/ 32 w 2542"/>
                <a:gd name="T27" fmla="*/ 2046 h 2294"/>
                <a:gd name="T28" fmla="*/ 550 w 2542"/>
                <a:gd name="T29" fmla="*/ 1129 h 2294"/>
                <a:gd name="T30" fmla="*/ 1133 w 2542"/>
                <a:gd name="T31" fmla="*/ 101 h 2294"/>
                <a:gd name="T32" fmla="*/ 1147 w 2542"/>
                <a:gd name="T33" fmla="*/ 79 h 2294"/>
                <a:gd name="T34" fmla="*/ 1164 w 2542"/>
                <a:gd name="T35" fmla="*/ 56 h 2294"/>
                <a:gd name="T36" fmla="*/ 1180 w 2542"/>
                <a:gd name="T37" fmla="*/ 39 h 2294"/>
                <a:gd name="T38" fmla="*/ 1226 w 2542"/>
                <a:gd name="T39" fmla="*/ 9 h 2294"/>
                <a:gd name="T40" fmla="*/ 1244 w 2542"/>
                <a:gd name="T41" fmla="*/ 4 h 2294"/>
                <a:gd name="T42" fmla="*/ 1271 w 2542"/>
                <a:gd name="T43" fmla="*/ 0 h 2294"/>
                <a:gd name="T44" fmla="*/ 1298 w 2542"/>
                <a:gd name="T45" fmla="*/ 4 h 2294"/>
                <a:gd name="T46" fmla="*/ 1315 w 2542"/>
                <a:gd name="T47" fmla="*/ 9 h 2294"/>
                <a:gd name="T48" fmla="*/ 1343 w 2542"/>
                <a:gd name="T49" fmla="*/ 24 h 2294"/>
                <a:gd name="T50" fmla="*/ 1360 w 2542"/>
                <a:gd name="T51" fmla="*/ 39 h 2294"/>
                <a:gd name="T52" fmla="*/ 1377 w 2542"/>
                <a:gd name="T53" fmla="*/ 56 h 2294"/>
                <a:gd name="T54" fmla="*/ 1395 w 2542"/>
                <a:gd name="T55" fmla="*/ 79 h 2294"/>
                <a:gd name="T56" fmla="*/ 1410 w 2542"/>
                <a:gd name="T57" fmla="*/ 103 h 2294"/>
                <a:gd name="T58" fmla="*/ 2037 w 2542"/>
                <a:gd name="T59" fmla="*/ 1212 h 2294"/>
                <a:gd name="T60" fmla="*/ 2509 w 2542"/>
                <a:gd name="T61" fmla="*/ 2046 h 2294"/>
                <a:gd name="T62" fmla="*/ 2522 w 2542"/>
                <a:gd name="T63" fmla="*/ 2074 h 2294"/>
                <a:gd name="T64" fmla="*/ 2532 w 2542"/>
                <a:gd name="T65" fmla="*/ 2100 h 2294"/>
                <a:gd name="T66" fmla="*/ 2541 w 2542"/>
                <a:gd name="T67" fmla="*/ 2136 h 2294"/>
                <a:gd name="T68" fmla="*/ 2542 w 2542"/>
                <a:gd name="T69" fmla="*/ 2168 h 2294"/>
                <a:gd name="T70" fmla="*/ 2540 w 2542"/>
                <a:gd name="T71" fmla="*/ 2187 h 2294"/>
                <a:gd name="T72" fmla="*/ 2533 w 2542"/>
                <a:gd name="T73" fmla="*/ 2207 h 2294"/>
                <a:gd name="T74" fmla="*/ 2526 w 2542"/>
                <a:gd name="T75" fmla="*/ 2223 h 2294"/>
                <a:gd name="T76" fmla="*/ 2501 w 2542"/>
                <a:gd name="T77" fmla="*/ 2252 h 2294"/>
                <a:gd name="T78" fmla="*/ 2487 w 2542"/>
                <a:gd name="T79" fmla="*/ 2264 h 2294"/>
                <a:gd name="T80" fmla="*/ 2467 w 2542"/>
                <a:gd name="T81" fmla="*/ 2275 h 2294"/>
                <a:gd name="T82" fmla="*/ 2449 w 2542"/>
                <a:gd name="T83" fmla="*/ 2283 h 2294"/>
                <a:gd name="T84" fmla="*/ 2425 w 2542"/>
                <a:gd name="T85" fmla="*/ 2290 h 2294"/>
                <a:gd name="T86" fmla="*/ 2401 w 2542"/>
                <a:gd name="T87" fmla="*/ 2292 h 2294"/>
                <a:gd name="T88" fmla="*/ 155 w 2542"/>
                <a:gd name="T89" fmla="*/ 2294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42" h="2294">
                  <a:moveTo>
                    <a:pt x="155" y="2294"/>
                  </a:moveTo>
                  <a:lnTo>
                    <a:pt x="140" y="2292"/>
                  </a:lnTo>
                  <a:lnTo>
                    <a:pt x="127" y="2292"/>
                  </a:lnTo>
                  <a:lnTo>
                    <a:pt x="117" y="2290"/>
                  </a:lnTo>
                  <a:lnTo>
                    <a:pt x="92" y="2283"/>
                  </a:lnTo>
                  <a:lnTo>
                    <a:pt x="84" y="2280"/>
                  </a:lnTo>
                  <a:lnTo>
                    <a:pt x="73" y="2275"/>
                  </a:lnTo>
                  <a:lnTo>
                    <a:pt x="55" y="2264"/>
                  </a:lnTo>
                  <a:lnTo>
                    <a:pt x="48" y="2259"/>
                  </a:lnTo>
                  <a:lnTo>
                    <a:pt x="40" y="2252"/>
                  </a:lnTo>
                  <a:lnTo>
                    <a:pt x="33" y="2246"/>
                  </a:lnTo>
                  <a:lnTo>
                    <a:pt x="27" y="2237"/>
                  </a:lnTo>
                  <a:lnTo>
                    <a:pt x="21" y="2231"/>
                  </a:lnTo>
                  <a:lnTo>
                    <a:pt x="16" y="2223"/>
                  </a:lnTo>
                  <a:lnTo>
                    <a:pt x="12" y="2215"/>
                  </a:lnTo>
                  <a:lnTo>
                    <a:pt x="8" y="2207"/>
                  </a:lnTo>
                  <a:lnTo>
                    <a:pt x="5" y="2196"/>
                  </a:lnTo>
                  <a:lnTo>
                    <a:pt x="3" y="2188"/>
                  </a:lnTo>
                  <a:lnTo>
                    <a:pt x="1" y="2179"/>
                  </a:lnTo>
                  <a:lnTo>
                    <a:pt x="0" y="2167"/>
                  </a:lnTo>
                  <a:lnTo>
                    <a:pt x="0" y="2148"/>
                  </a:lnTo>
                  <a:lnTo>
                    <a:pt x="1" y="2136"/>
                  </a:lnTo>
                  <a:lnTo>
                    <a:pt x="3" y="2122"/>
                  </a:lnTo>
                  <a:lnTo>
                    <a:pt x="9" y="2100"/>
                  </a:lnTo>
                  <a:lnTo>
                    <a:pt x="13" y="2088"/>
                  </a:lnTo>
                  <a:lnTo>
                    <a:pt x="19" y="2074"/>
                  </a:lnTo>
                  <a:lnTo>
                    <a:pt x="25" y="2060"/>
                  </a:lnTo>
                  <a:lnTo>
                    <a:pt x="32" y="2046"/>
                  </a:lnTo>
                  <a:lnTo>
                    <a:pt x="503" y="1213"/>
                  </a:lnTo>
                  <a:lnTo>
                    <a:pt x="550" y="1129"/>
                  </a:lnTo>
                  <a:lnTo>
                    <a:pt x="551" y="1129"/>
                  </a:lnTo>
                  <a:lnTo>
                    <a:pt x="1133" y="101"/>
                  </a:lnTo>
                  <a:lnTo>
                    <a:pt x="1140" y="88"/>
                  </a:lnTo>
                  <a:lnTo>
                    <a:pt x="1147" y="79"/>
                  </a:lnTo>
                  <a:lnTo>
                    <a:pt x="1156" y="67"/>
                  </a:lnTo>
                  <a:lnTo>
                    <a:pt x="1164" y="56"/>
                  </a:lnTo>
                  <a:lnTo>
                    <a:pt x="1174" y="47"/>
                  </a:lnTo>
                  <a:lnTo>
                    <a:pt x="1180" y="39"/>
                  </a:lnTo>
                  <a:lnTo>
                    <a:pt x="1199" y="25"/>
                  </a:lnTo>
                  <a:lnTo>
                    <a:pt x="1226" y="9"/>
                  </a:lnTo>
                  <a:lnTo>
                    <a:pt x="1235" y="6"/>
                  </a:lnTo>
                  <a:lnTo>
                    <a:pt x="1244" y="4"/>
                  </a:lnTo>
                  <a:lnTo>
                    <a:pt x="1252" y="2"/>
                  </a:lnTo>
                  <a:lnTo>
                    <a:pt x="1271" y="0"/>
                  </a:lnTo>
                  <a:lnTo>
                    <a:pt x="1290" y="2"/>
                  </a:lnTo>
                  <a:lnTo>
                    <a:pt x="1298" y="4"/>
                  </a:lnTo>
                  <a:lnTo>
                    <a:pt x="1308" y="6"/>
                  </a:lnTo>
                  <a:lnTo>
                    <a:pt x="1315" y="9"/>
                  </a:lnTo>
                  <a:lnTo>
                    <a:pt x="1324" y="14"/>
                  </a:lnTo>
                  <a:lnTo>
                    <a:pt x="1343" y="24"/>
                  </a:lnTo>
                  <a:lnTo>
                    <a:pt x="1350" y="31"/>
                  </a:lnTo>
                  <a:lnTo>
                    <a:pt x="1360" y="39"/>
                  </a:lnTo>
                  <a:lnTo>
                    <a:pt x="1368" y="47"/>
                  </a:lnTo>
                  <a:lnTo>
                    <a:pt x="1377" y="56"/>
                  </a:lnTo>
                  <a:lnTo>
                    <a:pt x="1385" y="67"/>
                  </a:lnTo>
                  <a:lnTo>
                    <a:pt x="1395" y="79"/>
                  </a:lnTo>
                  <a:lnTo>
                    <a:pt x="1402" y="89"/>
                  </a:lnTo>
                  <a:lnTo>
                    <a:pt x="1410" y="103"/>
                  </a:lnTo>
                  <a:lnTo>
                    <a:pt x="2001" y="1150"/>
                  </a:lnTo>
                  <a:lnTo>
                    <a:pt x="2037" y="1212"/>
                  </a:lnTo>
                  <a:lnTo>
                    <a:pt x="2040" y="1218"/>
                  </a:lnTo>
                  <a:lnTo>
                    <a:pt x="2509" y="2046"/>
                  </a:lnTo>
                  <a:lnTo>
                    <a:pt x="2515" y="2060"/>
                  </a:lnTo>
                  <a:lnTo>
                    <a:pt x="2522" y="2074"/>
                  </a:lnTo>
                  <a:lnTo>
                    <a:pt x="2528" y="2088"/>
                  </a:lnTo>
                  <a:lnTo>
                    <a:pt x="2532" y="2100"/>
                  </a:lnTo>
                  <a:lnTo>
                    <a:pt x="2540" y="2125"/>
                  </a:lnTo>
                  <a:lnTo>
                    <a:pt x="2541" y="2136"/>
                  </a:lnTo>
                  <a:lnTo>
                    <a:pt x="2542" y="2145"/>
                  </a:lnTo>
                  <a:lnTo>
                    <a:pt x="2542" y="2168"/>
                  </a:lnTo>
                  <a:lnTo>
                    <a:pt x="2541" y="2179"/>
                  </a:lnTo>
                  <a:lnTo>
                    <a:pt x="2540" y="2187"/>
                  </a:lnTo>
                  <a:lnTo>
                    <a:pt x="2537" y="2196"/>
                  </a:lnTo>
                  <a:lnTo>
                    <a:pt x="2533" y="2207"/>
                  </a:lnTo>
                  <a:lnTo>
                    <a:pt x="2529" y="2217"/>
                  </a:lnTo>
                  <a:lnTo>
                    <a:pt x="2526" y="2223"/>
                  </a:lnTo>
                  <a:lnTo>
                    <a:pt x="2509" y="2246"/>
                  </a:lnTo>
                  <a:lnTo>
                    <a:pt x="2501" y="2252"/>
                  </a:lnTo>
                  <a:lnTo>
                    <a:pt x="2494" y="2259"/>
                  </a:lnTo>
                  <a:lnTo>
                    <a:pt x="2487" y="2264"/>
                  </a:lnTo>
                  <a:lnTo>
                    <a:pt x="2479" y="2268"/>
                  </a:lnTo>
                  <a:lnTo>
                    <a:pt x="2467" y="2275"/>
                  </a:lnTo>
                  <a:lnTo>
                    <a:pt x="2458" y="2280"/>
                  </a:lnTo>
                  <a:lnTo>
                    <a:pt x="2449" y="2283"/>
                  </a:lnTo>
                  <a:lnTo>
                    <a:pt x="2438" y="2287"/>
                  </a:lnTo>
                  <a:lnTo>
                    <a:pt x="2425" y="2290"/>
                  </a:lnTo>
                  <a:lnTo>
                    <a:pt x="2414" y="2292"/>
                  </a:lnTo>
                  <a:lnTo>
                    <a:pt x="2401" y="2292"/>
                  </a:lnTo>
                  <a:lnTo>
                    <a:pt x="2386" y="2294"/>
                  </a:lnTo>
                  <a:lnTo>
                    <a:pt x="155" y="2294"/>
                  </a:lnTo>
                  <a:close/>
                </a:path>
              </a:pathLst>
            </a:custGeom>
            <a:gradFill flip="none" rotWithShape="1">
              <a:gsLst>
                <a:gs pos="0">
                  <a:schemeClr val="tx1">
                    <a:alpha val="46000"/>
                  </a:schemeClr>
                </a:gs>
                <a:gs pos="100000">
                  <a:schemeClr val="tx1">
                    <a:alpha val="24000"/>
                  </a:schemeClr>
                </a:gs>
              </a:gsLst>
              <a:lin ang="16200000" scaled="1"/>
              <a:tileRect/>
            </a:gradFill>
            <a:ln w="19050" cap="flat" cmpd="sng" algn="ctr">
              <a:gradFill flip="none" rotWithShape="1">
                <a:gsLst>
                  <a:gs pos="24998">
                    <a:srgbClr val="82AD2D">
                      <a:alpha val="0"/>
                    </a:srgbClr>
                  </a:gs>
                  <a:gs pos="82500">
                    <a:schemeClr val="bg1">
                      <a:lumMod val="65000"/>
                    </a:schemeClr>
                  </a:gs>
                  <a:gs pos="0">
                    <a:schemeClr val="accent2">
                      <a:alpha val="0"/>
                    </a:schemeClr>
                  </a:gs>
                  <a:gs pos="100000">
                    <a:schemeClr val="bg1">
                      <a:lumMod val="50000"/>
                    </a:schemeClr>
                  </a:gs>
                </a:gsLst>
                <a:lin ang="16200000" scaled="1"/>
                <a:tileRect/>
              </a:gradFill>
              <a:prstDash val="solid"/>
              <a:round/>
              <a:headEnd type="none" w="med" len="med"/>
              <a:tailEnd type="none" w="med" len="med"/>
            </a:ln>
            <a:effectLst/>
            <a:scene3d>
              <a:camera prst="orthographicFront"/>
              <a:lightRig rig="soft" dir="t"/>
            </a:scene3d>
            <a:sp3d prstMaterial="plastic">
              <a:contourClr>
                <a:schemeClr val="accent4"/>
              </a:contourClr>
            </a:sp3d>
          </p:spPr>
          <p:txBody>
            <a:bodyPr vert="horz" wrap="square" lIns="91440" tIns="45720" rIns="91440" bIns="45720" numCol="1" rtlCol="0" anchor="ctr" anchorCtr="0" compatLnSpc="1">
              <a:prstTxWarp prst="textNoShape">
                <a:avLst/>
              </a:prstTxWarp>
            </a:bodyPr>
            <a:lstStyle/>
            <a:p>
              <a:pPr algn="ctr"/>
              <a:endParaRPr lang="en-US" dirty="0">
                <a:solidFill>
                  <a:schemeClr val="bg1"/>
                </a:solidFill>
                <a:effectLst>
                  <a:outerShdw blurRad="177800" algn="ctr" rotWithShape="0">
                    <a:prstClr val="black"/>
                  </a:outerShdw>
                </a:effectLst>
                <a:latin typeface="+mj-lt"/>
                <a:ea typeface="ＭＳ Ｐゴシック" charset="-128"/>
                <a:cs typeface="ＭＳ Ｐゴシック"/>
              </a:endParaRPr>
            </a:p>
          </p:txBody>
        </p:sp>
        <p:sp>
          <p:nvSpPr>
            <p:cNvPr id="83" name="Freeform 82"/>
            <p:cNvSpPr>
              <a:spLocks noEditPoints="1"/>
            </p:cNvSpPr>
            <p:nvPr/>
          </p:nvSpPr>
          <p:spPr bwMode="auto">
            <a:xfrm>
              <a:off x="6718301" y="-3871476"/>
              <a:ext cx="457200" cy="2649538"/>
            </a:xfrm>
            <a:custGeom>
              <a:avLst/>
              <a:gdLst>
                <a:gd name="T0" fmla="*/ 0 w 216"/>
                <a:gd name="T1" fmla="*/ 1134 h 1248"/>
                <a:gd name="T2" fmla="*/ 110 w 216"/>
                <a:gd name="T3" fmla="*/ 1022 h 1248"/>
                <a:gd name="T4" fmla="*/ 216 w 216"/>
                <a:gd name="T5" fmla="*/ 1134 h 1248"/>
                <a:gd name="T6" fmla="*/ 105 w 216"/>
                <a:gd name="T7" fmla="*/ 1248 h 1248"/>
                <a:gd name="T8" fmla="*/ 0 w 216"/>
                <a:gd name="T9" fmla="*/ 1134 h 1248"/>
                <a:gd name="T10" fmla="*/ 46 w 216"/>
                <a:gd name="T11" fmla="*/ 877 h 1248"/>
                <a:gd name="T12" fmla="*/ 20 w 216"/>
                <a:gd name="T13" fmla="*/ 0 h 1248"/>
                <a:gd name="T14" fmla="*/ 195 w 216"/>
                <a:gd name="T15" fmla="*/ 0 h 1248"/>
                <a:gd name="T16" fmla="*/ 170 w 216"/>
                <a:gd name="T17" fmla="*/ 877 h 1248"/>
                <a:gd name="T18" fmla="*/ 46 w 216"/>
                <a:gd name="T19" fmla="*/ 877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248">
                  <a:moveTo>
                    <a:pt x="0" y="1134"/>
                  </a:moveTo>
                  <a:cubicBezTo>
                    <a:pt x="0" y="1070"/>
                    <a:pt x="46" y="1022"/>
                    <a:pt x="110" y="1022"/>
                  </a:cubicBezTo>
                  <a:cubicBezTo>
                    <a:pt x="174" y="1022"/>
                    <a:pt x="216" y="1070"/>
                    <a:pt x="216" y="1134"/>
                  </a:cubicBezTo>
                  <a:cubicBezTo>
                    <a:pt x="216" y="1198"/>
                    <a:pt x="174" y="1248"/>
                    <a:pt x="105" y="1248"/>
                  </a:cubicBezTo>
                  <a:cubicBezTo>
                    <a:pt x="43" y="1248"/>
                    <a:pt x="0" y="1198"/>
                    <a:pt x="0" y="1134"/>
                  </a:cubicBezTo>
                  <a:close/>
                  <a:moveTo>
                    <a:pt x="46" y="877"/>
                  </a:moveTo>
                  <a:cubicBezTo>
                    <a:pt x="20" y="0"/>
                    <a:pt x="20" y="0"/>
                    <a:pt x="20" y="0"/>
                  </a:cubicBezTo>
                  <a:cubicBezTo>
                    <a:pt x="195" y="0"/>
                    <a:pt x="195" y="0"/>
                    <a:pt x="195" y="0"/>
                  </a:cubicBezTo>
                  <a:cubicBezTo>
                    <a:pt x="170" y="877"/>
                    <a:pt x="170" y="877"/>
                    <a:pt x="170" y="877"/>
                  </a:cubicBezTo>
                  <a:cubicBezTo>
                    <a:pt x="46" y="877"/>
                    <a:pt x="46" y="877"/>
                    <a:pt x="46" y="877"/>
                  </a:cubicBezTo>
                  <a:close/>
                </a:path>
              </a:pathLst>
            </a:custGeom>
            <a:solidFill>
              <a:schemeClr val="bg1"/>
            </a:solidFill>
            <a:ln w="19050" cap="flat" cmpd="sng">
              <a:noFill/>
              <a:prstDash val="solid"/>
              <a:round/>
              <a:headEnd type="none" w="med" len="med"/>
              <a:tailEnd type="none" w="med" len="med"/>
            </a:ln>
            <a:effectLst/>
          </p:spPr>
          <p:txBody>
            <a:bodyPr wrap="none" anchor="ctr"/>
            <a:lstStyle/>
            <a:p>
              <a:pPr algn="ctr"/>
              <a:endParaRPr lang="en-US" sz="1800" kern="0" dirty="0">
                <a:solidFill>
                  <a:sysClr val="windowText" lastClr="000000"/>
                </a:solidFill>
                <a:latin typeface="+mn-lt"/>
                <a:cs typeface="+mn-cs"/>
              </a:endParaRPr>
            </a:p>
          </p:txBody>
        </p:sp>
      </p:grpSp>
      <p:sp>
        <p:nvSpPr>
          <p:cNvPr id="129" name="Rectangle 128"/>
          <p:cNvSpPr/>
          <p:nvPr/>
        </p:nvSpPr>
        <p:spPr>
          <a:xfrm>
            <a:off x="-9524" y="1298122"/>
            <a:ext cx="9163048" cy="5348128"/>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dirty="0">
              <a:solidFill>
                <a:prstClr val="white"/>
              </a:solidFill>
            </a:endParaRPr>
          </a:p>
        </p:txBody>
      </p:sp>
      <p:pic>
        <p:nvPicPr>
          <p:cNvPr id="2" name="Picture 1"/>
          <p:cNvPicPr>
            <a:picLocks noChangeAspect="1"/>
          </p:cNvPicPr>
          <p:nvPr/>
        </p:nvPicPr>
        <p:blipFill>
          <a:blip r:embed="rId5" cstate="screen">
            <a:grayscl/>
            <a:extLst>
              <a:ext uri="{28A0092B-C50C-407E-A947-70E740481C1C}">
                <a14:useLocalDpi xmlns:a14="http://schemas.microsoft.com/office/drawing/2010/main" xmlns=""/>
              </a:ext>
            </a:extLst>
          </a:blip>
          <a:stretch>
            <a:fillRect/>
          </a:stretch>
        </p:blipFill>
        <p:spPr>
          <a:xfrm flipH="1">
            <a:off x="2584543" y="2527095"/>
            <a:ext cx="3974914" cy="2089560"/>
          </a:xfrm>
          <a:prstGeom prst="rect">
            <a:avLst/>
          </a:prstGeom>
          <a:effectLst>
            <a:outerShdw blurRad="50800" dist="38100" dir="5400000" algn="t" rotWithShape="0">
              <a:prstClr val="black">
                <a:alpha val="40000"/>
              </a:prstClr>
            </a:outerShdw>
          </a:effectLst>
        </p:spPr>
      </p:pic>
      <p:grpSp>
        <p:nvGrpSpPr>
          <p:cNvPr id="70" name="Group 69"/>
          <p:cNvGrpSpPr/>
          <p:nvPr/>
        </p:nvGrpSpPr>
        <p:grpSpPr>
          <a:xfrm>
            <a:off x="7436644" y="3590925"/>
            <a:ext cx="400050" cy="400050"/>
            <a:chOff x="7436644" y="3009900"/>
            <a:chExt cx="400050" cy="400050"/>
          </a:xfrm>
        </p:grpSpPr>
        <p:grpSp>
          <p:nvGrpSpPr>
            <p:cNvPr id="71" name="Group 70"/>
            <p:cNvGrpSpPr/>
            <p:nvPr/>
          </p:nvGrpSpPr>
          <p:grpSpPr>
            <a:xfrm>
              <a:off x="7490121" y="3063377"/>
              <a:ext cx="293096" cy="293096"/>
              <a:chOff x="7485792" y="3030424"/>
              <a:chExt cx="293096" cy="293096"/>
            </a:xfrm>
          </p:grpSpPr>
          <p:sp>
            <p:nvSpPr>
              <p:cNvPr id="73" name="Oval 72"/>
              <p:cNvSpPr/>
              <p:nvPr/>
            </p:nvSpPr>
            <p:spPr>
              <a:xfrm>
                <a:off x="7599436" y="3144068"/>
                <a:ext cx="65808" cy="65808"/>
              </a:xfrm>
              <a:prstGeom prst="ellipse">
                <a:avLst/>
              </a:prstGeom>
              <a:noFill/>
              <a:ln w="12700">
                <a:solidFill>
                  <a:schemeClr val="bg1"/>
                </a:solidFill>
              </a:ln>
              <a:effectLst>
                <a:glow rad="825500">
                  <a:schemeClr val="accent2">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74" name="Oval 4"/>
              <p:cNvSpPr/>
              <p:nvPr/>
            </p:nvSpPr>
            <p:spPr>
              <a:xfrm>
                <a:off x="7485792" y="3030424"/>
                <a:ext cx="293096" cy="293096"/>
              </a:xfrm>
              <a:custGeom>
                <a:avLst/>
                <a:gdLst/>
                <a:ahLst/>
                <a:cxnLst/>
                <a:rect l="l" t="t" r="r" b="b"/>
                <a:pathLst>
                  <a:path w="293096" h="293096">
                    <a:moveTo>
                      <a:pt x="146547" y="58056"/>
                    </a:moveTo>
                    <a:cubicBezTo>
                      <a:pt x="97674" y="58056"/>
                      <a:pt x="58055" y="97675"/>
                      <a:pt x="58055" y="146547"/>
                    </a:cubicBezTo>
                    <a:cubicBezTo>
                      <a:pt x="58055" y="195419"/>
                      <a:pt x="97674" y="235038"/>
                      <a:pt x="146547" y="235038"/>
                    </a:cubicBezTo>
                    <a:cubicBezTo>
                      <a:pt x="195420" y="235038"/>
                      <a:pt x="235039" y="195419"/>
                      <a:pt x="235039" y="146547"/>
                    </a:cubicBezTo>
                    <a:cubicBezTo>
                      <a:pt x="235039" y="97675"/>
                      <a:pt x="195420" y="58056"/>
                      <a:pt x="146547" y="58056"/>
                    </a:cubicBezTo>
                    <a:close/>
                    <a:moveTo>
                      <a:pt x="146548" y="0"/>
                    </a:moveTo>
                    <a:cubicBezTo>
                      <a:pt x="227484" y="0"/>
                      <a:pt x="293096" y="65612"/>
                      <a:pt x="293096" y="146548"/>
                    </a:cubicBezTo>
                    <a:cubicBezTo>
                      <a:pt x="293096" y="227484"/>
                      <a:pt x="227484" y="293096"/>
                      <a:pt x="146548" y="293096"/>
                    </a:cubicBezTo>
                    <a:cubicBezTo>
                      <a:pt x="65612" y="293096"/>
                      <a:pt x="0" y="227484"/>
                      <a:pt x="0" y="146548"/>
                    </a:cubicBezTo>
                    <a:cubicBezTo>
                      <a:pt x="0" y="65612"/>
                      <a:pt x="65612" y="0"/>
                      <a:pt x="146548" y="0"/>
                    </a:cubicBezTo>
                    <a:close/>
                  </a:path>
                </a:pathLst>
              </a:custGeom>
              <a:solidFill>
                <a:schemeClr val="tx1">
                  <a:alpha val="37000"/>
                </a:schemeClr>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75" name="Oval 74"/>
              <p:cNvSpPr/>
              <p:nvPr/>
            </p:nvSpPr>
            <p:spPr>
              <a:xfrm>
                <a:off x="7596336" y="3138488"/>
                <a:ext cx="76968" cy="76968"/>
              </a:xfrm>
              <a:prstGeom prst="ellipse">
                <a:avLst/>
              </a:prstGeom>
              <a:solidFill>
                <a:schemeClr val="accent2"/>
              </a:solidFill>
              <a:ln w="95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grpSp>
        <p:sp>
          <p:nvSpPr>
            <p:cNvPr id="72" name="Donut 71"/>
            <p:cNvSpPr/>
            <p:nvPr/>
          </p:nvSpPr>
          <p:spPr>
            <a:xfrm>
              <a:off x="7436644" y="3009900"/>
              <a:ext cx="400050" cy="400050"/>
            </a:xfrm>
            <a:prstGeom prst="donut">
              <a:avLst>
                <a:gd name="adj" fmla="val 578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black"/>
                </a:solidFill>
              </a:endParaRPr>
            </a:p>
          </p:txBody>
        </p:sp>
      </p:grpSp>
      <p:sp>
        <p:nvSpPr>
          <p:cNvPr id="22" name="Rectangle 21"/>
          <p:cNvSpPr/>
          <p:nvPr/>
        </p:nvSpPr>
        <p:spPr>
          <a:xfrm>
            <a:off x="-1" y="1127760"/>
            <a:ext cx="9144000" cy="747189"/>
          </a:xfrm>
          <a:prstGeom prst="rect">
            <a:avLst/>
          </a:prstGeom>
          <a:gradFill>
            <a:gsLst>
              <a:gs pos="0">
                <a:schemeClr val="bg1">
                  <a:alpha val="0"/>
                </a:schemeClr>
              </a:gs>
              <a:gs pos="100000">
                <a:schemeClr val="bg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6" name="Rectangle 85"/>
          <p:cNvSpPr/>
          <p:nvPr/>
        </p:nvSpPr>
        <p:spPr>
          <a:xfrm rot="10800000">
            <a:off x="-1" y="5791948"/>
            <a:ext cx="9144000" cy="820553"/>
          </a:xfrm>
          <a:prstGeom prst="rect">
            <a:avLst/>
          </a:prstGeom>
          <a:gradFill>
            <a:gsLst>
              <a:gs pos="0">
                <a:schemeClr val="bg1">
                  <a:alpha val="0"/>
                </a:schemeClr>
              </a:gs>
              <a:gs pos="100000">
                <a:schemeClr val="bg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4" name="Group 13"/>
          <p:cNvGrpSpPr/>
          <p:nvPr/>
        </p:nvGrpSpPr>
        <p:grpSpPr>
          <a:xfrm>
            <a:off x="2535450" y="1409864"/>
            <a:ext cx="3871037" cy="457200"/>
            <a:chOff x="1809750" y="-591089"/>
            <a:chExt cx="4624225" cy="450000"/>
          </a:xfrm>
        </p:grpSpPr>
        <p:sp>
          <p:nvSpPr>
            <p:cNvPr id="61" name="Rectangle 60"/>
            <p:cNvSpPr/>
            <p:nvPr/>
          </p:nvSpPr>
          <p:spPr>
            <a:xfrm>
              <a:off x="1809750" y="-591089"/>
              <a:ext cx="4624225" cy="450000"/>
            </a:xfrm>
            <a:prstGeom prst="rect">
              <a:avLst/>
            </a:prstGeom>
            <a:solidFill>
              <a:schemeClr val="bg1">
                <a:alpha val="62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Chevron 61"/>
            <p:cNvSpPr/>
            <p:nvPr/>
          </p:nvSpPr>
          <p:spPr>
            <a:xfrm>
              <a:off x="2329002"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63" name="Chevron 62"/>
            <p:cNvSpPr/>
            <p:nvPr/>
          </p:nvSpPr>
          <p:spPr>
            <a:xfrm>
              <a:off x="3010284"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64" name="Chevron 63"/>
            <p:cNvSpPr/>
            <p:nvPr/>
          </p:nvSpPr>
          <p:spPr>
            <a:xfrm>
              <a:off x="3691566"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65" name="Chevron 64"/>
            <p:cNvSpPr/>
            <p:nvPr/>
          </p:nvSpPr>
          <p:spPr>
            <a:xfrm>
              <a:off x="4372848"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67" name="Chevron 66"/>
            <p:cNvSpPr/>
            <p:nvPr/>
          </p:nvSpPr>
          <p:spPr>
            <a:xfrm>
              <a:off x="5054130"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68" name="Chevron 67"/>
            <p:cNvSpPr/>
            <p:nvPr/>
          </p:nvSpPr>
          <p:spPr>
            <a:xfrm>
              <a:off x="5735411"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grpSp>
      <p:grpSp>
        <p:nvGrpSpPr>
          <p:cNvPr id="69" name="Group 68"/>
          <p:cNvGrpSpPr/>
          <p:nvPr/>
        </p:nvGrpSpPr>
        <p:grpSpPr>
          <a:xfrm>
            <a:off x="2535450" y="2306709"/>
            <a:ext cx="3871037" cy="457200"/>
            <a:chOff x="1809750" y="-591089"/>
            <a:chExt cx="4624225" cy="450000"/>
          </a:xfrm>
        </p:grpSpPr>
        <p:sp>
          <p:nvSpPr>
            <p:cNvPr id="84" name="Rectangle 83"/>
            <p:cNvSpPr/>
            <p:nvPr/>
          </p:nvSpPr>
          <p:spPr>
            <a:xfrm>
              <a:off x="1809750" y="-591089"/>
              <a:ext cx="4624225" cy="450000"/>
            </a:xfrm>
            <a:prstGeom prst="rect">
              <a:avLst/>
            </a:prstGeom>
            <a:solidFill>
              <a:schemeClr val="bg1">
                <a:alpha val="62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Chevron 84"/>
            <p:cNvSpPr/>
            <p:nvPr/>
          </p:nvSpPr>
          <p:spPr>
            <a:xfrm>
              <a:off x="2329002"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87" name="Chevron 86"/>
            <p:cNvSpPr/>
            <p:nvPr/>
          </p:nvSpPr>
          <p:spPr>
            <a:xfrm>
              <a:off x="3010284"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88" name="Chevron 87"/>
            <p:cNvSpPr/>
            <p:nvPr/>
          </p:nvSpPr>
          <p:spPr>
            <a:xfrm>
              <a:off x="3691566"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89" name="Chevron 88"/>
            <p:cNvSpPr/>
            <p:nvPr/>
          </p:nvSpPr>
          <p:spPr>
            <a:xfrm>
              <a:off x="4372848"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90" name="Chevron 89"/>
            <p:cNvSpPr/>
            <p:nvPr/>
          </p:nvSpPr>
          <p:spPr>
            <a:xfrm>
              <a:off x="5054130"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91" name="Chevron 90"/>
            <p:cNvSpPr/>
            <p:nvPr/>
          </p:nvSpPr>
          <p:spPr>
            <a:xfrm>
              <a:off x="5735411"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grpSp>
      <p:grpSp>
        <p:nvGrpSpPr>
          <p:cNvPr id="92" name="Group 91"/>
          <p:cNvGrpSpPr/>
          <p:nvPr/>
        </p:nvGrpSpPr>
        <p:grpSpPr>
          <a:xfrm>
            <a:off x="2520210" y="4631772"/>
            <a:ext cx="3871037" cy="457200"/>
            <a:chOff x="1809750" y="-591089"/>
            <a:chExt cx="4624225" cy="450000"/>
          </a:xfrm>
        </p:grpSpPr>
        <p:sp>
          <p:nvSpPr>
            <p:cNvPr id="93" name="Rectangle 92"/>
            <p:cNvSpPr/>
            <p:nvPr/>
          </p:nvSpPr>
          <p:spPr>
            <a:xfrm>
              <a:off x="1809750" y="-591089"/>
              <a:ext cx="4624225" cy="450000"/>
            </a:xfrm>
            <a:prstGeom prst="rect">
              <a:avLst/>
            </a:prstGeom>
            <a:solidFill>
              <a:schemeClr val="bg1">
                <a:alpha val="62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Chevron 114"/>
            <p:cNvSpPr/>
            <p:nvPr/>
          </p:nvSpPr>
          <p:spPr>
            <a:xfrm>
              <a:off x="2329002"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16" name="Chevron 115"/>
            <p:cNvSpPr/>
            <p:nvPr/>
          </p:nvSpPr>
          <p:spPr>
            <a:xfrm>
              <a:off x="3010284"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17" name="Chevron 116"/>
            <p:cNvSpPr/>
            <p:nvPr/>
          </p:nvSpPr>
          <p:spPr>
            <a:xfrm>
              <a:off x="3691566"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18" name="Chevron 117"/>
            <p:cNvSpPr/>
            <p:nvPr/>
          </p:nvSpPr>
          <p:spPr>
            <a:xfrm>
              <a:off x="4372848"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19" name="Chevron 118"/>
            <p:cNvSpPr/>
            <p:nvPr/>
          </p:nvSpPr>
          <p:spPr>
            <a:xfrm>
              <a:off x="5054130"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20" name="Chevron 119"/>
            <p:cNvSpPr/>
            <p:nvPr/>
          </p:nvSpPr>
          <p:spPr>
            <a:xfrm>
              <a:off x="5735411"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grpSp>
      <p:grpSp>
        <p:nvGrpSpPr>
          <p:cNvPr id="121" name="Group 120"/>
          <p:cNvGrpSpPr/>
          <p:nvPr/>
        </p:nvGrpSpPr>
        <p:grpSpPr>
          <a:xfrm>
            <a:off x="2535450" y="5513125"/>
            <a:ext cx="3871037" cy="457200"/>
            <a:chOff x="1809750" y="-591089"/>
            <a:chExt cx="4624225" cy="450000"/>
          </a:xfrm>
        </p:grpSpPr>
        <p:sp>
          <p:nvSpPr>
            <p:cNvPr id="122" name="Rectangle 121"/>
            <p:cNvSpPr/>
            <p:nvPr/>
          </p:nvSpPr>
          <p:spPr>
            <a:xfrm>
              <a:off x="1809750" y="-591089"/>
              <a:ext cx="4624225" cy="450000"/>
            </a:xfrm>
            <a:prstGeom prst="rect">
              <a:avLst/>
            </a:prstGeom>
            <a:solidFill>
              <a:schemeClr val="bg1">
                <a:alpha val="62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Chevron 122"/>
            <p:cNvSpPr/>
            <p:nvPr/>
          </p:nvSpPr>
          <p:spPr>
            <a:xfrm>
              <a:off x="2329002"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24" name="Chevron 123"/>
            <p:cNvSpPr/>
            <p:nvPr/>
          </p:nvSpPr>
          <p:spPr>
            <a:xfrm>
              <a:off x="3010284"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25" name="Chevron 124"/>
            <p:cNvSpPr/>
            <p:nvPr/>
          </p:nvSpPr>
          <p:spPr>
            <a:xfrm>
              <a:off x="3691566"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26" name="Chevron 125"/>
            <p:cNvSpPr/>
            <p:nvPr/>
          </p:nvSpPr>
          <p:spPr>
            <a:xfrm>
              <a:off x="4372848"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27" name="Chevron 126"/>
            <p:cNvSpPr/>
            <p:nvPr/>
          </p:nvSpPr>
          <p:spPr>
            <a:xfrm>
              <a:off x="5054130"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28" name="Chevron 127"/>
            <p:cNvSpPr/>
            <p:nvPr/>
          </p:nvSpPr>
          <p:spPr>
            <a:xfrm>
              <a:off x="5735411" y="-510440"/>
              <a:ext cx="292007" cy="292007"/>
            </a:xfrm>
            <a:prstGeom prst="chevron">
              <a:avLst/>
            </a:prstGeom>
            <a:gradFill flip="none" rotWithShape="1">
              <a:gsLst>
                <a:gs pos="0">
                  <a:schemeClr val="accent1"/>
                </a:gs>
                <a:gs pos="100000">
                  <a:schemeClr val="accent1">
                    <a:lumMod val="75000"/>
                  </a:schemeClr>
                </a:gs>
              </a:gsLst>
              <a:lin ang="5400000" scaled="1"/>
              <a:tileRect/>
            </a:gradFill>
            <a:ln w="12700">
              <a:gradFill>
                <a:gsLst>
                  <a:gs pos="0">
                    <a:schemeClr val="accent6">
                      <a:lumMod val="75000"/>
                    </a:schemeClr>
                  </a:gs>
                  <a:gs pos="100000">
                    <a:schemeClr val="accent6">
                      <a:lumMod val="5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grpSp>
      <p:grpSp>
        <p:nvGrpSpPr>
          <p:cNvPr id="106" name="Group 105"/>
          <p:cNvGrpSpPr>
            <a:grpSpLocks noChangeAspect="1"/>
          </p:cNvGrpSpPr>
          <p:nvPr/>
        </p:nvGrpSpPr>
        <p:grpSpPr>
          <a:xfrm>
            <a:off x="6374632" y="2279100"/>
            <a:ext cx="2657604" cy="495990"/>
            <a:chOff x="-1435100" y="-1246188"/>
            <a:chExt cx="3160713" cy="633413"/>
          </a:xfrm>
        </p:grpSpPr>
        <p:sp>
          <p:nvSpPr>
            <p:cNvPr id="107" name="Freeform 6"/>
            <p:cNvSpPr>
              <a:spLocks/>
            </p:cNvSpPr>
            <p:nvPr/>
          </p:nvSpPr>
          <p:spPr bwMode="auto">
            <a:xfrm>
              <a:off x="-1435100" y="-1246188"/>
              <a:ext cx="3160713" cy="633413"/>
            </a:xfrm>
            <a:custGeom>
              <a:avLst/>
              <a:gdLst>
                <a:gd name="T0" fmla="*/ 151 w 1991"/>
                <a:gd name="T1" fmla="*/ 399 h 399"/>
                <a:gd name="T2" fmla="*/ 0 w 1991"/>
                <a:gd name="T3" fmla="*/ 0 h 399"/>
                <a:gd name="T4" fmla="*/ 1843 w 1991"/>
                <a:gd name="T5" fmla="*/ 0 h 399"/>
                <a:gd name="T6" fmla="*/ 1991 w 1991"/>
                <a:gd name="T7" fmla="*/ 399 h 399"/>
                <a:gd name="T8" fmla="*/ 151 w 1991"/>
                <a:gd name="T9" fmla="*/ 399 h 399"/>
              </a:gdLst>
              <a:ahLst/>
              <a:cxnLst>
                <a:cxn ang="0">
                  <a:pos x="T0" y="T1"/>
                </a:cxn>
                <a:cxn ang="0">
                  <a:pos x="T2" y="T3"/>
                </a:cxn>
                <a:cxn ang="0">
                  <a:pos x="T4" y="T5"/>
                </a:cxn>
                <a:cxn ang="0">
                  <a:pos x="T6" y="T7"/>
                </a:cxn>
                <a:cxn ang="0">
                  <a:pos x="T8" y="T9"/>
                </a:cxn>
              </a:cxnLst>
              <a:rect l="0" t="0" r="r" b="b"/>
              <a:pathLst>
                <a:path w="1991" h="399">
                  <a:moveTo>
                    <a:pt x="151" y="399"/>
                  </a:moveTo>
                  <a:lnTo>
                    <a:pt x="0" y="0"/>
                  </a:lnTo>
                  <a:lnTo>
                    <a:pt x="1843" y="0"/>
                  </a:lnTo>
                  <a:lnTo>
                    <a:pt x="1991" y="399"/>
                  </a:lnTo>
                  <a:lnTo>
                    <a:pt x="151" y="399"/>
                  </a:lnTo>
                  <a:close/>
                </a:path>
              </a:pathLst>
            </a:custGeom>
            <a:noFill/>
            <a:ln>
              <a:noFill/>
            </a:ln>
            <a:effectLst>
              <a:outerShdw blurRad="63500" algn="ctr" rotWithShape="0">
                <a:prstClr val="black">
                  <a:alpha val="40000"/>
                </a:prstClr>
              </a:outerShdw>
            </a:effectLst>
          </p:spPr>
          <p:txBody>
            <a:bodyPr vert="horz" wrap="square" lIns="91440" tIns="72000" rIns="91440" bIns="45720" numCol="1" anchor="t" anchorCtr="0" compatLnSpc="1">
              <a:prstTxWarp prst="textNoShape">
                <a:avLst/>
              </a:prstTxWarp>
            </a:bodyPr>
            <a:lstStyle/>
            <a:p>
              <a:endParaRPr lang="en-US" sz="2000" b="1" dirty="0"/>
            </a:p>
          </p:txBody>
        </p:sp>
        <p:sp>
          <p:nvSpPr>
            <p:cNvPr id="108" name="Freeform 7"/>
            <p:cNvSpPr>
              <a:spLocks/>
            </p:cNvSpPr>
            <p:nvPr/>
          </p:nvSpPr>
          <p:spPr bwMode="auto">
            <a:xfrm>
              <a:off x="-1385887" y="-1212850"/>
              <a:ext cx="3067050" cy="566738"/>
            </a:xfrm>
            <a:prstGeom prst="roundRect">
              <a:avLst/>
            </a:prstGeom>
            <a:gradFill flip="none" rotWithShape="1">
              <a:gsLst>
                <a:gs pos="0">
                  <a:schemeClr val="accent1"/>
                </a:gs>
                <a:gs pos="100000">
                  <a:schemeClr val="accent1">
                    <a:lumMod val="75000"/>
                  </a:schemeClr>
                </a:gs>
              </a:gsLst>
              <a:lin ang="5400000" scaled="1"/>
              <a:tileRect/>
            </a:gradFill>
            <a:ln w="25400">
              <a:gradFill>
                <a:gsLst>
                  <a:gs pos="0">
                    <a:schemeClr val="bg1"/>
                  </a:gs>
                  <a:gs pos="76300">
                    <a:srgbClr val="FFFFFF">
                      <a:alpha val="0"/>
                    </a:srgbClr>
                  </a:gs>
                  <a:gs pos="100000">
                    <a:schemeClr val="bg1">
                      <a:alpha val="0"/>
                    </a:schemeClr>
                  </a:gs>
                </a:gsLst>
                <a:lin ang="5400000" scaled="0"/>
              </a:gradFill>
            </a:ln>
            <a:effectLst>
              <a:outerShdw blurRad="635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t>Lower impact</a:t>
              </a:r>
            </a:p>
          </p:txBody>
        </p:sp>
      </p:grpSp>
      <p:grpSp>
        <p:nvGrpSpPr>
          <p:cNvPr id="109" name="Group 108"/>
          <p:cNvGrpSpPr>
            <a:grpSpLocks noChangeAspect="1"/>
          </p:cNvGrpSpPr>
          <p:nvPr/>
        </p:nvGrpSpPr>
        <p:grpSpPr>
          <a:xfrm>
            <a:off x="6374632" y="4592982"/>
            <a:ext cx="2657604" cy="495990"/>
            <a:chOff x="-1435100" y="-1246188"/>
            <a:chExt cx="3160713" cy="633413"/>
          </a:xfrm>
        </p:grpSpPr>
        <p:sp>
          <p:nvSpPr>
            <p:cNvPr id="110" name="Freeform 6"/>
            <p:cNvSpPr>
              <a:spLocks/>
            </p:cNvSpPr>
            <p:nvPr/>
          </p:nvSpPr>
          <p:spPr bwMode="auto">
            <a:xfrm>
              <a:off x="-1435100" y="-1246188"/>
              <a:ext cx="3160713" cy="633413"/>
            </a:xfrm>
            <a:custGeom>
              <a:avLst/>
              <a:gdLst>
                <a:gd name="T0" fmla="*/ 151 w 1991"/>
                <a:gd name="T1" fmla="*/ 399 h 399"/>
                <a:gd name="T2" fmla="*/ 0 w 1991"/>
                <a:gd name="T3" fmla="*/ 0 h 399"/>
                <a:gd name="T4" fmla="*/ 1843 w 1991"/>
                <a:gd name="T5" fmla="*/ 0 h 399"/>
                <a:gd name="T6" fmla="*/ 1991 w 1991"/>
                <a:gd name="T7" fmla="*/ 399 h 399"/>
                <a:gd name="T8" fmla="*/ 151 w 1991"/>
                <a:gd name="T9" fmla="*/ 399 h 399"/>
              </a:gdLst>
              <a:ahLst/>
              <a:cxnLst>
                <a:cxn ang="0">
                  <a:pos x="T0" y="T1"/>
                </a:cxn>
                <a:cxn ang="0">
                  <a:pos x="T2" y="T3"/>
                </a:cxn>
                <a:cxn ang="0">
                  <a:pos x="T4" y="T5"/>
                </a:cxn>
                <a:cxn ang="0">
                  <a:pos x="T6" y="T7"/>
                </a:cxn>
                <a:cxn ang="0">
                  <a:pos x="T8" y="T9"/>
                </a:cxn>
              </a:cxnLst>
              <a:rect l="0" t="0" r="r" b="b"/>
              <a:pathLst>
                <a:path w="1991" h="399">
                  <a:moveTo>
                    <a:pt x="151" y="399"/>
                  </a:moveTo>
                  <a:lnTo>
                    <a:pt x="0" y="0"/>
                  </a:lnTo>
                  <a:lnTo>
                    <a:pt x="1843" y="0"/>
                  </a:lnTo>
                  <a:lnTo>
                    <a:pt x="1991" y="399"/>
                  </a:lnTo>
                  <a:lnTo>
                    <a:pt x="151" y="399"/>
                  </a:lnTo>
                  <a:close/>
                </a:path>
              </a:pathLst>
            </a:custGeom>
            <a:noFill/>
            <a:ln>
              <a:noFill/>
            </a:ln>
            <a:effectLst>
              <a:outerShdw blurRad="63500" algn="ctr" rotWithShape="0">
                <a:prstClr val="black">
                  <a:alpha val="40000"/>
                </a:prstClr>
              </a:outerShdw>
            </a:effectLst>
          </p:spPr>
          <p:txBody>
            <a:bodyPr vert="horz" wrap="square" lIns="91440" tIns="72000" rIns="91440" bIns="45720" numCol="1" anchor="t" anchorCtr="0" compatLnSpc="1">
              <a:prstTxWarp prst="textNoShape">
                <a:avLst/>
              </a:prstTxWarp>
            </a:bodyPr>
            <a:lstStyle/>
            <a:p>
              <a:endParaRPr lang="en-US" sz="2000" b="1" dirty="0"/>
            </a:p>
          </p:txBody>
        </p:sp>
        <p:sp>
          <p:nvSpPr>
            <p:cNvPr id="111" name="Freeform 7"/>
            <p:cNvSpPr>
              <a:spLocks/>
            </p:cNvSpPr>
            <p:nvPr/>
          </p:nvSpPr>
          <p:spPr bwMode="auto">
            <a:xfrm>
              <a:off x="-1385887" y="-1212850"/>
              <a:ext cx="3067050" cy="566738"/>
            </a:xfrm>
            <a:prstGeom prst="roundRect">
              <a:avLst/>
            </a:prstGeom>
            <a:gradFill flip="none" rotWithShape="1">
              <a:gsLst>
                <a:gs pos="0">
                  <a:schemeClr val="accent1"/>
                </a:gs>
                <a:gs pos="100000">
                  <a:schemeClr val="accent1">
                    <a:lumMod val="75000"/>
                  </a:schemeClr>
                </a:gs>
              </a:gsLst>
              <a:lin ang="5400000" scaled="1"/>
              <a:tileRect/>
            </a:gradFill>
            <a:ln w="25400">
              <a:gradFill>
                <a:gsLst>
                  <a:gs pos="0">
                    <a:schemeClr val="bg1"/>
                  </a:gs>
                  <a:gs pos="76300">
                    <a:srgbClr val="FFFFFF">
                      <a:alpha val="0"/>
                    </a:srgbClr>
                  </a:gs>
                  <a:gs pos="100000">
                    <a:schemeClr val="bg1">
                      <a:alpha val="0"/>
                    </a:schemeClr>
                  </a:gs>
                </a:gsLst>
                <a:lin ang="5400000" scaled="0"/>
              </a:gradFill>
            </a:ln>
            <a:effectLst>
              <a:outerShdw blurRad="635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t>Improved Safety </a:t>
              </a:r>
            </a:p>
          </p:txBody>
        </p:sp>
      </p:grpSp>
      <p:grpSp>
        <p:nvGrpSpPr>
          <p:cNvPr id="112" name="Group 111"/>
          <p:cNvGrpSpPr>
            <a:grpSpLocks noChangeAspect="1"/>
          </p:cNvGrpSpPr>
          <p:nvPr/>
        </p:nvGrpSpPr>
        <p:grpSpPr>
          <a:xfrm>
            <a:off x="6374632" y="5483569"/>
            <a:ext cx="2657604" cy="495990"/>
            <a:chOff x="-1435100" y="-1246188"/>
            <a:chExt cx="3160713" cy="633413"/>
          </a:xfrm>
        </p:grpSpPr>
        <p:sp>
          <p:nvSpPr>
            <p:cNvPr id="113" name="Freeform 6"/>
            <p:cNvSpPr>
              <a:spLocks/>
            </p:cNvSpPr>
            <p:nvPr/>
          </p:nvSpPr>
          <p:spPr bwMode="auto">
            <a:xfrm>
              <a:off x="-1435100" y="-1246188"/>
              <a:ext cx="3160713" cy="633413"/>
            </a:xfrm>
            <a:custGeom>
              <a:avLst/>
              <a:gdLst>
                <a:gd name="T0" fmla="*/ 151 w 1991"/>
                <a:gd name="T1" fmla="*/ 399 h 399"/>
                <a:gd name="T2" fmla="*/ 0 w 1991"/>
                <a:gd name="T3" fmla="*/ 0 h 399"/>
                <a:gd name="T4" fmla="*/ 1843 w 1991"/>
                <a:gd name="T5" fmla="*/ 0 h 399"/>
                <a:gd name="T6" fmla="*/ 1991 w 1991"/>
                <a:gd name="T7" fmla="*/ 399 h 399"/>
                <a:gd name="T8" fmla="*/ 151 w 1991"/>
                <a:gd name="T9" fmla="*/ 399 h 399"/>
              </a:gdLst>
              <a:ahLst/>
              <a:cxnLst>
                <a:cxn ang="0">
                  <a:pos x="T0" y="T1"/>
                </a:cxn>
                <a:cxn ang="0">
                  <a:pos x="T2" y="T3"/>
                </a:cxn>
                <a:cxn ang="0">
                  <a:pos x="T4" y="T5"/>
                </a:cxn>
                <a:cxn ang="0">
                  <a:pos x="T6" y="T7"/>
                </a:cxn>
                <a:cxn ang="0">
                  <a:pos x="T8" y="T9"/>
                </a:cxn>
              </a:cxnLst>
              <a:rect l="0" t="0" r="r" b="b"/>
              <a:pathLst>
                <a:path w="1991" h="399">
                  <a:moveTo>
                    <a:pt x="151" y="399"/>
                  </a:moveTo>
                  <a:lnTo>
                    <a:pt x="0" y="0"/>
                  </a:lnTo>
                  <a:lnTo>
                    <a:pt x="1843" y="0"/>
                  </a:lnTo>
                  <a:lnTo>
                    <a:pt x="1991" y="399"/>
                  </a:lnTo>
                  <a:lnTo>
                    <a:pt x="151" y="399"/>
                  </a:lnTo>
                  <a:close/>
                </a:path>
              </a:pathLst>
            </a:custGeom>
            <a:noFill/>
            <a:ln>
              <a:noFill/>
            </a:ln>
            <a:effectLst>
              <a:outerShdw blurRad="63500" algn="ctr" rotWithShape="0">
                <a:prstClr val="black">
                  <a:alpha val="40000"/>
                </a:prstClr>
              </a:outerShdw>
            </a:effectLst>
          </p:spPr>
          <p:txBody>
            <a:bodyPr vert="horz" wrap="square" lIns="91440" tIns="72000" rIns="91440" bIns="45720" numCol="1" anchor="t" anchorCtr="0" compatLnSpc="1">
              <a:prstTxWarp prst="textNoShape">
                <a:avLst/>
              </a:prstTxWarp>
            </a:bodyPr>
            <a:lstStyle/>
            <a:p>
              <a:endParaRPr lang="en-US" sz="2000" b="1" dirty="0"/>
            </a:p>
          </p:txBody>
        </p:sp>
        <p:sp>
          <p:nvSpPr>
            <p:cNvPr id="114" name="Freeform 7"/>
            <p:cNvSpPr>
              <a:spLocks/>
            </p:cNvSpPr>
            <p:nvPr/>
          </p:nvSpPr>
          <p:spPr bwMode="auto">
            <a:xfrm>
              <a:off x="-1385887" y="-1212850"/>
              <a:ext cx="3067050" cy="566738"/>
            </a:xfrm>
            <a:prstGeom prst="roundRect">
              <a:avLst/>
            </a:prstGeom>
            <a:gradFill flip="none" rotWithShape="1">
              <a:gsLst>
                <a:gs pos="0">
                  <a:schemeClr val="accent1"/>
                </a:gs>
                <a:gs pos="100000">
                  <a:schemeClr val="accent1">
                    <a:lumMod val="75000"/>
                  </a:schemeClr>
                </a:gs>
              </a:gsLst>
              <a:lin ang="5400000" scaled="1"/>
              <a:tileRect/>
            </a:gradFill>
            <a:ln w="25400">
              <a:gradFill>
                <a:gsLst>
                  <a:gs pos="0">
                    <a:schemeClr val="bg1"/>
                  </a:gs>
                  <a:gs pos="76300">
                    <a:srgbClr val="FFFFFF">
                      <a:alpha val="0"/>
                    </a:srgbClr>
                  </a:gs>
                  <a:gs pos="100000">
                    <a:schemeClr val="bg1">
                      <a:alpha val="0"/>
                    </a:schemeClr>
                  </a:gs>
                </a:gsLst>
                <a:lin ang="5400000" scaled="0"/>
              </a:gradFill>
            </a:ln>
            <a:effectLst>
              <a:outerShdw blurRad="635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t>Compliant</a:t>
              </a:r>
            </a:p>
          </p:txBody>
        </p:sp>
      </p:grpSp>
      <p:grpSp>
        <p:nvGrpSpPr>
          <p:cNvPr id="94" name="Group 93"/>
          <p:cNvGrpSpPr>
            <a:grpSpLocks noChangeAspect="1"/>
          </p:cNvGrpSpPr>
          <p:nvPr/>
        </p:nvGrpSpPr>
        <p:grpSpPr>
          <a:xfrm>
            <a:off x="3334512" y="1763367"/>
            <a:ext cx="2474974" cy="495990"/>
            <a:chOff x="-1435100" y="-1246188"/>
            <a:chExt cx="3160713" cy="633413"/>
          </a:xfrm>
        </p:grpSpPr>
        <p:sp>
          <p:nvSpPr>
            <p:cNvPr id="95" name="Freeform 6"/>
            <p:cNvSpPr>
              <a:spLocks/>
            </p:cNvSpPr>
            <p:nvPr/>
          </p:nvSpPr>
          <p:spPr bwMode="auto">
            <a:xfrm>
              <a:off x="-1435100" y="-1246188"/>
              <a:ext cx="3160713" cy="633413"/>
            </a:xfrm>
            <a:prstGeom prst="rect">
              <a:avLst/>
            </a:prstGeom>
            <a:noFill/>
            <a:ln>
              <a:noFill/>
            </a:ln>
            <a:effectLst/>
          </p:spPr>
          <p:txBody>
            <a:bodyPr vert="horz" wrap="square" lIns="91440" tIns="45720" rIns="91440" bIns="45720" numCol="1" anchor="t" anchorCtr="0" compatLnSpc="1">
              <a:prstTxWarp prst="textNoShape">
                <a:avLst/>
              </a:prstTxWarp>
            </a:bodyPr>
            <a:lstStyle/>
            <a:p>
              <a:endParaRPr lang="en-US" sz="2000" b="1" dirty="0">
                <a:solidFill>
                  <a:schemeClr val="tx1">
                    <a:lumMod val="75000"/>
                    <a:lumOff val="25000"/>
                  </a:schemeClr>
                </a:solidFill>
              </a:endParaRPr>
            </a:p>
          </p:txBody>
        </p:sp>
        <p:sp>
          <p:nvSpPr>
            <p:cNvPr id="96" name="Freeform 7"/>
            <p:cNvSpPr>
              <a:spLocks/>
            </p:cNvSpPr>
            <p:nvPr/>
          </p:nvSpPr>
          <p:spPr bwMode="auto">
            <a:xfrm>
              <a:off x="-1385887" y="-1212850"/>
              <a:ext cx="3067050" cy="566738"/>
            </a:xfrm>
            <a:prstGeom prst="roundRect">
              <a:avLst/>
            </a:prstGeom>
            <a:gradFill flip="none" rotWithShape="1">
              <a:gsLst>
                <a:gs pos="0">
                  <a:schemeClr val="bg2">
                    <a:lumMod val="85000"/>
                  </a:schemeClr>
                </a:gs>
                <a:gs pos="100000">
                  <a:schemeClr val="bg2">
                    <a:lumMod val="65000"/>
                  </a:schemeClr>
                </a:gs>
              </a:gsLst>
              <a:lin ang="5400000" scaled="1"/>
              <a:tileRect/>
            </a:gradFill>
            <a:ln w="25400">
              <a:gradFill>
                <a:gsLst>
                  <a:gs pos="0">
                    <a:schemeClr val="bg1"/>
                  </a:gs>
                  <a:gs pos="76300">
                    <a:srgbClr val="FFFFFF">
                      <a:alpha val="0"/>
                    </a:srgbClr>
                  </a:gs>
                  <a:gs pos="100000">
                    <a:schemeClr val="bg1">
                      <a:alpha val="0"/>
                    </a:schemeClr>
                  </a:gs>
                </a:gsLst>
                <a:lin ang="5400000" scaled="0"/>
              </a:gradFill>
            </a:ln>
            <a:effectLst>
              <a:outerShdw blurRad="635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2">
                      <a:lumMod val="75000"/>
                    </a:schemeClr>
                  </a:solidFill>
                </a:rPr>
                <a:t>Cost</a:t>
              </a:r>
            </a:p>
          </p:txBody>
        </p:sp>
      </p:grpSp>
      <p:grpSp>
        <p:nvGrpSpPr>
          <p:cNvPr id="97" name="Group 96"/>
          <p:cNvGrpSpPr>
            <a:grpSpLocks noChangeAspect="1"/>
          </p:cNvGrpSpPr>
          <p:nvPr/>
        </p:nvGrpSpPr>
        <p:grpSpPr>
          <a:xfrm>
            <a:off x="109569" y="3304830"/>
            <a:ext cx="2474974" cy="495990"/>
            <a:chOff x="-1435100" y="-1246188"/>
            <a:chExt cx="3160713" cy="633413"/>
          </a:xfrm>
        </p:grpSpPr>
        <p:sp>
          <p:nvSpPr>
            <p:cNvPr id="98" name="Freeform 6"/>
            <p:cNvSpPr>
              <a:spLocks/>
            </p:cNvSpPr>
            <p:nvPr/>
          </p:nvSpPr>
          <p:spPr bwMode="auto">
            <a:xfrm>
              <a:off x="-1435100" y="-1246188"/>
              <a:ext cx="3160713" cy="633413"/>
            </a:xfrm>
            <a:custGeom>
              <a:avLst/>
              <a:gdLst>
                <a:gd name="T0" fmla="*/ 151 w 1991"/>
                <a:gd name="T1" fmla="*/ 399 h 399"/>
                <a:gd name="T2" fmla="*/ 0 w 1991"/>
                <a:gd name="T3" fmla="*/ 0 h 399"/>
                <a:gd name="T4" fmla="*/ 1843 w 1991"/>
                <a:gd name="T5" fmla="*/ 0 h 399"/>
                <a:gd name="T6" fmla="*/ 1991 w 1991"/>
                <a:gd name="T7" fmla="*/ 399 h 399"/>
                <a:gd name="T8" fmla="*/ 151 w 1991"/>
                <a:gd name="T9" fmla="*/ 399 h 399"/>
              </a:gdLst>
              <a:ahLst/>
              <a:cxnLst>
                <a:cxn ang="0">
                  <a:pos x="T0" y="T1"/>
                </a:cxn>
                <a:cxn ang="0">
                  <a:pos x="T2" y="T3"/>
                </a:cxn>
                <a:cxn ang="0">
                  <a:pos x="T4" y="T5"/>
                </a:cxn>
                <a:cxn ang="0">
                  <a:pos x="T6" y="T7"/>
                </a:cxn>
                <a:cxn ang="0">
                  <a:pos x="T8" y="T9"/>
                </a:cxn>
              </a:cxnLst>
              <a:rect l="0" t="0" r="r" b="b"/>
              <a:pathLst>
                <a:path w="1991" h="399">
                  <a:moveTo>
                    <a:pt x="151" y="399"/>
                  </a:moveTo>
                  <a:lnTo>
                    <a:pt x="0" y="0"/>
                  </a:lnTo>
                  <a:lnTo>
                    <a:pt x="1843" y="0"/>
                  </a:lnTo>
                  <a:lnTo>
                    <a:pt x="1991" y="399"/>
                  </a:lnTo>
                  <a:lnTo>
                    <a:pt x="151" y="399"/>
                  </a:lnTo>
                  <a:close/>
                </a:path>
              </a:pathLst>
            </a:custGeom>
            <a:noFill/>
            <a:ln>
              <a:noFill/>
            </a:ln>
            <a:effectLst/>
          </p:spPr>
          <p:txBody>
            <a:bodyPr vert="horz" wrap="square" lIns="91440" tIns="45720" rIns="91440" bIns="45720" numCol="1" anchor="t" anchorCtr="0" compatLnSpc="1">
              <a:prstTxWarp prst="textNoShape">
                <a:avLst/>
              </a:prstTxWarp>
            </a:bodyPr>
            <a:lstStyle/>
            <a:p>
              <a:endParaRPr lang="en-US" sz="2000" b="1" dirty="0">
                <a:solidFill>
                  <a:schemeClr val="tx1">
                    <a:lumMod val="75000"/>
                    <a:lumOff val="25000"/>
                  </a:schemeClr>
                </a:solidFill>
              </a:endParaRPr>
            </a:p>
          </p:txBody>
        </p:sp>
        <p:sp>
          <p:nvSpPr>
            <p:cNvPr id="99" name="Freeform 7"/>
            <p:cNvSpPr>
              <a:spLocks/>
            </p:cNvSpPr>
            <p:nvPr/>
          </p:nvSpPr>
          <p:spPr bwMode="auto">
            <a:xfrm>
              <a:off x="-1385887" y="-1212850"/>
              <a:ext cx="3067050" cy="566738"/>
            </a:xfrm>
            <a:prstGeom prst="roundRect">
              <a:avLst/>
            </a:prstGeom>
            <a:gradFill flip="none" rotWithShape="1">
              <a:gsLst>
                <a:gs pos="0">
                  <a:schemeClr val="bg2">
                    <a:lumMod val="85000"/>
                  </a:schemeClr>
                </a:gs>
                <a:gs pos="100000">
                  <a:schemeClr val="bg2">
                    <a:lumMod val="65000"/>
                  </a:schemeClr>
                </a:gs>
              </a:gsLst>
              <a:lin ang="5400000" scaled="1"/>
              <a:tileRect/>
            </a:gradFill>
            <a:ln w="25400">
              <a:gradFill>
                <a:gsLst>
                  <a:gs pos="0">
                    <a:schemeClr val="bg1"/>
                  </a:gs>
                  <a:gs pos="76300">
                    <a:srgbClr val="FFFFFF">
                      <a:alpha val="0"/>
                    </a:srgbClr>
                  </a:gs>
                  <a:gs pos="100000">
                    <a:schemeClr val="bg1">
                      <a:alpha val="0"/>
                    </a:schemeClr>
                  </a:gs>
                </a:gsLst>
                <a:lin ang="5400000" scaled="0"/>
              </a:gradFill>
            </a:ln>
            <a:effectLst>
              <a:outerShdw blurRad="635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2">
                      <a:lumMod val="75000"/>
                    </a:schemeClr>
                  </a:solidFill>
                </a:rPr>
                <a:t>Environment</a:t>
              </a:r>
            </a:p>
          </p:txBody>
        </p:sp>
      </p:grpSp>
      <p:grpSp>
        <p:nvGrpSpPr>
          <p:cNvPr id="100" name="Group 99"/>
          <p:cNvGrpSpPr>
            <a:grpSpLocks noChangeAspect="1"/>
          </p:cNvGrpSpPr>
          <p:nvPr/>
        </p:nvGrpSpPr>
        <p:grpSpPr>
          <a:xfrm>
            <a:off x="3341952" y="5285685"/>
            <a:ext cx="2474974" cy="495990"/>
            <a:chOff x="-1435100" y="-1246188"/>
            <a:chExt cx="3160713" cy="633413"/>
          </a:xfrm>
        </p:grpSpPr>
        <p:sp>
          <p:nvSpPr>
            <p:cNvPr id="101" name="Freeform 6"/>
            <p:cNvSpPr>
              <a:spLocks/>
            </p:cNvSpPr>
            <p:nvPr/>
          </p:nvSpPr>
          <p:spPr bwMode="auto">
            <a:xfrm>
              <a:off x="-1435100" y="-1246188"/>
              <a:ext cx="3160713" cy="633413"/>
            </a:xfrm>
            <a:custGeom>
              <a:avLst/>
              <a:gdLst>
                <a:gd name="T0" fmla="*/ 151 w 1991"/>
                <a:gd name="T1" fmla="*/ 399 h 399"/>
                <a:gd name="T2" fmla="*/ 0 w 1991"/>
                <a:gd name="T3" fmla="*/ 0 h 399"/>
                <a:gd name="T4" fmla="*/ 1843 w 1991"/>
                <a:gd name="T5" fmla="*/ 0 h 399"/>
                <a:gd name="T6" fmla="*/ 1991 w 1991"/>
                <a:gd name="T7" fmla="*/ 399 h 399"/>
                <a:gd name="T8" fmla="*/ 151 w 1991"/>
                <a:gd name="T9" fmla="*/ 399 h 399"/>
              </a:gdLst>
              <a:ahLst/>
              <a:cxnLst>
                <a:cxn ang="0">
                  <a:pos x="T0" y="T1"/>
                </a:cxn>
                <a:cxn ang="0">
                  <a:pos x="T2" y="T3"/>
                </a:cxn>
                <a:cxn ang="0">
                  <a:pos x="T4" y="T5"/>
                </a:cxn>
                <a:cxn ang="0">
                  <a:pos x="T6" y="T7"/>
                </a:cxn>
                <a:cxn ang="0">
                  <a:pos x="T8" y="T9"/>
                </a:cxn>
              </a:cxnLst>
              <a:rect l="0" t="0" r="r" b="b"/>
              <a:pathLst>
                <a:path w="1991" h="399">
                  <a:moveTo>
                    <a:pt x="151" y="399"/>
                  </a:moveTo>
                  <a:lnTo>
                    <a:pt x="0" y="0"/>
                  </a:lnTo>
                  <a:lnTo>
                    <a:pt x="1843" y="0"/>
                  </a:lnTo>
                  <a:lnTo>
                    <a:pt x="1991" y="399"/>
                  </a:lnTo>
                  <a:lnTo>
                    <a:pt x="151" y="399"/>
                  </a:lnTo>
                  <a:close/>
                </a:path>
              </a:pathLst>
            </a:custGeom>
            <a:noFill/>
            <a:ln>
              <a:noFill/>
            </a:ln>
            <a:effectLst/>
          </p:spPr>
          <p:txBody>
            <a:bodyPr vert="horz" wrap="square" lIns="91440" tIns="45720" rIns="91440" bIns="45720" numCol="1" anchor="t" anchorCtr="0" compatLnSpc="1">
              <a:prstTxWarp prst="textNoShape">
                <a:avLst/>
              </a:prstTxWarp>
            </a:bodyPr>
            <a:lstStyle/>
            <a:p>
              <a:endParaRPr lang="en-US" sz="2000" b="1" dirty="0">
                <a:solidFill>
                  <a:schemeClr val="tx1">
                    <a:lumMod val="75000"/>
                    <a:lumOff val="25000"/>
                  </a:schemeClr>
                </a:solidFill>
              </a:endParaRPr>
            </a:p>
          </p:txBody>
        </p:sp>
        <p:sp>
          <p:nvSpPr>
            <p:cNvPr id="102" name="Freeform 7"/>
            <p:cNvSpPr>
              <a:spLocks/>
            </p:cNvSpPr>
            <p:nvPr/>
          </p:nvSpPr>
          <p:spPr bwMode="auto">
            <a:xfrm>
              <a:off x="-1385887" y="-1212850"/>
              <a:ext cx="3067050" cy="566738"/>
            </a:xfrm>
            <a:prstGeom prst="roundRect">
              <a:avLst/>
            </a:prstGeom>
            <a:gradFill flip="none" rotWithShape="1">
              <a:gsLst>
                <a:gs pos="0">
                  <a:schemeClr val="bg2">
                    <a:lumMod val="85000"/>
                  </a:schemeClr>
                </a:gs>
                <a:gs pos="100000">
                  <a:schemeClr val="bg2">
                    <a:lumMod val="65000"/>
                  </a:schemeClr>
                </a:gs>
              </a:gsLst>
              <a:lin ang="5400000" scaled="1"/>
              <a:tileRect/>
            </a:gradFill>
            <a:ln w="25400">
              <a:gradFill>
                <a:gsLst>
                  <a:gs pos="0">
                    <a:schemeClr val="bg1"/>
                  </a:gs>
                  <a:gs pos="76300">
                    <a:srgbClr val="FFFFFF">
                      <a:alpha val="0"/>
                    </a:srgbClr>
                  </a:gs>
                  <a:gs pos="100000">
                    <a:schemeClr val="bg1">
                      <a:alpha val="0"/>
                    </a:schemeClr>
                  </a:gs>
                </a:gsLst>
                <a:lin ang="5400000" scaled="0"/>
              </a:gradFill>
            </a:ln>
            <a:effectLst>
              <a:outerShdw blurRad="635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2">
                      <a:lumMod val="75000"/>
                    </a:schemeClr>
                  </a:solidFill>
                </a:rPr>
                <a:t>Safety</a:t>
              </a:r>
            </a:p>
          </p:txBody>
        </p:sp>
      </p:grpSp>
      <p:grpSp>
        <p:nvGrpSpPr>
          <p:cNvPr id="103" name="Group 102"/>
          <p:cNvGrpSpPr>
            <a:grpSpLocks noChangeAspect="1"/>
          </p:cNvGrpSpPr>
          <p:nvPr/>
        </p:nvGrpSpPr>
        <p:grpSpPr>
          <a:xfrm>
            <a:off x="6588224" y="3302360"/>
            <a:ext cx="2474974" cy="495990"/>
            <a:chOff x="-1435100" y="-1246188"/>
            <a:chExt cx="3160713" cy="633413"/>
          </a:xfrm>
        </p:grpSpPr>
        <p:sp>
          <p:nvSpPr>
            <p:cNvPr id="104" name="Freeform 6"/>
            <p:cNvSpPr>
              <a:spLocks/>
            </p:cNvSpPr>
            <p:nvPr/>
          </p:nvSpPr>
          <p:spPr bwMode="auto">
            <a:xfrm>
              <a:off x="-1435100" y="-1246188"/>
              <a:ext cx="3160713" cy="633413"/>
            </a:xfrm>
            <a:prstGeom prst="rect">
              <a:avLst/>
            </a:prstGeom>
            <a:noFill/>
            <a:ln>
              <a:noFill/>
            </a:ln>
            <a:effectLst/>
          </p:spPr>
          <p:txBody>
            <a:bodyPr vert="horz" wrap="square" lIns="91440" tIns="45720" rIns="91440" bIns="45720" numCol="1" anchor="t" anchorCtr="0" compatLnSpc="1">
              <a:prstTxWarp prst="textNoShape">
                <a:avLst/>
              </a:prstTxWarp>
            </a:bodyPr>
            <a:lstStyle/>
            <a:p>
              <a:endParaRPr lang="en-US" sz="2000" dirty="0">
                <a:solidFill>
                  <a:schemeClr val="tx2">
                    <a:lumMod val="75000"/>
                  </a:schemeClr>
                </a:solidFill>
              </a:endParaRPr>
            </a:p>
          </p:txBody>
        </p:sp>
        <p:sp>
          <p:nvSpPr>
            <p:cNvPr id="105" name="Freeform 7"/>
            <p:cNvSpPr>
              <a:spLocks/>
            </p:cNvSpPr>
            <p:nvPr/>
          </p:nvSpPr>
          <p:spPr bwMode="auto">
            <a:xfrm>
              <a:off x="-1385887" y="-1212850"/>
              <a:ext cx="3067050" cy="566738"/>
            </a:xfrm>
            <a:prstGeom prst="roundRect">
              <a:avLst/>
            </a:prstGeom>
            <a:gradFill flip="none" rotWithShape="1">
              <a:gsLst>
                <a:gs pos="0">
                  <a:schemeClr val="bg2">
                    <a:lumMod val="85000"/>
                  </a:schemeClr>
                </a:gs>
                <a:gs pos="100000">
                  <a:schemeClr val="bg2">
                    <a:lumMod val="65000"/>
                  </a:schemeClr>
                </a:gs>
              </a:gsLst>
              <a:lin ang="5400000" scaled="1"/>
              <a:tileRect/>
            </a:gradFill>
            <a:ln w="25400">
              <a:gradFill>
                <a:gsLst>
                  <a:gs pos="0">
                    <a:schemeClr val="bg1"/>
                  </a:gs>
                  <a:gs pos="76300">
                    <a:srgbClr val="FFFFFF">
                      <a:alpha val="0"/>
                    </a:srgbClr>
                  </a:gs>
                  <a:gs pos="100000">
                    <a:schemeClr val="bg1">
                      <a:alpha val="0"/>
                    </a:schemeClr>
                  </a:gs>
                </a:gsLst>
                <a:lin ang="5400000" scaled="0"/>
              </a:gradFill>
            </a:ln>
            <a:effectLst>
              <a:outerShdw blurRad="635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2">
                      <a:lumMod val="75000"/>
                    </a:schemeClr>
                  </a:solidFill>
                </a:rPr>
                <a:t>Regulations</a:t>
              </a:r>
            </a:p>
          </p:txBody>
        </p:sp>
      </p:grpSp>
      <p:grpSp>
        <p:nvGrpSpPr>
          <p:cNvPr id="13" name="Group 12"/>
          <p:cNvGrpSpPr>
            <a:grpSpLocks noChangeAspect="1"/>
          </p:cNvGrpSpPr>
          <p:nvPr/>
        </p:nvGrpSpPr>
        <p:grpSpPr>
          <a:xfrm>
            <a:off x="6374632" y="1368769"/>
            <a:ext cx="2657604" cy="495990"/>
            <a:chOff x="-1435100" y="-1246188"/>
            <a:chExt cx="3160713" cy="633413"/>
          </a:xfrm>
        </p:grpSpPr>
        <p:sp>
          <p:nvSpPr>
            <p:cNvPr id="8" name="Freeform 6"/>
            <p:cNvSpPr>
              <a:spLocks/>
            </p:cNvSpPr>
            <p:nvPr/>
          </p:nvSpPr>
          <p:spPr bwMode="auto">
            <a:xfrm>
              <a:off x="-1435100" y="-1246188"/>
              <a:ext cx="3160713" cy="633413"/>
            </a:xfrm>
            <a:prstGeom prst="roundRect">
              <a:avLst/>
            </a:prstGeom>
            <a:gradFill flip="none" rotWithShape="1">
              <a:gsLst>
                <a:gs pos="100000">
                  <a:schemeClr val="bg1">
                    <a:alpha val="0"/>
                  </a:schemeClr>
                </a:gs>
                <a:gs pos="0">
                  <a:schemeClr val="bg1">
                    <a:alpha val="0"/>
                  </a:schemeClr>
                </a:gs>
              </a:gsLst>
              <a:lin ang="5400000" scaled="1"/>
              <a:tileRect/>
            </a:gradFill>
            <a:ln w="9525" cap="flat" cmpd="sng" algn="ctr">
              <a:noFill/>
              <a:prstDash val="solid"/>
              <a:round/>
              <a:headEnd type="none" w="med" len="med"/>
              <a:tailEnd type="none" w="med" len="med"/>
            </a:ln>
            <a:effectLst>
              <a:outerShdw blurRad="63500" algn="ctr" rotWithShape="0">
                <a:schemeClr val="tx2">
                  <a:alpha val="40000"/>
                </a:schemeClr>
              </a:outerShdw>
            </a:effectLst>
          </p:spPr>
          <p:txBody>
            <a:bodyPr vert="horz" wrap="square" lIns="91440" tIns="45720" rIns="91440" bIns="45720" numCol="1" rtlCol="0" anchor="ctr" anchorCtr="0" compatLnSpc="1">
              <a:prstTxWarp prst="textNoShape">
                <a:avLst/>
              </a:prstTxWarp>
            </a:bodyPr>
            <a:lstStyle/>
            <a:p>
              <a:pPr algn="ctr"/>
              <a:endParaRPr lang="en-US" dirty="0">
                <a:solidFill>
                  <a:schemeClr val="bg1"/>
                </a:solidFill>
                <a:latin typeface="Arial" pitchFamily="2" charset="0"/>
              </a:endParaRPr>
            </a:p>
          </p:txBody>
        </p:sp>
        <p:sp>
          <p:nvSpPr>
            <p:cNvPr id="10" name="Freeform 7"/>
            <p:cNvSpPr>
              <a:spLocks/>
            </p:cNvSpPr>
            <p:nvPr/>
          </p:nvSpPr>
          <p:spPr bwMode="auto">
            <a:xfrm>
              <a:off x="-1385887" y="-1212850"/>
              <a:ext cx="3067050" cy="566738"/>
            </a:xfrm>
            <a:prstGeom prst="roundRect">
              <a:avLst/>
            </a:prstGeom>
            <a:gradFill flip="none" rotWithShape="1">
              <a:gsLst>
                <a:gs pos="0">
                  <a:schemeClr val="accent1"/>
                </a:gs>
                <a:gs pos="100000">
                  <a:schemeClr val="accent1">
                    <a:lumMod val="75000"/>
                  </a:schemeClr>
                </a:gs>
              </a:gsLst>
              <a:lin ang="5400000" scaled="1"/>
              <a:tileRect/>
            </a:gradFill>
            <a:ln w="25400">
              <a:gradFill>
                <a:gsLst>
                  <a:gs pos="0">
                    <a:schemeClr val="bg1"/>
                  </a:gs>
                  <a:gs pos="76300">
                    <a:srgbClr val="FFFFFF">
                      <a:alpha val="0"/>
                    </a:srgbClr>
                  </a:gs>
                  <a:gs pos="100000">
                    <a:schemeClr val="bg1">
                      <a:alpha val="0"/>
                    </a:schemeClr>
                  </a:gs>
                </a:gsLst>
                <a:lin ang="5400000" scaled="0"/>
              </a:gradFill>
            </a:ln>
            <a:effectLst>
              <a:outerShdw blurRad="635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t>Reduced cost</a:t>
              </a:r>
            </a:p>
          </p:txBody>
        </p:sp>
      </p:grpSp>
    </p:spTree>
    <p:extLst>
      <p:ext uri="{BB962C8B-B14F-4D97-AF65-F5344CB8AC3E}">
        <p14:creationId xmlns:p14="http://schemas.microsoft.com/office/powerpoint/2010/main" xmlns="" val="2432437508"/>
      </p:ext>
    </p:extLst>
  </p:cSld>
  <p:clrMapOvr>
    <a:masterClrMapping/>
  </p:clrMapOvr>
  <mc:AlternateContent xmlns:mc="http://schemas.openxmlformats.org/markup-compatibility/2006">
    <mc:Choice xmlns:p14="http://schemas.microsoft.com/office/powerpoint/2010/main" xmlns="" Requires="p14">
      <p:transition p14:dur="10" advTm="3000">
        <p:fade/>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3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15"/>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par>
                                <p:cTn id="17" presetID="10" presetClass="entr" presetSubtype="0" fill="hold" nodeType="withEffect">
                                  <p:stCondLst>
                                    <p:cond delay="30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500"/>
                                        <p:tgtEl>
                                          <p:spTgt spid="103"/>
                                        </p:tgtEl>
                                      </p:cBhvr>
                                    </p:animEffect>
                                  </p:childTnLst>
                                </p:cTn>
                              </p:par>
                              <p:par>
                                <p:cTn id="20" presetID="10" presetClass="entr" presetSubtype="0" fill="hold" nodeType="withEffect">
                                  <p:stCondLst>
                                    <p:cond delay="60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500"/>
                                        <p:tgtEl>
                                          <p:spTgt spid="100"/>
                                        </p:tgtEl>
                                      </p:cBhvr>
                                    </p:animEffect>
                                  </p:childTnLst>
                                </p:cTn>
                              </p:par>
                              <p:par>
                                <p:cTn id="23" presetID="10" presetClass="entr" presetSubtype="0" fill="hold" nodeType="withEffect">
                                  <p:stCondLst>
                                    <p:cond delay="90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childTnLst>
                          </p:cTn>
                        </p:par>
                      </p:childTnLst>
                    </p:cTn>
                  </p:par>
                  <p:par>
                    <p:cTn id="26" fill="hold">
                      <p:stCondLst>
                        <p:cond delay="indefinite"/>
                      </p:stCondLst>
                      <p:childTnLst>
                        <p:par>
                          <p:cTn id="27" fill="hold">
                            <p:stCondLst>
                              <p:cond delay="0"/>
                            </p:stCondLst>
                            <p:childTnLst>
                              <p:par>
                                <p:cTn id="28" presetID="35" presetClass="path" presetSubtype="0" accel="50000" decel="50000" fill="hold" nodeType="clickEffect">
                                  <p:stCondLst>
                                    <p:cond delay="0"/>
                                  </p:stCondLst>
                                  <p:childTnLst>
                                    <p:animMotion origin="layout" path="M 0 0 L -0.36823 0 " pathEditMode="relative" rAng="0" ptsTypes="AA">
                                      <p:cBhvr>
                                        <p:cTn id="29" dur="800" fill="hold"/>
                                        <p:tgtEl>
                                          <p:spTgt spid="2"/>
                                        </p:tgtEl>
                                        <p:attrNameLst>
                                          <p:attrName>ppt_x</p:attrName>
                                          <p:attrName>ppt_y</p:attrName>
                                        </p:attrNameLst>
                                      </p:cBhvr>
                                      <p:rCtr x="-18420" y="0"/>
                                    </p:animMotion>
                                  </p:childTnLst>
                                </p:cTn>
                              </p:par>
                              <p:par>
                                <p:cTn id="30" presetID="10" presetClass="entr" presetSubtype="0" fill="hold" nodeType="withEffect">
                                  <p:stCondLst>
                                    <p:cond delay="0"/>
                                  </p:stCondLst>
                                  <p:childTnLst>
                                    <p:set>
                                      <p:cBhvr>
                                        <p:cTn id="31" dur="1" fill="hold">
                                          <p:stCondLst>
                                            <p:cond delay="0"/>
                                          </p:stCondLst>
                                        </p:cTn>
                                        <p:tgtEl>
                                          <p:spTgt spid="131"/>
                                        </p:tgtEl>
                                        <p:attrNameLst>
                                          <p:attrName>style.visibility</p:attrName>
                                        </p:attrNameLst>
                                      </p:cBhvr>
                                      <p:to>
                                        <p:strVal val="visible"/>
                                      </p:to>
                                    </p:set>
                                    <p:animEffect transition="in" filter="fade">
                                      <p:cBhvr>
                                        <p:cTn id="32" dur="500"/>
                                        <p:tgtEl>
                                          <p:spTgt spid="131"/>
                                        </p:tgtEl>
                                      </p:cBhvr>
                                    </p:animEffect>
                                  </p:childTnLst>
                                </p:cTn>
                              </p:par>
                              <p:par>
                                <p:cTn id="33" presetID="0" presetClass="path" presetSubtype="0" accel="50000" decel="50000" fill="hold" nodeType="withEffect">
                                  <p:stCondLst>
                                    <p:cond delay="0"/>
                                  </p:stCondLst>
                                  <p:childTnLst>
                                    <p:animMotion origin="layout" path="M -0.00069 -0.00092 C -0.03003 -0.0074 -0.11354 -0.03055 -0.17256 -0.03958 C -0.23159 -0.04861 -0.31736 -0.05185 -0.35503 -0.05486 " pathEditMode="relative" rAng="0" ptsTypes="asA">
                                      <p:cBhvr>
                                        <p:cTn id="34" dur="800" fill="hold"/>
                                        <p:tgtEl>
                                          <p:spTgt spid="94"/>
                                        </p:tgtEl>
                                        <p:attrNameLst>
                                          <p:attrName>ppt_x</p:attrName>
                                          <p:attrName>ppt_y</p:attrName>
                                        </p:attrNameLst>
                                      </p:cBhvr>
                                      <p:rCtr x="-17726" y="-2708"/>
                                    </p:animMotion>
                                  </p:childTnLst>
                                </p:cTn>
                              </p:par>
                              <p:par>
                                <p:cTn id="35" presetID="0" presetClass="path" presetSubtype="0" accel="50000" decel="50000" fill="hold" nodeType="withEffect">
                                  <p:stCondLst>
                                    <p:cond delay="0"/>
                                  </p:stCondLst>
                                  <p:childTnLst>
                                    <p:animMotion origin="layout" path="M 8.33333E-7 7.40741E-7 C -0.04896 0.03472 -0.17361 0.15718 -0.29236 0.21042 C -0.41042 0.26389 -0.62326 0.29699 -0.71007 0.31991 " pathEditMode="relative" rAng="0" ptsTypes="asA">
                                      <p:cBhvr>
                                        <p:cTn id="36" dur="1000" fill="hold"/>
                                        <p:tgtEl>
                                          <p:spTgt spid="103"/>
                                        </p:tgtEl>
                                        <p:attrNameLst>
                                          <p:attrName>ppt_x</p:attrName>
                                          <p:attrName>ppt_y</p:attrName>
                                        </p:attrNameLst>
                                      </p:cBhvr>
                                      <p:rCtr x="-35503" y="15995"/>
                                    </p:animMotion>
                                  </p:childTnLst>
                                </p:cTn>
                              </p:par>
                              <p:par>
                                <p:cTn id="37" presetID="0" presetClass="path" presetSubtype="0" accel="50000" decel="50000" fill="hold" nodeType="withEffect">
                                  <p:stCondLst>
                                    <p:cond delay="0"/>
                                  </p:stCondLst>
                                  <p:childTnLst>
                                    <p:animMotion origin="layout" path="M 2.22222E-6 -1.11111E-6 C -0.03195 -0.00463 -0.13143 -0.00926 -0.1908 -0.02569 C -0.25052 -0.04213 -0.32292 -0.08403 -0.35712 -0.09861 " pathEditMode="relative" rAng="0" ptsTypes="asa">
                                      <p:cBhvr>
                                        <p:cTn id="38" dur="800" fill="hold"/>
                                        <p:tgtEl>
                                          <p:spTgt spid="100"/>
                                        </p:tgtEl>
                                        <p:attrNameLst>
                                          <p:attrName>ppt_x</p:attrName>
                                          <p:attrName>ppt_y</p:attrName>
                                        </p:attrNameLst>
                                      </p:cBhvr>
                                      <p:rCtr x="-17865" y="-4931"/>
                                    </p:animMotion>
                                  </p:childTnLst>
                                </p:cTn>
                              </p:par>
                              <p:par>
                                <p:cTn id="39" presetID="35" presetClass="path" presetSubtype="0" accel="50000" decel="50000" fill="hold" nodeType="withEffect">
                                  <p:stCondLst>
                                    <p:cond delay="0"/>
                                  </p:stCondLst>
                                  <p:childTnLst>
                                    <p:animMotion origin="layout" path="M 2.77778E-7 0 L -0.00156 -0.15023 " pathEditMode="relative" rAng="0" ptsTypes="AA">
                                      <p:cBhvr>
                                        <p:cTn id="40" dur="600" fill="hold"/>
                                        <p:tgtEl>
                                          <p:spTgt spid="97"/>
                                        </p:tgtEl>
                                        <p:attrNameLst>
                                          <p:attrName>ppt_x</p:attrName>
                                          <p:attrName>ppt_y</p:attrName>
                                        </p:attrNameLst>
                                      </p:cBhvr>
                                      <p:rCtr x="-87" y="-7523"/>
                                    </p:animMotion>
                                  </p:childTnLst>
                                </p:cTn>
                              </p:par>
                              <p:par>
                                <p:cTn id="41" presetID="6" presetClass="emph" presetSubtype="0" accel="50000" decel="50000" fill="hold" nodeType="withEffect">
                                  <p:stCondLst>
                                    <p:cond delay="0"/>
                                  </p:stCondLst>
                                  <p:childTnLst>
                                    <p:animScale>
                                      <p:cBhvr>
                                        <p:cTn id="42" dur="800" fill="hold"/>
                                        <p:tgtEl>
                                          <p:spTgt spid="2"/>
                                        </p:tgtEl>
                                      </p:cBhvr>
                                      <p:by x="55000" y="55000"/>
                                    </p:animScale>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par>
                                <p:cTn id="47" presetID="53" presetClass="entr" presetSubtype="16" fill="hold" nodeType="withEffect">
                                  <p:stCondLst>
                                    <p:cond delay="250"/>
                                  </p:stCondLst>
                                  <p:childTnLst>
                                    <p:set>
                                      <p:cBhvr>
                                        <p:cTn id="48" dur="1" fill="hold">
                                          <p:stCondLst>
                                            <p:cond delay="0"/>
                                          </p:stCondLst>
                                        </p:cTn>
                                        <p:tgtEl>
                                          <p:spTgt spid="70"/>
                                        </p:tgtEl>
                                        <p:attrNameLst>
                                          <p:attrName>style.visibility</p:attrName>
                                        </p:attrNameLst>
                                      </p:cBhvr>
                                      <p:to>
                                        <p:strVal val="visible"/>
                                      </p:to>
                                    </p:set>
                                    <p:anim calcmode="lin" valueType="num">
                                      <p:cBhvr>
                                        <p:cTn id="49" dur="500" fill="hold"/>
                                        <p:tgtEl>
                                          <p:spTgt spid="70"/>
                                        </p:tgtEl>
                                        <p:attrNameLst>
                                          <p:attrName>ppt_w</p:attrName>
                                        </p:attrNameLst>
                                      </p:cBhvr>
                                      <p:tavLst>
                                        <p:tav tm="0">
                                          <p:val>
                                            <p:fltVal val="0"/>
                                          </p:val>
                                        </p:tav>
                                        <p:tav tm="100000">
                                          <p:val>
                                            <p:strVal val="#ppt_w"/>
                                          </p:val>
                                        </p:tav>
                                      </p:tavLst>
                                    </p:anim>
                                    <p:anim calcmode="lin" valueType="num">
                                      <p:cBhvr>
                                        <p:cTn id="50" dur="500" fill="hold"/>
                                        <p:tgtEl>
                                          <p:spTgt spid="70"/>
                                        </p:tgtEl>
                                        <p:attrNameLst>
                                          <p:attrName>ppt_h</p:attrName>
                                        </p:attrNameLst>
                                      </p:cBhvr>
                                      <p:tavLst>
                                        <p:tav tm="0">
                                          <p:val>
                                            <p:fltVal val="0"/>
                                          </p:val>
                                        </p:tav>
                                        <p:tav tm="100000">
                                          <p:val>
                                            <p:strVal val="#ppt_h"/>
                                          </p:val>
                                        </p:tav>
                                      </p:tavLst>
                                    </p:anim>
                                    <p:animEffect transition="in" filter="fade">
                                      <p:cBhvr>
                                        <p:cTn id="51" dur="500"/>
                                        <p:tgtEl>
                                          <p:spTgt spid="70"/>
                                        </p:tgtEl>
                                      </p:cBhvr>
                                    </p:animEffect>
                                  </p:childTnLst>
                                </p:cTn>
                              </p:par>
                              <p:par>
                                <p:cTn id="52" presetID="22" presetClass="entr" presetSubtype="1" fill="hold" grpId="0" nodeType="withEffect">
                                  <p:stCondLst>
                                    <p:cond delay="500"/>
                                  </p:stCondLst>
                                  <p:childTnLst>
                                    <p:set>
                                      <p:cBhvr>
                                        <p:cTn id="53" dur="1" fill="hold">
                                          <p:stCondLst>
                                            <p:cond delay="0"/>
                                          </p:stCondLst>
                                        </p:cTn>
                                        <p:tgtEl>
                                          <p:spTgt spid="12"/>
                                        </p:tgtEl>
                                        <p:attrNameLst>
                                          <p:attrName>style.visibility</p:attrName>
                                        </p:attrNameLst>
                                      </p:cBhvr>
                                      <p:to>
                                        <p:strVal val="visible"/>
                                      </p:to>
                                    </p:set>
                                    <p:animEffect transition="in" filter="wipe(up)">
                                      <p:cBhvr>
                                        <p:cTn id="54" dur="500"/>
                                        <p:tgtEl>
                                          <p:spTgt spid="12"/>
                                        </p:tgtEl>
                                      </p:cBhvr>
                                    </p:animEffect>
                                  </p:childTnLst>
                                </p:cTn>
                              </p:par>
                              <p:par>
                                <p:cTn id="55" presetID="22" presetClass="entr" presetSubtype="8" fill="hold" grpId="0" nodeType="withEffect">
                                  <p:stCondLst>
                                    <p:cond delay="75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1500"/>
                                        <p:tgtEl>
                                          <p:spTgt spid="9"/>
                                        </p:tgtEl>
                                      </p:cBhvr>
                                    </p:animEffect>
                                  </p:childTnLst>
                                </p:cTn>
                              </p:par>
                              <p:par>
                                <p:cTn id="58" presetID="10" presetClass="entr" presetSubtype="0" fill="hold" grpId="0" nodeType="withEffect">
                                  <p:stCondLst>
                                    <p:cond delay="750"/>
                                  </p:stCondLst>
                                  <p:childTnLst>
                                    <p:set>
                                      <p:cBhvr>
                                        <p:cTn id="59" dur="1" fill="hold">
                                          <p:stCondLst>
                                            <p:cond delay="0"/>
                                          </p:stCondLst>
                                        </p:cTn>
                                        <p:tgtEl>
                                          <p:spTgt spid="130"/>
                                        </p:tgtEl>
                                        <p:attrNameLst>
                                          <p:attrName>style.visibility</p:attrName>
                                        </p:attrNameLst>
                                      </p:cBhvr>
                                      <p:to>
                                        <p:strVal val="visible"/>
                                      </p:to>
                                    </p:set>
                                    <p:animEffect transition="in" filter="fade">
                                      <p:cBhvr>
                                        <p:cTn id="60" dur="500"/>
                                        <p:tgtEl>
                                          <p:spTgt spid="130"/>
                                        </p:tgtEl>
                                      </p:cBhvr>
                                    </p:animEffect>
                                  </p:childTnLst>
                                </p:cTn>
                              </p:par>
                              <p:par>
                                <p:cTn id="61" presetID="10" presetClass="entr" presetSubtype="0" fill="hold" nodeType="withEffect">
                                  <p:stCondLst>
                                    <p:cond delay="75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500"/>
                                        <p:tgtEl>
                                          <p:spTgt spid="76"/>
                                        </p:tgtEl>
                                      </p:cBhvr>
                                    </p:animEffect>
                                  </p:childTnLst>
                                </p:cTn>
                              </p:par>
                              <p:par>
                                <p:cTn id="64" presetID="53" presetClass="entr" presetSubtype="16" fill="hold" nodeType="withEffect">
                                  <p:stCondLst>
                                    <p:cond delay="1250"/>
                                  </p:stCondLst>
                                  <p:childTnLst>
                                    <p:set>
                                      <p:cBhvr>
                                        <p:cTn id="65" dur="1" fill="hold">
                                          <p:stCondLst>
                                            <p:cond delay="0"/>
                                          </p:stCondLst>
                                        </p:cTn>
                                        <p:tgtEl>
                                          <p:spTgt spid="81"/>
                                        </p:tgtEl>
                                        <p:attrNameLst>
                                          <p:attrName>style.visibility</p:attrName>
                                        </p:attrNameLst>
                                      </p:cBhvr>
                                      <p:to>
                                        <p:strVal val="visible"/>
                                      </p:to>
                                    </p:set>
                                    <p:anim calcmode="lin" valueType="num">
                                      <p:cBhvr>
                                        <p:cTn id="66" dur="500" fill="hold"/>
                                        <p:tgtEl>
                                          <p:spTgt spid="81"/>
                                        </p:tgtEl>
                                        <p:attrNameLst>
                                          <p:attrName>ppt_w</p:attrName>
                                        </p:attrNameLst>
                                      </p:cBhvr>
                                      <p:tavLst>
                                        <p:tav tm="0">
                                          <p:val>
                                            <p:fltVal val="0"/>
                                          </p:val>
                                        </p:tav>
                                        <p:tav tm="100000">
                                          <p:val>
                                            <p:strVal val="#ppt_w"/>
                                          </p:val>
                                        </p:tav>
                                      </p:tavLst>
                                    </p:anim>
                                    <p:anim calcmode="lin" valueType="num">
                                      <p:cBhvr>
                                        <p:cTn id="67" dur="500" fill="hold"/>
                                        <p:tgtEl>
                                          <p:spTgt spid="81"/>
                                        </p:tgtEl>
                                        <p:attrNameLst>
                                          <p:attrName>ppt_h</p:attrName>
                                        </p:attrNameLst>
                                      </p:cBhvr>
                                      <p:tavLst>
                                        <p:tav tm="0">
                                          <p:val>
                                            <p:fltVal val="0"/>
                                          </p:val>
                                        </p:tav>
                                        <p:tav tm="100000">
                                          <p:val>
                                            <p:strVal val="#ppt_h"/>
                                          </p:val>
                                        </p:tav>
                                      </p:tavLst>
                                    </p:anim>
                                    <p:animEffect transition="in" filter="fade">
                                      <p:cBhvr>
                                        <p:cTn id="68" dur="500"/>
                                        <p:tgtEl>
                                          <p:spTgt spid="8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childTnLst>
                                </p:cTn>
                              </p:par>
                              <p:par>
                                <p:cTn id="74" presetID="10" presetClass="exit" presetSubtype="0" fill="hold" nodeType="withEffect">
                                  <p:stCondLst>
                                    <p:cond delay="0"/>
                                  </p:stCondLst>
                                  <p:childTnLst>
                                    <p:animEffect transition="out" filter="fade">
                                      <p:cBhvr>
                                        <p:cTn id="75" dur="500"/>
                                        <p:tgtEl>
                                          <p:spTgt spid="81"/>
                                        </p:tgtEl>
                                      </p:cBhvr>
                                    </p:animEffect>
                                    <p:set>
                                      <p:cBhvr>
                                        <p:cTn id="76" dur="1" fill="hold">
                                          <p:stCondLst>
                                            <p:cond delay="499"/>
                                          </p:stCondLst>
                                        </p:cTn>
                                        <p:tgtEl>
                                          <p:spTgt spid="81"/>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76"/>
                                        </p:tgtEl>
                                      </p:cBhvr>
                                    </p:animEffect>
                                    <p:set>
                                      <p:cBhvr>
                                        <p:cTn id="79" dur="1" fill="hold">
                                          <p:stCondLst>
                                            <p:cond delay="499"/>
                                          </p:stCondLst>
                                        </p:cTn>
                                        <p:tgtEl>
                                          <p:spTgt spid="76"/>
                                        </p:tgtEl>
                                        <p:attrNameLst>
                                          <p:attrName>style.visibility</p:attrName>
                                        </p:attrNameLst>
                                      </p:cBhvr>
                                      <p:to>
                                        <p:strVal val="hidden"/>
                                      </p:to>
                                    </p:set>
                                  </p:childTnLst>
                                </p:cTn>
                              </p:par>
                              <p:par>
                                <p:cTn id="80" presetID="63" presetClass="path" presetSubtype="0" fill="hold" nodeType="withEffect">
                                  <p:stCondLst>
                                    <p:cond delay="0"/>
                                  </p:stCondLst>
                                  <p:childTnLst>
                                    <p:animMotion origin="layout" path="M -0.69756 0.00278 L -0.0019 0.00324 " pathEditMode="relative" rAng="0" ptsTypes="AA">
                                      <p:cBhvr>
                                        <p:cTn id="81" dur="1000" fill="hold"/>
                                        <p:tgtEl>
                                          <p:spTgt spid="13"/>
                                        </p:tgtEl>
                                        <p:attrNameLst>
                                          <p:attrName>ppt_x</p:attrName>
                                          <p:attrName>ppt_y</p:attrName>
                                        </p:attrNameLst>
                                      </p:cBhvr>
                                      <p:rCtr x="34774" y="23"/>
                                    </p:animMotion>
                                  </p:childTnLst>
                                </p:cTn>
                              </p:par>
                              <p:par>
                                <p:cTn id="82" presetID="22" presetClass="entr" presetSubtype="8" fill="hold"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wipe(left)">
                                      <p:cBhvr>
                                        <p:cTn id="84" dur="1000"/>
                                        <p:tgtEl>
                                          <p:spTgt spid="14"/>
                                        </p:tgtEl>
                                      </p:cBhvr>
                                    </p:animEffect>
                                  </p:childTnLst>
                                </p:cTn>
                              </p:par>
                              <p:par>
                                <p:cTn id="85" presetID="10" presetClass="entr" presetSubtype="0" fill="hold" nodeType="withEffect">
                                  <p:stCondLst>
                                    <p:cond delay="200"/>
                                  </p:stCondLst>
                                  <p:childTnLst>
                                    <p:set>
                                      <p:cBhvr>
                                        <p:cTn id="86" dur="1" fill="hold">
                                          <p:stCondLst>
                                            <p:cond delay="0"/>
                                          </p:stCondLst>
                                        </p:cTn>
                                        <p:tgtEl>
                                          <p:spTgt spid="106"/>
                                        </p:tgtEl>
                                        <p:attrNameLst>
                                          <p:attrName>style.visibility</p:attrName>
                                        </p:attrNameLst>
                                      </p:cBhvr>
                                      <p:to>
                                        <p:strVal val="visible"/>
                                      </p:to>
                                    </p:set>
                                    <p:animEffect transition="in" filter="fade">
                                      <p:cBhvr>
                                        <p:cTn id="87" dur="1000"/>
                                        <p:tgtEl>
                                          <p:spTgt spid="106"/>
                                        </p:tgtEl>
                                      </p:cBhvr>
                                    </p:animEffect>
                                  </p:childTnLst>
                                </p:cTn>
                              </p:par>
                              <p:par>
                                <p:cTn id="88" presetID="63" presetClass="path" presetSubtype="0" fill="hold" nodeType="withEffect">
                                  <p:stCondLst>
                                    <p:cond delay="200"/>
                                  </p:stCondLst>
                                  <p:childTnLst>
                                    <p:animMotion origin="layout" path="M -0.70313 -3.7037E-7 L -0.00208 -3.7037E-7 " pathEditMode="relative" rAng="0" ptsTypes="AA">
                                      <p:cBhvr>
                                        <p:cTn id="89" dur="1000" fill="hold"/>
                                        <p:tgtEl>
                                          <p:spTgt spid="106"/>
                                        </p:tgtEl>
                                        <p:attrNameLst>
                                          <p:attrName>ppt_x</p:attrName>
                                          <p:attrName>ppt_y</p:attrName>
                                        </p:attrNameLst>
                                      </p:cBhvr>
                                      <p:rCtr x="35052" y="0"/>
                                    </p:animMotion>
                                  </p:childTnLst>
                                </p:cTn>
                              </p:par>
                              <p:par>
                                <p:cTn id="90" presetID="22" presetClass="entr" presetSubtype="8" fill="hold" nodeType="withEffect">
                                  <p:stCondLst>
                                    <p:cond delay="250"/>
                                  </p:stCondLst>
                                  <p:childTnLst>
                                    <p:set>
                                      <p:cBhvr>
                                        <p:cTn id="91" dur="1" fill="hold">
                                          <p:stCondLst>
                                            <p:cond delay="0"/>
                                          </p:stCondLst>
                                        </p:cTn>
                                        <p:tgtEl>
                                          <p:spTgt spid="69"/>
                                        </p:tgtEl>
                                        <p:attrNameLst>
                                          <p:attrName>style.visibility</p:attrName>
                                        </p:attrNameLst>
                                      </p:cBhvr>
                                      <p:to>
                                        <p:strVal val="visible"/>
                                      </p:to>
                                    </p:set>
                                    <p:animEffect transition="in" filter="wipe(left)">
                                      <p:cBhvr>
                                        <p:cTn id="92" dur="1000"/>
                                        <p:tgtEl>
                                          <p:spTgt spid="69"/>
                                        </p:tgtEl>
                                      </p:cBhvr>
                                    </p:animEffect>
                                  </p:childTnLst>
                                </p:cTn>
                              </p:par>
                              <p:par>
                                <p:cTn id="93" presetID="10" presetClass="entr" presetSubtype="0" fill="hold" nodeType="withEffect">
                                  <p:stCondLst>
                                    <p:cond delay="500"/>
                                  </p:stCondLst>
                                  <p:childTnLst>
                                    <p:set>
                                      <p:cBhvr>
                                        <p:cTn id="94" dur="1" fill="hold">
                                          <p:stCondLst>
                                            <p:cond delay="0"/>
                                          </p:stCondLst>
                                        </p:cTn>
                                        <p:tgtEl>
                                          <p:spTgt spid="109"/>
                                        </p:tgtEl>
                                        <p:attrNameLst>
                                          <p:attrName>style.visibility</p:attrName>
                                        </p:attrNameLst>
                                      </p:cBhvr>
                                      <p:to>
                                        <p:strVal val="visible"/>
                                      </p:to>
                                    </p:set>
                                    <p:animEffect transition="in" filter="fade">
                                      <p:cBhvr>
                                        <p:cTn id="95" dur="1000"/>
                                        <p:tgtEl>
                                          <p:spTgt spid="109"/>
                                        </p:tgtEl>
                                      </p:cBhvr>
                                    </p:animEffect>
                                  </p:childTnLst>
                                </p:cTn>
                              </p:par>
                              <p:par>
                                <p:cTn id="96" presetID="63" presetClass="path" presetSubtype="0" fill="hold" nodeType="withEffect">
                                  <p:stCondLst>
                                    <p:cond delay="500"/>
                                  </p:stCondLst>
                                  <p:childTnLst>
                                    <p:animMotion origin="layout" path="M -0.69895 0.00255 L -0.00312 0.00255 " pathEditMode="relative" rAng="0" ptsTypes="AA">
                                      <p:cBhvr>
                                        <p:cTn id="97" dur="1000" fill="hold"/>
                                        <p:tgtEl>
                                          <p:spTgt spid="109"/>
                                        </p:tgtEl>
                                        <p:attrNameLst>
                                          <p:attrName>ppt_x</p:attrName>
                                          <p:attrName>ppt_y</p:attrName>
                                        </p:attrNameLst>
                                      </p:cBhvr>
                                      <p:rCtr x="34792" y="0"/>
                                    </p:animMotion>
                                  </p:childTnLst>
                                </p:cTn>
                              </p:par>
                              <p:par>
                                <p:cTn id="98" presetID="22" presetClass="entr" presetSubtype="8" fill="hold" nodeType="withEffect">
                                  <p:stCondLst>
                                    <p:cond delay="500"/>
                                  </p:stCondLst>
                                  <p:childTnLst>
                                    <p:set>
                                      <p:cBhvr>
                                        <p:cTn id="99" dur="1" fill="hold">
                                          <p:stCondLst>
                                            <p:cond delay="0"/>
                                          </p:stCondLst>
                                        </p:cTn>
                                        <p:tgtEl>
                                          <p:spTgt spid="92"/>
                                        </p:tgtEl>
                                        <p:attrNameLst>
                                          <p:attrName>style.visibility</p:attrName>
                                        </p:attrNameLst>
                                      </p:cBhvr>
                                      <p:to>
                                        <p:strVal val="visible"/>
                                      </p:to>
                                    </p:set>
                                    <p:animEffect transition="in" filter="wipe(left)">
                                      <p:cBhvr>
                                        <p:cTn id="100" dur="1000"/>
                                        <p:tgtEl>
                                          <p:spTgt spid="92"/>
                                        </p:tgtEl>
                                      </p:cBhvr>
                                    </p:animEffect>
                                  </p:childTnLst>
                                </p:cTn>
                              </p:par>
                              <p:par>
                                <p:cTn id="101" presetID="10" presetClass="entr" presetSubtype="0" fill="hold" nodeType="withEffect">
                                  <p:stCondLst>
                                    <p:cond delay="750"/>
                                  </p:stCondLst>
                                  <p:childTnLst>
                                    <p:set>
                                      <p:cBhvr>
                                        <p:cTn id="102" dur="1" fill="hold">
                                          <p:stCondLst>
                                            <p:cond delay="0"/>
                                          </p:stCondLst>
                                        </p:cTn>
                                        <p:tgtEl>
                                          <p:spTgt spid="112"/>
                                        </p:tgtEl>
                                        <p:attrNameLst>
                                          <p:attrName>style.visibility</p:attrName>
                                        </p:attrNameLst>
                                      </p:cBhvr>
                                      <p:to>
                                        <p:strVal val="visible"/>
                                      </p:to>
                                    </p:set>
                                    <p:animEffect transition="in" filter="fade">
                                      <p:cBhvr>
                                        <p:cTn id="103" dur="1000"/>
                                        <p:tgtEl>
                                          <p:spTgt spid="112"/>
                                        </p:tgtEl>
                                      </p:cBhvr>
                                    </p:animEffect>
                                  </p:childTnLst>
                                </p:cTn>
                              </p:par>
                              <p:par>
                                <p:cTn id="104" presetID="63" presetClass="path" presetSubtype="0" fill="hold" nodeType="withEffect">
                                  <p:stCondLst>
                                    <p:cond delay="750"/>
                                  </p:stCondLst>
                                  <p:childTnLst>
                                    <p:animMotion origin="layout" path="M -0.69687 0.00185 L -0.0019 0.00185 " pathEditMode="relative" rAng="0" ptsTypes="AA">
                                      <p:cBhvr>
                                        <p:cTn id="105" dur="1000" fill="hold"/>
                                        <p:tgtEl>
                                          <p:spTgt spid="112"/>
                                        </p:tgtEl>
                                        <p:attrNameLst>
                                          <p:attrName>ppt_x</p:attrName>
                                          <p:attrName>ppt_y</p:attrName>
                                        </p:attrNameLst>
                                      </p:cBhvr>
                                      <p:rCtr x="34740" y="0"/>
                                    </p:animMotion>
                                  </p:childTnLst>
                                </p:cTn>
                              </p:par>
                              <p:par>
                                <p:cTn id="106" presetID="22" presetClass="entr" presetSubtype="8" fill="hold" nodeType="withEffect">
                                  <p:stCondLst>
                                    <p:cond delay="750"/>
                                  </p:stCondLst>
                                  <p:childTnLst>
                                    <p:set>
                                      <p:cBhvr>
                                        <p:cTn id="107" dur="1" fill="hold">
                                          <p:stCondLst>
                                            <p:cond delay="0"/>
                                          </p:stCondLst>
                                        </p:cTn>
                                        <p:tgtEl>
                                          <p:spTgt spid="121"/>
                                        </p:tgtEl>
                                        <p:attrNameLst>
                                          <p:attrName>style.visibility</p:attrName>
                                        </p:attrNameLst>
                                      </p:cBhvr>
                                      <p:to>
                                        <p:strVal val="visible"/>
                                      </p:to>
                                    </p:set>
                                    <p:animEffect transition="in" filter="wipe(left)">
                                      <p:cBhvr>
                                        <p:cTn id="108" dur="1000"/>
                                        <p:tgtEl>
                                          <p:spTgt spid="12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29"/>
                                        </p:tgtEl>
                                        <p:attrNameLst>
                                          <p:attrName>style.visibility</p:attrName>
                                        </p:attrNameLst>
                                      </p:cBhvr>
                                      <p:to>
                                        <p:strVal val="visible"/>
                                      </p:to>
                                    </p:set>
                                    <p:animEffect transition="in" filter="fade">
                                      <p:cBhvr>
                                        <p:cTn id="111"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12" grpId="0" animBg="1"/>
      <p:bldP spid="5" grpId="0"/>
      <p:bldP spid="130" grpId="0" animBg="1"/>
      <p:bldP spid="9" grpId="0" animBg="1"/>
      <p:bldP spid="1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103"/>
          <p:cNvGrpSpPr/>
          <p:nvPr/>
        </p:nvGrpSpPr>
        <p:grpSpPr>
          <a:xfrm>
            <a:off x="0" y="1128472"/>
            <a:ext cx="9163049" cy="5517778"/>
            <a:chOff x="0" y="1128472"/>
            <a:chExt cx="9163049" cy="5517778"/>
          </a:xfrm>
        </p:grpSpPr>
        <p:pic>
          <p:nvPicPr>
            <p:cNvPr id="105" name="Picture 2" descr="C:\Users\Vincent\Desktop\San diago map-01.png"/>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colorTemperature colorTemp="6400"/>
                      </a14:imgEffect>
                      <a14:imgEffect>
                        <a14:saturation sat="70000"/>
                      </a14:imgEffect>
                    </a14:imgLayer>
                  </a14:imgProps>
                </a:ext>
                <a:ext uri="{28A0092B-C50C-407E-A947-70E740481C1C}">
                  <a14:useLocalDpi xmlns:a14="http://schemas.microsoft.com/office/drawing/2010/main" xmlns="" val="0"/>
                </a:ext>
              </a:extLst>
            </a:blip>
            <a:srcRect l="2900" t="31981" r="4400" b="19397"/>
            <a:stretch/>
          </p:blipFill>
          <p:spPr bwMode="auto">
            <a:xfrm>
              <a:off x="0" y="1128472"/>
              <a:ext cx="9144000" cy="5484030"/>
            </a:xfrm>
            <a:prstGeom prst="rect">
              <a:avLst/>
            </a:prstGeom>
            <a:noFill/>
            <a:extLst>
              <a:ext uri="{909E8E84-426E-40DD-AFC4-6F175D3DCCD1}">
                <a14:hiddenFill xmlns:a14="http://schemas.microsoft.com/office/drawing/2010/main" xmlns="">
                  <a:solidFill>
                    <a:srgbClr val="FFFFFF"/>
                  </a:solidFill>
                </a14:hiddenFill>
              </a:ext>
            </a:extLst>
          </p:spPr>
        </p:pic>
        <p:sp>
          <p:nvSpPr>
            <p:cNvPr id="106" name="Rectangle 105"/>
            <p:cNvSpPr/>
            <p:nvPr/>
          </p:nvSpPr>
          <p:spPr>
            <a:xfrm>
              <a:off x="0" y="1298122"/>
              <a:ext cx="9163049" cy="5348128"/>
            </a:xfrm>
            <a:prstGeom prst="rect">
              <a:avLst/>
            </a:prstGeom>
            <a:solidFill>
              <a:schemeClr val="bg1">
                <a:alpha val="3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dirty="0">
                <a:solidFill>
                  <a:prstClr val="white"/>
                </a:solidFill>
              </a:endParaRPr>
            </a:p>
          </p:txBody>
        </p:sp>
      </p:grpSp>
      <p:sp>
        <p:nvSpPr>
          <p:cNvPr id="134" name="Rectangle 133"/>
          <p:cNvSpPr/>
          <p:nvPr/>
        </p:nvSpPr>
        <p:spPr>
          <a:xfrm>
            <a:off x="-1" y="1128473"/>
            <a:ext cx="9144000" cy="617020"/>
          </a:xfrm>
          <a:prstGeom prst="rect">
            <a:avLst/>
          </a:prstGeom>
          <a:gradFill>
            <a:gsLst>
              <a:gs pos="0">
                <a:schemeClr val="bg1">
                  <a:alpha val="0"/>
                </a:schemeClr>
              </a:gs>
              <a:gs pos="100000">
                <a:schemeClr val="bg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5" name="Rectangle 134"/>
          <p:cNvSpPr/>
          <p:nvPr/>
        </p:nvSpPr>
        <p:spPr>
          <a:xfrm rot="10800000">
            <a:off x="-1" y="5791948"/>
            <a:ext cx="9144000" cy="820553"/>
          </a:xfrm>
          <a:prstGeom prst="rect">
            <a:avLst/>
          </a:prstGeom>
          <a:gradFill>
            <a:gsLst>
              <a:gs pos="0">
                <a:schemeClr val="bg1">
                  <a:alpha val="0"/>
                </a:schemeClr>
              </a:gs>
              <a:gs pos="100000">
                <a:schemeClr val="bg1"/>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Vehicle Location Mapping</a:t>
            </a:r>
            <a:endParaRPr lang="en-GB" dirty="0"/>
          </a:p>
        </p:txBody>
      </p:sp>
      <p:sp>
        <p:nvSpPr>
          <p:cNvPr id="132" name="Slide Number Placeholder 2"/>
          <p:cNvSpPr>
            <a:spLocks noGrp="1"/>
          </p:cNvSpPr>
          <p:nvPr>
            <p:ph type="sldNum" sz="quarter" idx="4294967295"/>
          </p:nvPr>
        </p:nvSpPr>
        <p:spPr>
          <a:xfrm>
            <a:off x="8648700" y="6554788"/>
            <a:ext cx="495300" cy="182562"/>
          </a:xfrm>
          <a:prstGeom prst="rect">
            <a:avLst/>
          </a:prstGeom>
        </p:spPr>
        <p:txBody>
          <a:bodyPr/>
          <a:lstStyle/>
          <a:p>
            <a:fld id="{86F7C841-96B5-478D-9944-DC16E60939F6}" type="slidenum">
              <a:rPr lang="en-GB" smtClean="0"/>
              <a:pPr/>
              <a:t>8</a:t>
            </a:fld>
            <a:endParaRPr lang="en-GB" dirty="0"/>
          </a:p>
        </p:txBody>
      </p:sp>
      <p:sp>
        <p:nvSpPr>
          <p:cNvPr id="3" name="Freeform 2"/>
          <p:cNvSpPr/>
          <p:nvPr/>
        </p:nvSpPr>
        <p:spPr>
          <a:xfrm>
            <a:off x="2174875" y="2731293"/>
            <a:ext cx="2701925" cy="1431131"/>
          </a:xfrm>
          <a:custGeom>
            <a:avLst/>
            <a:gdLst>
              <a:gd name="connsiteX0" fmla="*/ 2686050 w 2686050"/>
              <a:gd name="connsiteY0" fmla="*/ 1704975 h 2019300"/>
              <a:gd name="connsiteX1" fmla="*/ 2352675 w 2686050"/>
              <a:gd name="connsiteY1" fmla="*/ 2019300 h 2019300"/>
              <a:gd name="connsiteX2" fmla="*/ 1885950 w 2686050"/>
              <a:gd name="connsiteY2" fmla="*/ 1990725 h 2019300"/>
              <a:gd name="connsiteX3" fmla="*/ 1685925 w 2686050"/>
              <a:gd name="connsiteY3" fmla="*/ 1809750 h 2019300"/>
              <a:gd name="connsiteX4" fmla="*/ 1581150 w 2686050"/>
              <a:gd name="connsiteY4" fmla="*/ 1133475 h 2019300"/>
              <a:gd name="connsiteX5" fmla="*/ 1371600 w 2686050"/>
              <a:gd name="connsiteY5" fmla="*/ 0 h 2019300"/>
              <a:gd name="connsiteX6" fmla="*/ 0 w 2686050"/>
              <a:gd name="connsiteY6" fmla="*/ 247650 h 2019300"/>
              <a:gd name="connsiteX0" fmla="*/ 2711450 w 2711450"/>
              <a:gd name="connsiteY0" fmla="*/ 1704975 h 2019300"/>
              <a:gd name="connsiteX1" fmla="*/ 2378075 w 2711450"/>
              <a:gd name="connsiteY1" fmla="*/ 2019300 h 2019300"/>
              <a:gd name="connsiteX2" fmla="*/ 1911350 w 2711450"/>
              <a:gd name="connsiteY2" fmla="*/ 1990725 h 2019300"/>
              <a:gd name="connsiteX3" fmla="*/ 1711325 w 2711450"/>
              <a:gd name="connsiteY3" fmla="*/ 1809750 h 2019300"/>
              <a:gd name="connsiteX4" fmla="*/ 1606550 w 2711450"/>
              <a:gd name="connsiteY4" fmla="*/ 1133475 h 2019300"/>
              <a:gd name="connsiteX5" fmla="*/ 1397000 w 2711450"/>
              <a:gd name="connsiteY5" fmla="*/ 0 h 2019300"/>
              <a:gd name="connsiteX6" fmla="*/ 0 w 2711450"/>
              <a:gd name="connsiteY6" fmla="*/ 387350 h 2019300"/>
              <a:gd name="connsiteX0" fmla="*/ 2711450 w 2711450"/>
              <a:gd name="connsiteY0" fmla="*/ 1362075 h 1676400"/>
              <a:gd name="connsiteX1" fmla="*/ 2378075 w 2711450"/>
              <a:gd name="connsiteY1" fmla="*/ 1676400 h 1676400"/>
              <a:gd name="connsiteX2" fmla="*/ 1911350 w 2711450"/>
              <a:gd name="connsiteY2" fmla="*/ 1647825 h 1676400"/>
              <a:gd name="connsiteX3" fmla="*/ 1711325 w 2711450"/>
              <a:gd name="connsiteY3" fmla="*/ 1466850 h 1676400"/>
              <a:gd name="connsiteX4" fmla="*/ 1606550 w 2711450"/>
              <a:gd name="connsiteY4" fmla="*/ 790575 h 1676400"/>
              <a:gd name="connsiteX5" fmla="*/ 1574800 w 2711450"/>
              <a:gd name="connsiteY5" fmla="*/ 0 h 1676400"/>
              <a:gd name="connsiteX6" fmla="*/ 0 w 2711450"/>
              <a:gd name="connsiteY6" fmla="*/ 44450 h 1676400"/>
              <a:gd name="connsiteX0" fmla="*/ 2711450 w 2711450"/>
              <a:gd name="connsiteY0" fmla="*/ 1362075 h 1676400"/>
              <a:gd name="connsiteX1" fmla="*/ 2378075 w 2711450"/>
              <a:gd name="connsiteY1" fmla="*/ 1676400 h 1676400"/>
              <a:gd name="connsiteX2" fmla="*/ 1911350 w 2711450"/>
              <a:gd name="connsiteY2" fmla="*/ 1647825 h 1676400"/>
              <a:gd name="connsiteX3" fmla="*/ 1711325 w 2711450"/>
              <a:gd name="connsiteY3" fmla="*/ 1466850 h 1676400"/>
              <a:gd name="connsiteX4" fmla="*/ 1606550 w 2711450"/>
              <a:gd name="connsiteY4" fmla="*/ 790575 h 1676400"/>
              <a:gd name="connsiteX5" fmla="*/ 1574800 w 2711450"/>
              <a:gd name="connsiteY5" fmla="*/ 0 h 1676400"/>
              <a:gd name="connsiteX6" fmla="*/ 0 w 2711450"/>
              <a:gd name="connsiteY6" fmla="*/ 44450 h 1676400"/>
              <a:gd name="connsiteX0" fmla="*/ 2692400 w 2692400"/>
              <a:gd name="connsiteY0" fmla="*/ 1362075 h 1676400"/>
              <a:gd name="connsiteX1" fmla="*/ 2359025 w 2692400"/>
              <a:gd name="connsiteY1" fmla="*/ 1676400 h 1676400"/>
              <a:gd name="connsiteX2" fmla="*/ 1892300 w 2692400"/>
              <a:gd name="connsiteY2" fmla="*/ 1647825 h 1676400"/>
              <a:gd name="connsiteX3" fmla="*/ 1692275 w 2692400"/>
              <a:gd name="connsiteY3" fmla="*/ 1466850 h 1676400"/>
              <a:gd name="connsiteX4" fmla="*/ 1587500 w 2692400"/>
              <a:gd name="connsiteY4" fmla="*/ 790575 h 1676400"/>
              <a:gd name="connsiteX5" fmla="*/ 1555750 w 2692400"/>
              <a:gd name="connsiteY5" fmla="*/ 0 h 1676400"/>
              <a:gd name="connsiteX6" fmla="*/ 0 w 2692400"/>
              <a:gd name="connsiteY6" fmla="*/ 31750 h 1676400"/>
              <a:gd name="connsiteX0" fmla="*/ 2692400 w 2692400"/>
              <a:gd name="connsiteY0" fmla="*/ 1345406 h 1659731"/>
              <a:gd name="connsiteX1" fmla="*/ 2359025 w 2692400"/>
              <a:gd name="connsiteY1" fmla="*/ 1659731 h 1659731"/>
              <a:gd name="connsiteX2" fmla="*/ 1892300 w 2692400"/>
              <a:gd name="connsiteY2" fmla="*/ 1631156 h 1659731"/>
              <a:gd name="connsiteX3" fmla="*/ 1692275 w 2692400"/>
              <a:gd name="connsiteY3" fmla="*/ 1450181 h 1659731"/>
              <a:gd name="connsiteX4" fmla="*/ 1587500 w 2692400"/>
              <a:gd name="connsiteY4" fmla="*/ 773906 h 1659731"/>
              <a:gd name="connsiteX5" fmla="*/ 1570038 w 2692400"/>
              <a:gd name="connsiteY5" fmla="*/ 0 h 1659731"/>
              <a:gd name="connsiteX6" fmla="*/ 0 w 2692400"/>
              <a:gd name="connsiteY6" fmla="*/ 15081 h 1659731"/>
              <a:gd name="connsiteX0" fmla="*/ 2692400 w 2692400"/>
              <a:gd name="connsiteY0" fmla="*/ 1345406 h 1659731"/>
              <a:gd name="connsiteX1" fmla="*/ 2359025 w 2692400"/>
              <a:gd name="connsiteY1" fmla="*/ 1659731 h 1659731"/>
              <a:gd name="connsiteX2" fmla="*/ 1892300 w 2692400"/>
              <a:gd name="connsiteY2" fmla="*/ 1631156 h 1659731"/>
              <a:gd name="connsiteX3" fmla="*/ 1692275 w 2692400"/>
              <a:gd name="connsiteY3" fmla="*/ 1450181 h 1659731"/>
              <a:gd name="connsiteX4" fmla="*/ 1575594 w 2692400"/>
              <a:gd name="connsiteY4" fmla="*/ 1431131 h 1659731"/>
              <a:gd name="connsiteX5" fmla="*/ 1570038 w 2692400"/>
              <a:gd name="connsiteY5" fmla="*/ 0 h 1659731"/>
              <a:gd name="connsiteX6" fmla="*/ 0 w 2692400"/>
              <a:gd name="connsiteY6" fmla="*/ 15081 h 1659731"/>
              <a:gd name="connsiteX0" fmla="*/ 2701925 w 2701925"/>
              <a:gd name="connsiteY0" fmla="*/ 1414463 h 1659731"/>
              <a:gd name="connsiteX1" fmla="*/ 2359025 w 2701925"/>
              <a:gd name="connsiteY1" fmla="*/ 1659731 h 1659731"/>
              <a:gd name="connsiteX2" fmla="*/ 1892300 w 2701925"/>
              <a:gd name="connsiteY2" fmla="*/ 1631156 h 1659731"/>
              <a:gd name="connsiteX3" fmla="*/ 1692275 w 2701925"/>
              <a:gd name="connsiteY3" fmla="*/ 1450181 h 1659731"/>
              <a:gd name="connsiteX4" fmla="*/ 1575594 w 2701925"/>
              <a:gd name="connsiteY4" fmla="*/ 1431131 h 1659731"/>
              <a:gd name="connsiteX5" fmla="*/ 1570038 w 2701925"/>
              <a:gd name="connsiteY5" fmla="*/ 0 h 1659731"/>
              <a:gd name="connsiteX6" fmla="*/ 0 w 2701925"/>
              <a:gd name="connsiteY6" fmla="*/ 15081 h 1659731"/>
              <a:gd name="connsiteX0" fmla="*/ 2701925 w 2701925"/>
              <a:gd name="connsiteY0" fmla="*/ 1414463 h 1631156"/>
              <a:gd name="connsiteX1" fmla="*/ 1892300 w 2701925"/>
              <a:gd name="connsiteY1" fmla="*/ 1631156 h 1631156"/>
              <a:gd name="connsiteX2" fmla="*/ 1692275 w 2701925"/>
              <a:gd name="connsiteY2" fmla="*/ 1450181 h 1631156"/>
              <a:gd name="connsiteX3" fmla="*/ 1575594 w 2701925"/>
              <a:gd name="connsiteY3" fmla="*/ 1431131 h 1631156"/>
              <a:gd name="connsiteX4" fmla="*/ 1570038 w 2701925"/>
              <a:gd name="connsiteY4" fmla="*/ 0 h 1631156"/>
              <a:gd name="connsiteX5" fmla="*/ 0 w 2701925"/>
              <a:gd name="connsiteY5" fmla="*/ 15081 h 1631156"/>
              <a:gd name="connsiteX0" fmla="*/ 2701925 w 2701925"/>
              <a:gd name="connsiteY0" fmla="*/ 1414463 h 1450181"/>
              <a:gd name="connsiteX1" fmla="*/ 1692275 w 2701925"/>
              <a:gd name="connsiteY1" fmla="*/ 1450181 h 1450181"/>
              <a:gd name="connsiteX2" fmla="*/ 1575594 w 2701925"/>
              <a:gd name="connsiteY2" fmla="*/ 1431131 h 1450181"/>
              <a:gd name="connsiteX3" fmla="*/ 1570038 w 2701925"/>
              <a:gd name="connsiteY3" fmla="*/ 0 h 1450181"/>
              <a:gd name="connsiteX4" fmla="*/ 0 w 2701925"/>
              <a:gd name="connsiteY4" fmla="*/ 15081 h 1450181"/>
              <a:gd name="connsiteX0" fmla="*/ 2701925 w 2701925"/>
              <a:gd name="connsiteY0" fmla="*/ 1414463 h 1431131"/>
              <a:gd name="connsiteX1" fmla="*/ 1575594 w 2701925"/>
              <a:gd name="connsiteY1" fmla="*/ 1431131 h 1431131"/>
              <a:gd name="connsiteX2" fmla="*/ 1570038 w 2701925"/>
              <a:gd name="connsiteY2" fmla="*/ 0 h 1431131"/>
              <a:gd name="connsiteX3" fmla="*/ 0 w 2701925"/>
              <a:gd name="connsiteY3" fmla="*/ 15081 h 1431131"/>
            </a:gdLst>
            <a:ahLst/>
            <a:cxnLst>
              <a:cxn ang="0">
                <a:pos x="connsiteX0" y="connsiteY0"/>
              </a:cxn>
              <a:cxn ang="0">
                <a:pos x="connsiteX1" y="connsiteY1"/>
              </a:cxn>
              <a:cxn ang="0">
                <a:pos x="connsiteX2" y="connsiteY2"/>
              </a:cxn>
              <a:cxn ang="0">
                <a:pos x="connsiteX3" y="connsiteY3"/>
              </a:cxn>
            </a:cxnLst>
            <a:rect l="l" t="t" r="r" b="b"/>
            <a:pathLst>
              <a:path w="2701925" h="1431131">
                <a:moveTo>
                  <a:pt x="2701925" y="1414463"/>
                </a:moveTo>
                <a:lnTo>
                  <a:pt x="1575594" y="1431131"/>
                </a:lnTo>
                <a:lnTo>
                  <a:pt x="1570038" y="0"/>
                </a:lnTo>
                <a:lnTo>
                  <a:pt x="0" y="15081"/>
                </a:lnTo>
              </a:path>
            </a:pathLst>
          </a:custGeom>
          <a:noFill/>
          <a:ln w="19050">
            <a:solidFill>
              <a:schemeClr val="accent3"/>
            </a:solidFill>
            <a:headEnd type="oval" w="sm" len="sm"/>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 name="Freeform 3"/>
          <p:cNvSpPr/>
          <p:nvPr/>
        </p:nvSpPr>
        <p:spPr>
          <a:xfrm>
            <a:off x="4876799" y="2381250"/>
            <a:ext cx="1212850" cy="1766888"/>
          </a:xfrm>
          <a:custGeom>
            <a:avLst/>
            <a:gdLst>
              <a:gd name="connsiteX0" fmla="*/ 0 w 2152650"/>
              <a:gd name="connsiteY0" fmla="*/ 1714500 h 1962150"/>
              <a:gd name="connsiteX1" fmla="*/ 666750 w 2152650"/>
              <a:gd name="connsiteY1" fmla="*/ 1962150 h 1962150"/>
              <a:gd name="connsiteX2" fmla="*/ 838200 w 2152650"/>
              <a:gd name="connsiteY2" fmla="*/ 1943100 h 1962150"/>
              <a:gd name="connsiteX3" fmla="*/ 752475 w 2152650"/>
              <a:gd name="connsiteY3" fmla="*/ 1057275 h 1962150"/>
              <a:gd name="connsiteX4" fmla="*/ 714375 w 2152650"/>
              <a:gd name="connsiteY4" fmla="*/ 885825 h 1962150"/>
              <a:gd name="connsiteX5" fmla="*/ 542925 w 2152650"/>
              <a:gd name="connsiteY5" fmla="*/ 752475 h 1962150"/>
              <a:gd name="connsiteX6" fmla="*/ 504825 w 2152650"/>
              <a:gd name="connsiteY6" fmla="*/ 476250 h 1962150"/>
              <a:gd name="connsiteX7" fmla="*/ 1857375 w 2152650"/>
              <a:gd name="connsiteY7" fmla="*/ 304800 h 1962150"/>
              <a:gd name="connsiteX8" fmla="*/ 1800225 w 2152650"/>
              <a:gd name="connsiteY8" fmla="*/ 57150 h 1962150"/>
              <a:gd name="connsiteX9" fmla="*/ 2152650 w 2152650"/>
              <a:gd name="connsiteY9" fmla="*/ 0 h 1962150"/>
              <a:gd name="connsiteX0" fmla="*/ 0 w 2152650"/>
              <a:gd name="connsiteY0" fmla="*/ 1804988 h 1962150"/>
              <a:gd name="connsiteX1" fmla="*/ 666750 w 2152650"/>
              <a:gd name="connsiteY1" fmla="*/ 1962150 h 1962150"/>
              <a:gd name="connsiteX2" fmla="*/ 838200 w 2152650"/>
              <a:gd name="connsiteY2" fmla="*/ 1943100 h 1962150"/>
              <a:gd name="connsiteX3" fmla="*/ 752475 w 2152650"/>
              <a:gd name="connsiteY3" fmla="*/ 1057275 h 1962150"/>
              <a:gd name="connsiteX4" fmla="*/ 714375 w 2152650"/>
              <a:gd name="connsiteY4" fmla="*/ 885825 h 1962150"/>
              <a:gd name="connsiteX5" fmla="*/ 542925 w 2152650"/>
              <a:gd name="connsiteY5" fmla="*/ 752475 h 1962150"/>
              <a:gd name="connsiteX6" fmla="*/ 504825 w 2152650"/>
              <a:gd name="connsiteY6" fmla="*/ 476250 h 1962150"/>
              <a:gd name="connsiteX7" fmla="*/ 1857375 w 2152650"/>
              <a:gd name="connsiteY7" fmla="*/ 304800 h 1962150"/>
              <a:gd name="connsiteX8" fmla="*/ 1800225 w 2152650"/>
              <a:gd name="connsiteY8" fmla="*/ 57150 h 1962150"/>
              <a:gd name="connsiteX9" fmla="*/ 2152650 w 2152650"/>
              <a:gd name="connsiteY9" fmla="*/ 0 h 1962150"/>
              <a:gd name="connsiteX0" fmla="*/ 0 w 2152650"/>
              <a:gd name="connsiteY0" fmla="*/ 1804988 h 1943100"/>
              <a:gd name="connsiteX1" fmla="*/ 838200 w 2152650"/>
              <a:gd name="connsiteY1" fmla="*/ 1943100 h 1943100"/>
              <a:gd name="connsiteX2" fmla="*/ 752475 w 2152650"/>
              <a:gd name="connsiteY2" fmla="*/ 1057275 h 1943100"/>
              <a:gd name="connsiteX3" fmla="*/ 714375 w 2152650"/>
              <a:gd name="connsiteY3" fmla="*/ 885825 h 1943100"/>
              <a:gd name="connsiteX4" fmla="*/ 542925 w 2152650"/>
              <a:gd name="connsiteY4" fmla="*/ 752475 h 1943100"/>
              <a:gd name="connsiteX5" fmla="*/ 504825 w 2152650"/>
              <a:gd name="connsiteY5" fmla="*/ 476250 h 1943100"/>
              <a:gd name="connsiteX6" fmla="*/ 1857375 w 2152650"/>
              <a:gd name="connsiteY6" fmla="*/ 304800 h 1943100"/>
              <a:gd name="connsiteX7" fmla="*/ 1800225 w 2152650"/>
              <a:gd name="connsiteY7" fmla="*/ 57150 h 1943100"/>
              <a:gd name="connsiteX8" fmla="*/ 2152650 w 2152650"/>
              <a:gd name="connsiteY8" fmla="*/ 0 h 1943100"/>
              <a:gd name="connsiteX0" fmla="*/ 0 w 2152650"/>
              <a:gd name="connsiteY0" fmla="*/ 1804988 h 1804988"/>
              <a:gd name="connsiteX1" fmla="*/ 919163 w 2152650"/>
              <a:gd name="connsiteY1" fmla="*/ 1800225 h 1804988"/>
              <a:gd name="connsiteX2" fmla="*/ 752475 w 2152650"/>
              <a:gd name="connsiteY2" fmla="*/ 1057275 h 1804988"/>
              <a:gd name="connsiteX3" fmla="*/ 714375 w 2152650"/>
              <a:gd name="connsiteY3" fmla="*/ 885825 h 1804988"/>
              <a:gd name="connsiteX4" fmla="*/ 542925 w 2152650"/>
              <a:gd name="connsiteY4" fmla="*/ 752475 h 1804988"/>
              <a:gd name="connsiteX5" fmla="*/ 504825 w 2152650"/>
              <a:gd name="connsiteY5" fmla="*/ 476250 h 1804988"/>
              <a:gd name="connsiteX6" fmla="*/ 1857375 w 2152650"/>
              <a:gd name="connsiteY6" fmla="*/ 304800 h 1804988"/>
              <a:gd name="connsiteX7" fmla="*/ 1800225 w 2152650"/>
              <a:gd name="connsiteY7" fmla="*/ 57150 h 1804988"/>
              <a:gd name="connsiteX8" fmla="*/ 2152650 w 2152650"/>
              <a:gd name="connsiteY8" fmla="*/ 0 h 1804988"/>
              <a:gd name="connsiteX0" fmla="*/ 0 w 2152650"/>
              <a:gd name="connsiteY0" fmla="*/ 1804988 h 1804988"/>
              <a:gd name="connsiteX1" fmla="*/ 919163 w 2152650"/>
              <a:gd name="connsiteY1" fmla="*/ 1800225 h 1804988"/>
              <a:gd name="connsiteX2" fmla="*/ 752475 w 2152650"/>
              <a:gd name="connsiteY2" fmla="*/ 1057275 h 1804988"/>
              <a:gd name="connsiteX3" fmla="*/ 542925 w 2152650"/>
              <a:gd name="connsiteY3" fmla="*/ 752475 h 1804988"/>
              <a:gd name="connsiteX4" fmla="*/ 504825 w 2152650"/>
              <a:gd name="connsiteY4" fmla="*/ 476250 h 1804988"/>
              <a:gd name="connsiteX5" fmla="*/ 1857375 w 2152650"/>
              <a:gd name="connsiteY5" fmla="*/ 304800 h 1804988"/>
              <a:gd name="connsiteX6" fmla="*/ 1800225 w 2152650"/>
              <a:gd name="connsiteY6" fmla="*/ 57150 h 1804988"/>
              <a:gd name="connsiteX7" fmla="*/ 2152650 w 2152650"/>
              <a:gd name="connsiteY7" fmla="*/ 0 h 1804988"/>
              <a:gd name="connsiteX0" fmla="*/ 0 w 2152650"/>
              <a:gd name="connsiteY0" fmla="*/ 1804988 h 1804988"/>
              <a:gd name="connsiteX1" fmla="*/ 919163 w 2152650"/>
              <a:gd name="connsiteY1" fmla="*/ 1800225 h 1804988"/>
              <a:gd name="connsiteX2" fmla="*/ 919162 w 2152650"/>
              <a:gd name="connsiteY2" fmla="*/ 814388 h 1804988"/>
              <a:gd name="connsiteX3" fmla="*/ 542925 w 2152650"/>
              <a:gd name="connsiteY3" fmla="*/ 752475 h 1804988"/>
              <a:gd name="connsiteX4" fmla="*/ 504825 w 2152650"/>
              <a:gd name="connsiteY4" fmla="*/ 476250 h 1804988"/>
              <a:gd name="connsiteX5" fmla="*/ 1857375 w 2152650"/>
              <a:gd name="connsiteY5" fmla="*/ 304800 h 1804988"/>
              <a:gd name="connsiteX6" fmla="*/ 1800225 w 2152650"/>
              <a:gd name="connsiteY6" fmla="*/ 57150 h 1804988"/>
              <a:gd name="connsiteX7" fmla="*/ 2152650 w 2152650"/>
              <a:gd name="connsiteY7" fmla="*/ 0 h 1804988"/>
              <a:gd name="connsiteX0" fmla="*/ 0 w 2152650"/>
              <a:gd name="connsiteY0" fmla="*/ 1804988 h 1804988"/>
              <a:gd name="connsiteX1" fmla="*/ 919163 w 2152650"/>
              <a:gd name="connsiteY1" fmla="*/ 1800225 h 1804988"/>
              <a:gd name="connsiteX2" fmla="*/ 919162 w 2152650"/>
              <a:gd name="connsiteY2" fmla="*/ 728663 h 1804988"/>
              <a:gd name="connsiteX3" fmla="*/ 542925 w 2152650"/>
              <a:gd name="connsiteY3" fmla="*/ 752475 h 1804988"/>
              <a:gd name="connsiteX4" fmla="*/ 504825 w 2152650"/>
              <a:gd name="connsiteY4" fmla="*/ 476250 h 1804988"/>
              <a:gd name="connsiteX5" fmla="*/ 1857375 w 2152650"/>
              <a:gd name="connsiteY5" fmla="*/ 304800 h 1804988"/>
              <a:gd name="connsiteX6" fmla="*/ 1800225 w 2152650"/>
              <a:gd name="connsiteY6" fmla="*/ 57150 h 1804988"/>
              <a:gd name="connsiteX7" fmla="*/ 2152650 w 2152650"/>
              <a:gd name="connsiteY7" fmla="*/ 0 h 1804988"/>
              <a:gd name="connsiteX0" fmla="*/ 0 w 2152650"/>
              <a:gd name="connsiteY0" fmla="*/ 1804988 h 1804988"/>
              <a:gd name="connsiteX1" fmla="*/ 919163 w 2152650"/>
              <a:gd name="connsiteY1" fmla="*/ 1800225 h 1804988"/>
              <a:gd name="connsiteX2" fmla="*/ 919162 w 2152650"/>
              <a:gd name="connsiteY2" fmla="*/ 728663 h 1804988"/>
              <a:gd name="connsiteX3" fmla="*/ 461963 w 2152650"/>
              <a:gd name="connsiteY3" fmla="*/ 733425 h 1804988"/>
              <a:gd name="connsiteX4" fmla="*/ 504825 w 2152650"/>
              <a:gd name="connsiteY4" fmla="*/ 476250 h 1804988"/>
              <a:gd name="connsiteX5" fmla="*/ 1857375 w 2152650"/>
              <a:gd name="connsiteY5" fmla="*/ 304800 h 1804988"/>
              <a:gd name="connsiteX6" fmla="*/ 1800225 w 2152650"/>
              <a:gd name="connsiteY6" fmla="*/ 57150 h 1804988"/>
              <a:gd name="connsiteX7" fmla="*/ 2152650 w 2152650"/>
              <a:gd name="connsiteY7" fmla="*/ 0 h 1804988"/>
              <a:gd name="connsiteX0" fmla="*/ 0 w 2152650"/>
              <a:gd name="connsiteY0" fmla="*/ 1804988 h 1804988"/>
              <a:gd name="connsiteX1" fmla="*/ 919163 w 2152650"/>
              <a:gd name="connsiteY1" fmla="*/ 1800225 h 1804988"/>
              <a:gd name="connsiteX2" fmla="*/ 919162 w 2152650"/>
              <a:gd name="connsiteY2" fmla="*/ 728663 h 1804988"/>
              <a:gd name="connsiteX3" fmla="*/ 461963 w 2152650"/>
              <a:gd name="connsiteY3" fmla="*/ 733425 h 1804988"/>
              <a:gd name="connsiteX4" fmla="*/ 442913 w 2152650"/>
              <a:gd name="connsiteY4" fmla="*/ 366713 h 1804988"/>
              <a:gd name="connsiteX5" fmla="*/ 1857375 w 2152650"/>
              <a:gd name="connsiteY5" fmla="*/ 304800 h 1804988"/>
              <a:gd name="connsiteX6" fmla="*/ 1800225 w 2152650"/>
              <a:gd name="connsiteY6" fmla="*/ 57150 h 1804988"/>
              <a:gd name="connsiteX7" fmla="*/ 2152650 w 2152650"/>
              <a:gd name="connsiteY7" fmla="*/ 0 h 1804988"/>
              <a:gd name="connsiteX0" fmla="*/ 0 w 2152650"/>
              <a:gd name="connsiteY0" fmla="*/ 1804988 h 1804988"/>
              <a:gd name="connsiteX1" fmla="*/ 919163 w 2152650"/>
              <a:gd name="connsiteY1" fmla="*/ 1800225 h 1804988"/>
              <a:gd name="connsiteX2" fmla="*/ 919162 w 2152650"/>
              <a:gd name="connsiteY2" fmla="*/ 728663 h 1804988"/>
              <a:gd name="connsiteX3" fmla="*/ 461963 w 2152650"/>
              <a:gd name="connsiteY3" fmla="*/ 733425 h 1804988"/>
              <a:gd name="connsiteX4" fmla="*/ 442913 w 2152650"/>
              <a:gd name="connsiteY4" fmla="*/ 366713 h 1804988"/>
              <a:gd name="connsiteX5" fmla="*/ 1200150 w 2152650"/>
              <a:gd name="connsiteY5" fmla="*/ 347663 h 1804988"/>
              <a:gd name="connsiteX6" fmla="*/ 1800225 w 2152650"/>
              <a:gd name="connsiteY6" fmla="*/ 57150 h 1804988"/>
              <a:gd name="connsiteX7" fmla="*/ 2152650 w 2152650"/>
              <a:gd name="connsiteY7" fmla="*/ 0 h 1804988"/>
              <a:gd name="connsiteX0" fmla="*/ 0 w 2152650"/>
              <a:gd name="connsiteY0" fmla="*/ 1804988 h 1804988"/>
              <a:gd name="connsiteX1" fmla="*/ 919163 w 2152650"/>
              <a:gd name="connsiteY1" fmla="*/ 1800225 h 1804988"/>
              <a:gd name="connsiteX2" fmla="*/ 919162 w 2152650"/>
              <a:gd name="connsiteY2" fmla="*/ 728663 h 1804988"/>
              <a:gd name="connsiteX3" fmla="*/ 461963 w 2152650"/>
              <a:gd name="connsiteY3" fmla="*/ 733425 h 1804988"/>
              <a:gd name="connsiteX4" fmla="*/ 442913 w 2152650"/>
              <a:gd name="connsiteY4" fmla="*/ 366713 h 1804988"/>
              <a:gd name="connsiteX5" fmla="*/ 1200150 w 2152650"/>
              <a:gd name="connsiteY5" fmla="*/ 347663 h 1804988"/>
              <a:gd name="connsiteX6" fmla="*/ 1204913 w 2152650"/>
              <a:gd name="connsiteY6" fmla="*/ 38100 h 1804988"/>
              <a:gd name="connsiteX7" fmla="*/ 2152650 w 2152650"/>
              <a:gd name="connsiteY7" fmla="*/ 0 h 1804988"/>
              <a:gd name="connsiteX0" fmla="*/ 0 w 1300163"/>
              <a:gd name="connsiteY0" fmla="*/ 1909763 h 1909763"/>
              <a:gd name="connsiteX1" fmla="*/ 919163 w 1300163"/>
              <a:gd name="connsiteY1" fmla="*/ 1905000 h 1909763"/>
              <a:gd name="connsiteX2" fmla="*/ 919162 w 1300163"/>
              <a:gd name="connsiteY2" fmla="*/ 833438 h 1909763"/>
              <a:gd name="connsiteX3" fmla="*/ 461963 w 1300163"/>
              <a:gd name="connsiteY3" fmla="*/ 838200 h 1909763"/>
              <a:gd name="connsiteX4" fmla="*/ 442913 w 1300163"/>
              <a:gd name="connsiteY4" fmla="*/ 471488 h 1909763"/>
              <a:gd name="connsiteX5" fmla="*/ 1200150 w 1300163"/>
              <a:gd name="connsiteY5" fmla="*/ 452438 h 1909763"/>
              <a:gd name="connsiteX6" fmla="*/ 1204913 w 1300163"/>
              <a:gd name="connsiteY6" fmla="*/ 142875 h 1909763"/>
              <a:gd name="connsiteX7" fmla="*/ 1300163 w 1300163"/>
              <a:gd name="connsiteY7" fmla="*/ 0 h 1909763"/>
              <a:gd name="connsiteX0" fmla="*/ 0 w 1204913"/>
              <a:gd name="connsiteY0" fmla="*/ 1766888 h 1766888"/>
              <a:gd name="connsiteX1" fmla="*/ 919163 w 1204913"/>
              <a:gd name="connsiteY1" fmla="*/ 1762125 h 1766888"/>
              <a:gd name="connsiteX2" fmla="*/ 919162 w 1204913"/>
              <a:gd name="connsiteY2" fmla="*/ 690563 h 1766888"/>
              <a:gd name="connsiteX3" fmla="*/ 461963 w 1204913"/>
              <a:gd name="connsiteY3" fmla="*/ 695325 h 1766888"/>
              <a:gd name="connsiteX4" fmla="*/ 442913 w 1204913"/>
              <a:gd name="connsiteY4" fmla="*/ 328613 h 1766888"/>
              <a:gd name="connsiteX5" fmla="*/ 1200150 w 1204913"/>
              <a:gd name="connsiteY5" fmla="*/ 309563 h 1766888"/>
              <a:gd name="connsiteX6" fmla="*/ 1204913 w 1204913"/>
              <a:gd name="connsiteY6" fmla="*/ 0 h 1766888"/>
              <a:gd name="connsiteX0" fmla="*/ 0 w 1204913"/>
              <a:gd name="connsiteY0" fmla="*/ 1766888 h 1766888"/>
              <a:gd name="connsiteX1" fmla="*/ 919163 w 1204913"/>
              <a:gd name="connsiteY1" fmla="*/ 1762125 h 1766888"/>
              <a:gd name="connsiteX2" fmla="*/ 919162 w 1204913"/>
              <a:gd name="connsiteY2" fmla="*/ 690563 h 1766888"/>
              <a:gd name="connsiteX3" fmla="*/ 442913 w 1204913"/>
              <a:gd name="connsiteY3" fmla="*/ 692150 h 1766888"/>
              <a:gd name="connsiteX4" fmla="*/ 442913 w 1204913"/>
              <a:gd name="connsiteY4" fmla="*/ 328613 h 1766888"/>
              <a:gd name="connsiteX5" fmla="*/ 1200150 w 1204913"/>
              <a:gd name="connsiteY5" fmla="*/ 309563 h 1766888"/>
              <a:gd name="connsiteX6" fmla="*/ 1204913 w 1204913"/>
              <a:gd name="connsiteY6" fmla="*/ 0 h 1766888"/>
              <a:gd name="connsiteX0" fmla="*/ 0 w 1213005"/>
              <a:gd name="connsiteY0" fmla="*/ 1766888 h 1766888"/>
              <a:gd name="connsiteX1" fmla="*/ 919163 w 1213005"/>
              <a:gd name="connsiteY1" fmla="*/ 1762125 h 1766888"/>
              <a:gd name="connsiteX2" fmla="*/ 919162 w 1213005"/>
              <a:gd name="connsiteY2" fmla="*/ 690563 h 1766888"/>
              <a:gd name="connsiteX3" fmla="*/ 442913 w 1213005"/>
              <a:gd name="connsiteY3" fmla="*/ 692150 h 1766888"/>
              <a:gd name="connsiteX4" fmla="*/ 442913 w 1213005"/>
              <a:gd name="connsiteY4" fmla="*/ 328613 h 1766888"/>
              <a:gd name="connsiteX5" fmla="*/ 1212850 w 1213005"/>
              <a:gd name="connsiteY5" fmla="*/ 309563 h 1766888"/>
              <a:gd name="connsiteX6" fmla="*/ 1204913 w 1213005"/>
              <a:gd name="connsiteY6" fmla="*/ 0 h 1766888"/>
              <a:gd name="connsiteX0" fmla="*/ 0 w 1212850"/>
              <a:gd name="connsiteY0" fmla="*/ 1766888 h 1766888"/>
              <a:gd name="connsiteX1" fmla="*/ 919163 w 1212850"/>
              <a:gd name="connsiteY1" fmla="*/ 1762125 h 1766888"/>
              <a:gd name="connsiteX2" fmla="*/ 919162 w 1212850"/>
              <a:gd name="connsiteY2" fmla="*/ 690563 h 1766888"/>
              <a:gd name="connsiteX3" fmla="*/ 442913 w 1212850"/>
              <a:gd name="connsiteY3" fmla="*/ 692150 h 1766888"/>
              <a:gd name="connsiteX4" fmla="*/ 442913 w 1212850"/>
              <a:gd name="connsiteY4" fmla="*/ 328613 h 1766888"/>
              <a:gd name="connsiteX5" fmla="*/ 1212850 w 1212850"/>
              <a:gd name="connsiteY5" fmla="*/ 309563 h 1766888"/>
              <a:gd name="connsiteX6" fmla="*/ 1204913 w 1212850"/>
              <a:gd name="connsiteY6" fmla="*/ 0 h 17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2850" h="1766888">
                <a:moveTo>
                  <a:pt x="0" y="1766888"/>
                </a:moveTo>
                <a:lnTo>
                  <a:pt x="919163" y="1762125"/>
                </a:lnTo>
                <a:cubicBezTo>
                  <a:pt x="919163" y="1433513"/>
                  <a:pt x="919162" y="1019175"/>
                  <a:pt x="919162" y="690563"/>
                </a:cubicBezTo>
                <a:lnTo>
                  <a:pt x="442913" y="692150"/>
                </a:lnTo>
                <a:lnTo>
                  <a:pt x="442913" y="328613"/>
                </a:lnTo>
                <a:lnTo>
                  <a:pt x="1212850" y="309563"/>
                </a:lnTo>
                <a:lnTo>
                  <a:pt x="1204913" y="0"/>
                </a:lnTo>
              </a:path>
            </a:pathLst>
          </a:custGeom>
          <a:noFill/>
          <a:ln w="19050">
            <a:solidFill>
              <a:schemeClr val="accent5"/>
            </a:solidFill>
            <a:headEnd type="oval" w="sm" len="sm"/>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Freeform 4"/>
          <p:cNvSpPr/>
          <p:nvPr/>
        </p:nvSpPr>
        <p:spPr>
          <a:xfrm>
            <a:off x="4876799" y="4140200"/>
            <a:ext cx="2022475" cy="1411288"/>
          </a:xfrm>
          <a:custGeom>
            <a:avLst/>
            <a:gdLst>
              <a:gd name="connsiteX0" fmla="*/ 0 w 1822450"/>
              <a:gd name="connsiteY0" fmla="*/ 273050 h 1517650"/>
              <a:gd name="connsiteX1" fmla="*/ 190500 w 1822450"/>
              <a:gd name="connsiteY1" fmla="*/ 336550 h 1517650"/>
              <a:gd name="connsiteX2" fmla="*/ 285750 w 1822450"/>
              <a:gd name="connsiteY2" fmla="*/ 88900 h 1517650"/>
              <a:gd name="connsiteX3" fmla="*/ 1695450 w 1822450"/>
              <a:gd name="connsiteY3" fmla="*/ 0 h 1517650"/>
              <a:gd name="connsiteX4" fmla="*/ 1803400 w 1822450"/>
              <a:gd name="connsiteY4" fmla="*/ 1270000 h 1517650"/>
              <a:gd name="connsiteX5" fmla="*/ 1803400 w 1822450"/>
              <a:gd name="connsiteY5" fmla="*/ 1422400 h 1517650"/>
              <a:gd name="connsiteX6" fmla="*/ 1822450 w 1822450"/>
              <a:gd name="connsiteY6" fmla="*/ 1517650 h 1517650"/>
              <a:gd name="connsiteX0" fmla="*/ 0 w 1835150"/>
              <a:gd name="connsiteY0" fmla="*/ 273050 h 1905000"/>
              <a:gd name="connsiteX1" fmla="*/ 190500 w 1835150"/>
              <a:gd name="connsiteY1" fmla="*/ 336550 h 1905000"/>
              <a:gd name="connsiteX2" fmla="*/ 285750 w 1835150"/>
              <a:gd name="connsiteY2" fmla="*/ 88900 h 1905000"/>
              <a:gd name="connsiteX3" fmla="*/ 1695450 w 1835150"/>
              <a:gd name="connsiteY3" fmla="*/ 0 h 1905000"/>
              <a:gd name="connsiteX4" fmla="*/ 1835150 w 1835150"/>
              <a:gd name="connsiteY4" fmla="*/ 1905000 h 1905000"/>
              <a:gd name="connsiteX5" fmla="*/ 1803400 w 1835150"/>
              <a:gd name="connsiteY5" fmla="*/ 1422400 h 1905000"/>
              <a:gd name="connsiteX6" fmla="*/ 1822450 w 1835150"/>
              <a:gd name="connsiteY6" fmla="*/ 1517650 h 1905000"/>
              <a:gd name="connsiteX0" fmla="*/ 0 w 2292350"/>
              <a:gd name="connsiteY0" fmla="*/ 273050 h 1905000"/>
              <a:gd name="connsiteX1" fmla="*/ 190500 w 2292350"/>
              <a:gd name="connsiteY1" fmla="*/ 336550 h 1905000"/>
              <a:gd name="connsiteX2" fmla="*/ 285750 w 2292350"/>
              <a:gd name="connsiteY2" fmla="*/ 88900 h 1905000"/>
              <a:gd name="connsiteX3" fmla="*/ 1695450 w 2292350"/>
              <a:gd name="connsiteY3" fmla="*/ 0 h 1905000"/>
              <a:gd name="connsiteX4" fmla="*/ 1835150 w 2292350"/>
              <a:gd name="connsiteY4" fmla="*/ 1905000 h 1905000"/>
              <a:gd name="connsiteX5" fmla="*/ 2292350 w 2292350"/>
              <a:gd name="connsiteY5" fmla="*/ 1854200 h 1905000"/>
              <a:gd name="connsiteX6" fmla="*/ 1822450 w 2292350"/>
              <a:gd name="connsiteY6" fmla="*/ 1517650 h 1905000"/>
              <a:gd name="connsiteX0" fmla="*/ 0 w 2336800"/>
              <a:gd name="connsiteY0" fmla="*/ 273050 h 2241550"/>
              <a:gd name="connsiteX1" fmla="*/ 190500 w 2336800"/>
              <a:gd name="connsiteY1" fmla="*/ 336550 h 2241550"/>
              <a:gd name="connsiteX2" fmla="*/ 285750 w 2336800"/>
              <a:gd name="connsiteY2" fmla="*/ 88900 h 2241550"/>
              <a:gd name="connsiteX3" fmla="*/ 1695450 w 2336800"/>
              <a:gd name="connsiteY3" fmla="*/ 0 h 2241550"/>
              <a:gd name="connsiteX4" fmla="*/ 1835150 w 2336800"/>
              <a:gd name="connsiteY4" fmla="*/ 1905000 h 2241550"/>
              <a:gd name="connsiteX5" fmla="*/ 2292350 w 2336800"/>
              <a:gd name="connsiteY5" fmla="*/ 1854200 h 2241550"/>
              <a:gd name="connsiteX6" fmla="*/ 2336800 w 2336800"/>
              <a:gd name="connsiteY6" fmla="*/ 2241550 h 2241550"/>
              <a:gd name="connsiteX0" fmla="*/ 0 w 2336800"/>
              <a:gd name="connsiteY0" fmla="*/ 273050 h 2241550"/>
              <a:gd name="connsiteX1" fmla="*/ 190500 w 2336800"/>
              <a:gd name="connsiteY1" fmla="*/ 336550 h 2241550"/>
              <a:gd name="connsiteX2" fmla="*/ 285750 w 2336800"/>
              <a:gd name="connsiteY2" fmla="*/ 88900 h 2241550"/>
              <a:gd name="connsiteX3" fmla="*/ 1695450 w 2336800"/>
              <a:gd name="connsiteY3" fmla="*/ 0 h 2241550"/>
              <a:gd name="connsiteX4" fmla="*/ 1835150 w 2336800"/>
              <a:gd name="connsiteY4" fmla="*/ 1898650 h 2241550"/>
              <a:gd name="connsiteX5" fmla="*/ 2292350 w 2336800"/>
              <a:gd name="connsiteY5" fmla="*/ 1854200 h 2241550"/>
              <a:gd name="connsiteX6" fmla="*/ 2336800 w 2336800"/>
              <a:gd name="connsiteY6" fmla="*/ 2241550 h 2241550"/>
              <a:gd name="connsiteX0" fmla="*/ 0 w 2336800"/>
              <a:gd name="connsiteY0" fmla="*/ 273050 h 2241550"/>
              <a:gd name="connsiteX1" fmla="*/ 190500 w 2336800"/>
              <a:gd name="connsiteY1" fmla="*/ 336550 h 2241550"/>
              <a:gd name="connsiteX2" fmla="*/ 285750 w 2336800"/>
              <a:gd name="connsiteY2" fmla="*/ 88900 h 2241550"/>
              <a:gd name="connsiteX3" fmla="*/ 1695450 w 2336800"/>
              <a:gd name="connsiteY3" fmla="*/ 0 h 2241550"/>
              <a:gd name="connsiteX4" fmla="*/ 1482725 w 2336800"/>
              <a:gd name="connsiteY4" fmla="*/ 1417638 h 2241550"/>
              <a:gd name="connsiteX5" fmla="*/ 2292350 w 2336800"/>
              <a:gd name="connsiteY5" fmla="*/ 1854200 h 2241550"/>
              <a:gd name="connsiteX6" fmla="*/ 2336800 w 2336800"/>
              <a:gd name="connsiteY6" fmla="*/ 2241550 h 2241550"/>
              <a:gd name="connsiteX0" fmla="*/ 0 w 2336800"/>
              <a:gd name="connsiteY0" fmla="*/ 268288 h 2236788"/>
              <a:gd name="connsiteX1" fmla="*/ 190500 w 2336800"/>
              <a:gd name="connsiteY1" fmla="*/ 331788 h 2236788"/>
              <a:gd name="connsiteX2" fmla="*/ 285750 w 2336800"/>
              <a:gd name="connsiteY2" fmla="*/ 84138 h 2236788"/>
              <a:gd name="connsiteX3" fmla="*/ 1495425 w 2336800"/>
              <a:gd name="connsiteY3" fmla="*/ 0 h 2236788"/>
              <a:gd name="connsiteX4" fmla="*/ 1482725 w 2336800"/>
              <a:gd name="connsiteY4" fmla="*/ 1412876 h 2236788"/>
              <a:gd name="connsiteX5" fmla="*/ 2292350 w 2336800"/>
              <a:gd name="connsiteY5" fmla="*/ 1849438 h 2236788"/>
              <a:gd name="connsiteX6" fmla="*/ 2336800 w 2336800"/>
              <a:gd name="connsiteY6" fmla="*/ 2236788 h 2236788"/>
              <a:gd name="connsiteX0" fmla="*/ 0 w 2336800"/>
              <a:gd name="connsiteY0" fmla="*/ 268288 h 2236788"/>
              <a:gd name="connsiteX1" fmla="*/ 190500 w 2336800"/>
              <a:gd name="connsiteY1" fmla="*/ 331788 h 2236788"/>
              <a:gd name="connsiteX2" fmla="*/ 285750 w 2336800"/>
              <a:gd name="connsiteY2" fmla="*/ 84138 h 2236788"/>
              <a:gd name="connsiteX3" fmla="*/ 1495425 w 2336800"/>
              <a:gd name="connsiteY3" fmla="*/ 0 h 2236788"/>
              <a:gd name="connsiteX4" fmla="*/ 1482725 w 2336800"/>
              <a:gd name="connsiteY4" fmla="*/ 1412876 h 2236788"/>
              <a:gd name="connsiteX5" fmla="*/ 2030412 w 2336800"/>
              <a:gd name="connsiteY5" fmla="*/ 1425576 h 2236788"/>
              <a:gd name="connsiteX6" fmla="*/ 2336800 w 2336800"/>
              <a:gd name="connsiteY6" fmla="*/ 2236788 h 2236788"/>
              <a:gd name="connsiteX0" fmla="*/ 0 w 2030412"/>
              <a:gd name="connsiteY0" fmla="*/ 268288 h 1755776"/>
              <a:gd name="connsiteX1" fmla="*/ 190500 w 2030412"/>
              <a:gd name="connsiteY1" fmla="*/ 331788 h 1755776"/>
              <a:gd name="connsiteX2" fmla="*/ 285750 w 2030412"/>
              <a:gd name="connsiteY2" fmla="*/ 84138 h 1755776"/>
              <a:gd name="connsiteX3" fmla="*/ 1495425 w 2030412"/>
              <a:gd name="connsiteY3" fmla="*/ 0 h 1755776"/>
              <a:gd name="connsiteX4" fmla="*/ 1482725 w 2030412"/>
              <a:gd name="connsiteY4" fmla="*/ 1412876 h 1755776"/>
              <a:gd name="connsiteX5" fmla="*/ 2030412 w 2030412"/>
              <a:gd name="connsiteY5" fmla="*/ 1425576 h 1755776"/>
              <a:gd name="connsiteX6" fmla="*/ 2022475 w 2030412"/>
              <a:gd name="connsiteY6" fmla="*/ 1755776 h 1755776"/>
              <a:gd name="connsiteX0" fmla="*/ 0 w 2022475"/>
              <a:gd name="connsiteY0" fmla="*/ 268288 h 1755776"/>
              <a:gd name="connsiteX1" fmla="*/ 190500 w 2022475"/>
              <a:gd name="connsiteY1" fmla="*/ 331788 h 1755776"/>
              <a:gd name="connsiteX2" fmla="*/ 285750 w 2022475"/>
              <a:gd name="connsiteY2" fmla="*/ 84138 h 1755776"/>
              <a:gd name="connsiteX3" fmla="*/ 1495425 w 2022475"/>
              <a:gd name="connsiteY3" fmla="*/ 0 h 1755776"/>
              <a:gd name="connsiteX4" fmla="*/ 1482725 w 2022475"/>
              <a:gd name="connsiteY4" fmla="*/ 1412876 h 1755776"/>
              <a:gd name="connsiteX5" fmla="*/ 2020887 w 2022475"/>
              <a:gd name="connsiteY5" fmla="*/ 1420813 h 1755776"/>
              <a:gd name="connsiteX6" fmla="*/ 2022475 w 2022475"/>
              <a:gd name="connsiteY6" fmla="*/ 1755776 h 1755776"/>
              <a:gd name="connsiteX0" fmla="*/ 0 w 2022475"/>
              <a:gd name="connsiteY0" fmla="*/ 268288 h 1755776"/>
              <a:gd name="connsiteX1" fmla="*/ 190500 w 2022475"/>
              <a:gd name="connsiteY1" fmla="*/ 331788 h 1755776"/>
              <a:gd name="connsiteX2" fmla="*/ 285750 w 2022475"/>
              <a:gd name="connsiteY2" fmla="*/ 84138 h 1755776"/>
              <a:gd name="connsiteX3" fmla="*/ 938214 w 2022475"/>
              <a:gd name="connsiteY3" fmla="*/ 366713 h 1755776"/>
              <a:gd name="connsiteX4" fmla="*/ 1495425 w 2022475"/>
              <a:gd name="connsiteY4" fmla="*/ 0 h 1755776"/>
              <a:gd name="connsiteX5" fmla="*/ 1482725 w 2022475"/>
              <a:gd name="connsiteY5" fmla="*/ 1412876 h 1755776"/>
              <a:gd name="connsiteX6" fmla="*/ 2020887 w 2022475"/>
              <a:gd name="connsiteY6" fmla="*/ 1420813 h 1755776"/>
              <a:gd name="connsiteX7" fmla="*/ 2022475 w 2022475"/>
              <a:gd name="connsiteY7" fmla="*/ 1755776 h 1755776"/>
              <a:gd name="connsiteX0" fmla="*/ 0 w 2022475"/>
              <a:gd name="connsiteY0" fmla="*/ 184150 h 1671638"/>
              <a:gd name="connsiteX1" fmla="*/ 190500 w 2022475"/>
              <a:gd name="connsiteY1" fmla="*/ 247650 h 1671638"/>
              <a:gd name="connsiteX2" fmla="*/ 285750 w 2022475"/>
              <a:gd name="connsiteY2" fmla="*/ 0 h 1671638"/>
              <a:gd name="connsiteX3" fmla="*/ 938214 w 2022475"/>
              <a:gd name="connsiteY3" fmla="*/ 282575 h 1671638"/>
              <a:gd name="connsiteX4" fmla="*/ 1481137 w 2022475"/>
              <a:gd name="connsiteY4" fmla="*/ 273050 h 1671638"/>
              <a:gd name="connsiteX5" fmla="*/ 1482725 w 2022475"/>
              <a:gd name="connsiteY5" fmla="*/ 1328738 h 1671638"/>
              <a:gd name="connsiteX6" fmla="*/ 2020887 w 2022475"/>
              <a:gd name="connsiteY6" fmla="*/ 1336675 h 1671638"/>
              <a:gd name="connsiteX7" fmla="*/ 2022475 w 2022475"/>
              <a:gd name="connsiteY7" fmla="*/ 1671638 h 1671638"/>
              <a:gd name="connsiteX0" fmla="*/ 0 w 2022475"/>
              <a:gd name="connsiteY0" fmla="*/ 0 h 1487488"/>
              <a:gd name="connsiteX1" fmla="*/ 190500 w 2022475"/>
              <a:gd name="connsiteY1" fmla="*/ 63500 h 1487488"/>
              <a:gd name="connsiteX2" fmla="*/ 938214 w 2022475"/>
              <a:gd name="connsiteY2" fmla="*/ 98425 h 1487488"/>
              <a:gd name="connsiteX3" fmla="*/ 1481137 w 2022475"/>
              <a:gd name="connsiteY3" fmla="*/ 88900 h 1487488"/>
              <a:gd name="connsiteX4" fmla="*/ 1482725 w 2022475"/>
              <a:gd name="connsiteY4" fmla="*/ 1144588 h 1487488"/>
              <a:gd name="connsiteX5" fmla="*/ 2020887 w 2022475"/>
              <a:gd name="connsiteY5" fmla="*/ 1152525 h 1487488"/>
              <a:gd name="connsiteX6" fmla="*/ 2022475 w 2022475"/>
              <a:gd name="connsiteY6" fmla="*/ 1487488 h 1487488"/>
              <a:gd name="connsiteX0" fmla="*/ 0 w 2022475"/>
              <a:gd name="connsiteY0" fmla="*/ 0 h 1487488"/>
              <a:gd name="connsiteX1" fmla="*/ 200025 w 2022475"/>
              <a:gd name="connsiteY1" fmla="*/ 82550 h 1487488"/>
              <a:gd name="connsiteX2" fmla="*/ 938214 w 2022475"/>
              <a:gd name="connsiteY2" fmla="*/ 98425 h 1487488"/>
              <a:gd name="connsiteX3" fmla="*/ 1481137 w 2022475"/>
              <a:gd name="connsiteY3" fmla="*/ 88900 h 1487488"/>
              <a:gd name="connsiteX4" fmla="*/ 1482725 w 2022475"/>
              <a:gd name="connsiteY4" fmla="*/ 1144588 h 1487488"/>
              <a:gd name="connsiteX5" fmla="*/ 2020887 w 2022475"/>
              <a:gd name="connsiteY5" fmla="*/ 1152525 h 1487488"/>
              <a:gd name="connsiteX6" fmla="*/ 2022475 w 2022475"/>
              <a:gd name="connsiteY6" fmla="*/ 1487488 h 1487488"/>
              <a:gd name="connsiteX0" fmla="*/ 0 w 2022475"/>
              <a:gd name="connsiteY0" fmla="*/ 0 h 1411288"/>
              <a:gd name="connsiteX1" fmla="*/ 200025 w 2022475"/>
              <a:gd name="connsiteY1" fmla="*/ 6350 h 1411288"/>
              <a:gd name="connsiteX2" fmla="*/ 938214 w 2022475"/>
              <a:gd name="connsiteY2" fmla="*/ 22225 h 1411288"/>
              <a:gd name="connsiteX3" fmla="*/ 1481137 w 2022475"/>
              <a:gd name="connsiteY3" fmla="*/ 12700 h 1411288"/>
              <a:gd name="connsiteX4" fmla="*/ 1482725 w 2022475"/>
              <a:gd name="connsiteY4" fmla="*/ 1068388 h 1411288"/>
              <a:gd name="connsiteX5" fmla="*/ 2020887 w 2022475"/>
              <a:gd name="connsiteY5" fmla="*/ 1076325 h 1411288"/>
              <a:gd name="connsiteX6" fmla="*/ 2022475 w 2022475"/>
              <a:gd name="connsiteY6" fmla="*/ 1411288 h 1411288"/>
              <a:gd name="connsiteX0" fmla="*/ 0 w 2022475"/>
              <a:gd name="connsiteY0" fmla="*/ 0 h 1411288"/>
              <a:gd name="connsiteX1" fmla="*/ 938214 w 2022475"/>
              <a:gd name="connsiteY1" fmla="*/ 22225 h 1411288"/>
              <a:gd name="connsiteX2" fmla="*/ 1481137 w 2022475"/>
              <a:gd name="connsiteY2" fmla="*/ 12700 h 1411288"/>
              <a:gd name="connsiteX3" fmla="*/ 1482725 w 2022475"/>
              <a:gd name="connsiteY3" fmla="*/ 1068388 h 1411288"/>
              <a:gd name="connsiteX4" fmla="*/ 2020887 w 2022475"/>
              <a:gd name="connsiteY4" fmla="*/ 1076325 h 1411288"/>
              <a:gd name="connsiteX5" fmla="*/ 2022475 w 2022475"/>
              <a:gd name="connsiteY5" fmla="*/ 1411288 h 1411288"/>
              <a:gd name="connsiteX0" fmla="*/ 0 w 2022475"/>
              <a:gd name="connsiteY0" fmla="*/ 0 h 1411288"/>
              <a:gd name="connsiteX1" fmla="*/ 1481137 w 2022475"/>
              <a:gd name="connsiteY1" fmla="*/ 12700 h 1411288"/>
              <a:gd name="connsiteX2" fmla="*/ 1482725 w 2022475"/>
              <a:gd name="connsiteY2" fmla="*/ 1068388 h 1411288"/>
              <a:gd name="connsiteX3" fmla="*/ 2020887 w 2022475"/>
              <a:gd name="connsiteY3" fmla="*/ 1076325 h 1411288"/>
              <a:gd name="connsiteX4" fmla="*/ 2022475 w 2022475"/>
              <a:gd name="connsiteY4" fmla="*/ 1411288 h 1411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2475" h="1411288">
                <a:moveTo>
                  <a:pt x="0" y="0"/>
                </a:moveTo>
                <a:lnTo>
                  <a:pt x="1481137" y="12700"/>
                </a:lnTo>
                <a:cubicBezTo>
                  <a:pt x="1481666" y="364596"/>
                  <a:pt x="1482196" y="716492"/>
                  <a:pt x="1482725" y="1068388"/>
                </a:cubicBezTo>
                <a:lnTo>
                  <a:pt x="2020887" y="1076325"/>
                </a:lnTo>
                <a:cubicBezTo>
                  <a:pt x="2021416" y="1187979"/>
                  <a:pt x="2021946" y="1299634"/>
                  <a:pt x="2022475" y="1411288"/>
                </a:cubicBezTo>
              </a:path>
            </a:pathLst>
          </a:custGeom>
          <a:noFill/>
          <a:ln w="19050">
            <a:solidFill>
              <a:schemeClr val="accent4"/>
            </a:solidFill>
            <a:headEnd type="oval" w="sm" len="sm"/>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57" name="Group 56"/>
          <p:cNvGrpSpPr/>
          <p:nvPr/>
        </p:nvGrpSpPr>
        <p:grpSpPr>
          <a:xfrm>
            <a:off x="4511710" y="3234289"/>
            <a:ext cx="725153" cy="912111"/>
            <a:chOff x="4196720" y="2655816"/>
            <a:chExt cx="725153" cy="912111"/>
          </a:xfrm>
        </p:grpSpPr>
        <p:sp>
          <p:nvSpPr>
            <p:cNvPr id="58" name="Isosceles Triangle 57"/>
            <p:cNvSpPr/>
            <p:nvPr/>
          </p:nvSpPr>
          <p:spPr>
            <a:xfrm rot="10800000">
              <a:off x="4417096" y="3234035"/>
              <a:ext cx="284400" cy="333892"/>
            </a:xfrm>
            <a:prstGeom prst="triangle">
              <a:avLst/>
            </a:prstGeom>
            <a:solidFill>
              <a:schemeClr val="tx2"/>
            </a:solidFill>
            <a:ln w="19050" cap="flat" cmpd="sng" algn="ctr">
              <a:noFill/>
              <a:prstDash val="solid"/>
              <a:round/>
              <a:headEnd type="none" w="med" len="med"/>
              <a:tailEnd type="none" w="med" len="med"/>
            </a:ln>
            <a:effectLst>
              <a:innerShdw blurRad="63500" dist="50800" dir="5400000">
                <a:prstClr val="black">
                  <a:alpha val="50000"/>
                </a:prstClr>
              </a:innerShdw>
            </a:effectLst>
            <a:scene3d>
              <a:camera prst="orthographicFront"/>
              <a:lightRig rig="soft" dir="t"/>
            </a:scene3d>
            <a:sp3d prstMaterial="plastic">
              <a:contourClr>
                <a:schemeClr val="accent4"/>
              </a:contourClr>
            </a:sp3d>
          </p:spPr>
          <p:txBody>
            <a:bodyPr vert="horz" wrap="square" lIns="91440" tIns="45720" rIns="91440" bIns="45720" numCol="1" rtlCol="0" anchor="ctr" anchorCtr="0" compatLnSpc="1">
              <a:prstTxWarp prst="textNoShape">
                <a:avLst/>
              </a:prstTxWarp>
            </a:bodyPr>
            <a:lstStyle/>
            <a:p>
              <a:pPr algn="ctr"/>
              <a:endParaRPr lang="en-GB" dirty="0">
                <a:solidFill>
                  <a:schemeClr val="bg1"/>
                </a:solidFill>
                <a:latin typeface="+mj-lt"/>
                <a:ea typeface="ＭＳ Ｐゴシック" charset="-128"/>
                <a:cs typeface="ＭＳ Ｐゴシック"/>
              </a:endParaRPr>
            </a:p>
          </p:txBody>
        </p:sp>
        <p:grpSp>
          <p:nvGrpSpPr>
            <p:cNvPr id="59" name="Group 58"/>
            <p:cNvGrpSpPr/>
            <p:nvPr/>
          </p:nvGrpSpPr>
          <p:grpSpPr>
            <a:xfrm>
              <a:off x="4196720" y="2655816"/>
              <a:ext cx="725153" cy="725152"/>
              <a:chOff x="1763688" y="1484784"/>
              <a:chExt cx="1132780" cy="1132778"/>
            </a:xfrm>
          </p:grpSpPr>
          <p:grpSp>
            <p:nvGrpSpPr>
              <p:cNvPr id="60" name="Group 59"/>
              <p:cNvGrpSpPr/>
              <p:nvPr/>
            </p:nvGrpSpPr>
            <p:grpSpPr>
              <a:xfrm>
                <a:off x="1763688" y="1484784"/>
                <a:ext cx="1132780" cy="1132778"/>
                <a:chOff x="755749" y="2451198"/>
                <a:chExt cx="1126927" cy="1126927"/>
              </a:xfrm>
            </p:grpSpPr>
            <p:sp>
              <p:nvSpPr>
                <p:cNvPr id="64" name="Oval 63"/>
                <p:cNvSpPr/>
                <p:nvPr/>
              </p:nvSpPr>
              <p:spPr bwMode="auto">
                <a:xfrm>
                  <a:off x="755749" y="2451198"/>
                  <a:ext cx="1126927" cy="1126927"/>
                </a:xfrm>
                <a:prstGeom prst="ellipse">
                  <a:avLst/>
                </a:prstGeom>
                <a:gradFill flip="none" rotWithShape="1">
                  <a:gsLst>
                    <a:gs pos="100000">
                      <a:schemeClr val="bg1">
                        <a:alpha val="0"/>
                      </a:schemeClr>
                    </a:gs>
                    <a:gs pos="0">
                      <a:schemeClr val="bg1"/>
                    </a:gs>
                  </a:gsLst>
                  <a:lin ang="5400000" scaled="1"/>
                  <a:tileRect/>
                </a:gradFill>
                <a:ln w="9525" cap="flat" cmpd="sng" algn="ctr">
                  <a:noFill/>
                  <a:prstDash val="solid"/>
                  <a:round/>
                  <a:headEnd type="none" w="med" len="med"/>
                  <a:tailEnd type="none" w="med" len="med"/>
                </a:ln>
                <a:effectLst>
                  <a:outerShdw blurRad="63500" sx="102000" sy="102000" algn="ctr" rotWithShape="0">
                    <a:schemeClr val="tx2">
                      <a:alpha val="40000"/>
                    </a:schemeClr>
                  </a:outerShdw>
                </a:effectLst>
              </p:spPr>
              <p:txBody>
                <a:bodyPr vert="horz" wrap="square" lIns="91440" tIns="45720" rIns="91440" bIns="45720" numCol="1" rtlCol="0" anchor="ctr" anchorCtr="0" compatLnSpc="1">
                  <a:prstTxWarp prst="textNoShape">
                    <a:avLst/>
                  </a:prstTxWarp>
                </a:bodyPr>
                <a:lstStyle/>
                <a:p>
                  <a:pPr algn="ctr"/>
                  <a:endParaRPr lang="en-GB" sz="2400" dirty="0">
                    <a:solidFill>
                      <a:schemeClr val="bg1"/>
                    </a:solidFill>
                    <a:latin typeface="Arial" pitchFamily="2" charset="0"/>
                  </a:endParaRPr>
                </a:p>
              </p:txBody>
            </p:sp>
            <p:sp>
              <p:nvSpPr>
                <p:cNvPr id="65" name="Oval 64"/>
                <p:cNvSpPr/>
                <p:nvPr/>
              </p:nvSpPr>
              <p:spPr bwMode="auto">
                <a:xfrm>
                  <a:off x="809594" y="2505043"/>
                  <a:ext cx="1019236" cy="1019236"/>
                </a:xfrm>
                <a:prstGeom prst="ellipse">
                  <a:avLst/>
                </a:prstGeom>
                <a:gradFill flip="none" rotWithShape="1">
                  <a:gsLst>
                    <a:gs pos="0">
                      <a:schemeClr val="accent4">
                        <a:lumMod val="75000"/>
                      </a:schemeClr>
                    </a:gs>
                    <a:gs pos="100000">
                      <a:schemeClr val="accent4"/>
                    </a:gs>
                  </a:gsLst>
                  <a:lin ang="13500000" scaled="1"/>
                  <a:tileRect/>
                </a:gradFill>
                <a:ln w="19050" cap="flat" cmpd="sng" algn="ctr">
                  <a:solidFill>
                    <a:schemeClr val="bg2"/>
                  </a:solidFill>
                  <a:prstDash val="solid"/>
                  <a:round/>
                  <a:headEnd type="none" w="med" len="med"/>
                  <a:tailEnd type="none" w="med" len="med"/>
                </a:ln>
                <a:effectLst/>
                <a:scene3d>
                  <a:camera prst="orthographicFront"/>
                  <a:lightRig rig="soft" dir="t"/>
                </a:scene3d>
                <a:sp3d prstMaterial="plastic">
                  <a:contourClr>
                    <a:schemeClr val="accent4"/>
                  </a:contourClr>
                </a:sp3d>
              </p:spPr>
              <p:txBody>
                <a:bodyPr vert="horz" wrap="square" lIns="91440" tIns="45720" rIns="91440" bIns="45720" numCol="1" rtlCol="0" anchor="ctr" anchorCtr="0" compatLnSpc="1">
                  <a:prstTxWarp prst="textNoShape">
                    <a:avLst/>
                  </a:prstTxWarp>
                </a:bodyPr>
                <a:lstStyle/>
                <a:p>
                  <a:pPr algn="ctr"/>
                  <a:endParaRPr lang="en-GB" dirty="0">
                    <a:solidFill>
                      <a:schemeClr val="bg1"/>
                    </a:solidFill>
                    <a:latin typeface="+mj-lt"/>
                    <a:ea typeface="ＭＳ Ｐゴシック" charset="-128"/>
                    <a:cs typeface="ＭＳ Ｐゴシック"/>
                  </a:endParaRPr>
                </a:p>
              </p:txBody>
            </p:sp>
          </p:grpSp>
          <p:grpSp>
            <p:nvGrpSpPr>
              <p:cNvPr id="61" name="Group 60"/>
              <p:cNvGrpSpPr/>
              <p:nvPr/>
            </p:nvGrpSpPr>
            <p:grpSpPr>
              <a:xfrm>
                <a:off x="1907704" y="1772816"/>
                <a:ext cx="868414" cy="532472"/>
                <a:chOff x="2017419" y="1340768"/>
                <a:chExt cx="1220730" cy="748496"/>
              </a:xfrm>
            </p:grpSpPr>
            <p:sp>
              <p:nvSpPr>
                <p:cNvPr id="62" name="Freeform 8"/>
                <p:cNvSpPr>
                  <a:spLocks noEditPoints="1"/>
                </p:cNvSpPr>
                <p:nvPr/>
              </p:nvSpPr>
              <p:spPr bwMode="auto">
                <a:xfrm>
                  <a:off x="2017419" y="1340768"/>
                  <a:ext cx="1220730" cy="748496"/>
                </a:xfrm>
                <a:custGeom>
                  <a:avLst/>
                  <a:gdLst>
                    <a:gd name="T0" fmla="*/ 741 w 1766"/>
                    <a:gd name="T1" fmla="*/ 1 h 1083"/>
                    <a:gd name="T2" fmla="*/ 87 w 1766"/>
                    <a:gd name="T3" fmla="*/ 105 h 1083"/>
                    <a:gd name="T4" fmla="*/ 64 w 1766"/>
                    <a:gd name="T5" fmla="*/ 149 h 1083"/>
                    <a:gd name="T6" fmla="*/ 1 w 1766"/>
                    <a:gd name="T7" fmla="*/ 555 h 1083"/>
                    <a:gd name="T8" fmla="*/ 8 w 1766"/>
                    <a:gd name="T9" fmla="*/ 776 h 1083"/>
                    <a:gd name="T10" fmla="*/ 0 w 1766"/>
                    <a:gd name="T11" fmla="*/ 781 h 1083"/>
                    <a:gd name="T12" fmla="*/ 1 w 1766"/>
                    <a:gd name="T13" fmla="*/ 810 h 1083"/>
                    <a:gd name="T14" fmla="*/ 12 w 1766"/>
                    <a:gd name="T15" fmla="*/ 826 h 1083"/>
                    <a:gd name="T16" fmla="*/ 118 w 1766"/>
                    <a:gd name="T17" fmla="*/ 848 h 1083"/>
                    <a:gd name="T18" fmla="*/ 163 w 1766"/>
                    <a:gd name="T19" fmla="*/ 966 h 1083"/>
                    <a:gd name="T20" fmla="*/ 246 w 1766"/>
                    <a:gd name="T21" fmla="*/ 962 h 1083"/>
                    <a:gd name="T22" fmla="*/ 279 w 1766"/>
                    <a:gd name="T23" fmla="*/ 923 h 1083"/>
                    <a:gd name="T24" fmla="*/ 291 w 1766"/>
                    <a:gd name="T25" fmla="*/ 875 h 1083"/>
                    <a:gd name="T26" fmla="*/ 866 w 1766"/>
                    <a:gd name="T27" fmla="*/ 965 h 1083"/>
                    <a:gd name="T28" fmla="*/ 906 w 1766"/>
                    <a:gd name="T29" fmla="*/ 1056 h 1083"/>
                    <a:gd name="T30" fmla="*/ 954 w 1766"/>
                    <a:gd name="T31" fmla="*/ 1082 h 1083"/>
                    <a:gd name="T32" fmla="*/ 987 w 1766"/>
                    <a:gd name="T33" fmla="*/ 1080 h 1083"/>
                    <a:gd name="T34" fmla="*/ 1038 w 1766"/>
                    <a:gd name="T35" fmla="*/ 1069 h 1083"/>
                    <a:gd name="T36" fmla="*/ 1085 w 1766"/>
                    <a:gd name="T37" fmla="*/ 990 h 1083"/>
                    <a:gd name="T38" fmla="*/ 1296 w 1766"/>
                    <a:gd name="T39" fmla="*/ 985 h 1083"/>
                    <a:gd name="T40" fmla="*/ 1505 w 1766"/>
                    <a:gd name="T41" fmla="*/ 966 h 1083"/>
                    <a:gd name="T42" fmla="*/ 1591 w 1766"/>
                    <a:gd name="T43" fmla="*/ 1012 h 1083"/>
                    <a:gd name="T44" fmla="*/ 1667 w 1766"/>
                    <a:gd name="T45" fmla="*/ 991 h 1083"/>
                    <a:gd name="T46" fmla="*/ 1701 w 1766"/>
                    <a:gd name="T47" fmla="*/ 940 h 1083"/>
                    <a:gd name="T48" fmla="*/ 1729 w 1766"/>
                    <a:gd name="T49" fmla="*/ 934 h 1083"/>
                    <a:gd name="T50" fmla="*/ 1760 w 1766"/>
                    <a:gd name="T51" fmla="*/ 898 h 1083"/>
                    <a:gd name="T52" fmla="*/ 1766 w 1766"/>
                    <a:gd name="T53" fmla="*/ 874 h 1083"/>
                    <a:gd name="T54" fmla="*/ 1760 w 1766"/>
                    <a:gd name="T55" fmla="*/ 860 h 1083"/>
                    <a:gd name="T56" fmla="*/ 1761 w 1766"/>
                    <a:gd name="T57" fmla="*/ 811 h 1083"/>
                    <a:gd name="T58" fmla="*/ 1761 w 1766"/>
                    <a:gd name="T59" fmla="*/ 794 h 1083"/>
                    <a:gd name="T60" fmla="*/ 1750 w 1766"/>
                    <a:gd name="T61" fmla="*/ 784 h 1083"/>
                    <a:gd name="T62" fmla="*/ 1747 w 1766"/>
                    <a:gd name="T63" fmla="*/ 686 h 1083"/>
                    <a:gd name="T64" fmla="*/ 1746 w 1766"/>
                    <a:gd name="T65" fmla="*/ 653 h 1083"/>
                    <a:gd name="T66" fmla="*/ 1737 w 1766"/>
                    <a:gd name="T67" fmla="*/ 627 h 1083"/>
                    <a:gd name="T68" fmla="*/ 1712 w 1766"/>
                    <a:gd name="T69" fmla="*/ 590 h 1083"/>
                    <a:gd name="T70" fmla="*/ 1632 w 1766"/>
                    <a:gd name="T71" fmla="*/ 486 h 1083"/>
                    <a:gd name="T72" fmla="*/ 1621 w 1766"/>
                    <a:gd name="T73" fmla="*/ 480 h 1083"/>
                    <a:gd name="T74" fmla="*/ 1634 w 1766"/>
                    <a:gd name="T75" fmla="*/ 469 h 1083"/>
                    <a:gd name="T76" fmla="*/ 1635 w 1766"/>
                    <a:gd name="T77" fmla="*/ 426 h 1083"/>
                    <a:gd name="T78" fmla="*/ 1633 w 1766"/>
                    <a:gd name="T79" fmla="*/ 374 h 1083"/>
                    <a:gd name="T80" fmla="*/ 1616 w 1766"/>
                    <a:gd name="T81" fmla="*/ 343 h 1083"/>
                    <a:gd name="T82" fmla="*/ 1594 w 1766"/>
                    <a:gd name="T83" fmla="*/ 344 h 1083"/>
                    <a:gd name="T84" fmla="*/ 1584 w 1766"/>
                    <a:gd name="T85" fmla="*/ 361 h 1083"/>
                    <a:gd name="T86" fmla="*/ 1585 w 1766"/>
                    <a:gd name="T87" fmla="*/ 411 h 1083"/>
                    <a:gd name="T88" fmla="*/ 1563 w 1766"/>
                    <a:gd name="T89" fmla="*/ 413 h 1083"/>
                    <a:gd name="T90" fmla="*/ 1405 w 1766"/>
                    <a:gd name="T91" fmla="*/ 197 h 1083"/>
                    <a:gd name="T92" fmla="*/ 1393 w 1766"/>
                    <a:gd name="T93" fmla="*/ 185 h 1083"/>
                    <a:gd name="T94" fmla="*/ 1368 w 1766"/>
                    <a:gd name="T95" fmla="*/ 156 h 1083"/>
                    <a:gd name="T96" fmla="*/ 1284 w 1766"/>
                    <a:gd name="T97" fmla="*/ 63 h 1083"/>
                    <a:gd name="T98" fmla="*/ 1246 w 1766"/>
                    <a:gd name="T99" fmla="*/ 30 h 1083"/>
                    <a:gd name="T100" fmla="*/ 1201 w 1766"/>
                    <a:gd name="T101" fmla="*/ 17 h 1083"/>
                    <a:gd name="T102" fmla="*/ 741 w 1766"/>
                    <a:gd name="T103" fmla="*/ 1 h 1083"/>
                    <a:gd name="T104" fmla="*/ 1567 w 1766"/>
                    <a:gd name="T105" fmla="*/ 421 h 1083"/>
                    <a:gd name="T106" fmla="*/ 1586 w 1766"/>
                    <a:gd name="T107" fmla="*/ 421 h 1083"/>
                    <a:gd name="T108" fmla="*/ 1586 w 1766"/>
                    <a:gd name="T109" fmla="*/ 440 h 1083"/>
                    <a:gd name="T110" fmla="*/ 1579 w 1766"/>
                    <a:gd name="T111" fmla="*/ 438 h 1083"/>
                    <a:gd name="T112" fmla="*/ 1578 w 1766"/>
                    <a:gd name="T113" fmla="*/ 434 h 1083"/>
                    <a:gd name="T114" fmla="*/ 1567 w 1766"/>
                    <a:gd name="T115" fmla="*/ 421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66" h="1083">
                      <a:moveTo>
                        <a:pt x="741" y="1"/>
                      </a:moveTo>
                      <a:cubicBezTo>
                        <a:pt x="704" y="0"/>
                        <a:pt x="266" y="79"/>
                        <a:pt x="87" y="105"/>
                      </a:cubicBezTo>
                      <a:cubicBezTo>
                        <a:pt x="70" y="111"/>
                        <a:pt x="68" y="130"/>
                        <a:pt x="64" y="149"/>
                      </a:cubicBezTo>
                      <a:cubicBezTo>
                        <a:pt x="38" y="273"/>
                        <a:pt x="6" y="462"/>
                        <a:pt x="1" y="555"/>
                      </a:cubicBezTo>
                      <a:cubicBezTo>
                        <a:pt x="0" y="565"/>
                        <a:pt x="8" y="776"/>
                        <a:pt x="8" y="776"/>
                      </a:cubicBezTo>
                      <a:cubicBezTo>
                        <a:pt x="0" y="781"/>
                        <a:pt x="0" y="781"/>
                        <a:pt x="0" y="781"/>
                      </a:cubicBezTo>
                      <a:cubicBezTo>
                        <a:pt x="0" y="781"/>
                        <a:pt x="0" y="799"/>
                        <a:pt x="1" y="810"/>
                      </a:cubicBezTo>
                      <a:cubicBezTo>
                        <a:pt x="2" y="820"/>
                        <a:pt x="12" y="826"/>
                        <a:pt x="12" y="826"/>
                      </a:cubicBezTo>
                      <a:cubicBezTo>
                        <a:pt x="12" y="826"/>
                        <a:pt x="99" y="845"/>
                        <a:pt x="118" y="848"/>
                      </a:cubicBezTo>
                      <a:cubicBezTo>
                        <a:pt x="121" y="900"/>
                        <a:pt x="134" y="942"/>
                        <a:pt x="163" y="966"/>
                      </a:cubicBezTo>
                      <a:cubicBezTo>
                        <a:pt x="177" y="976"/>
                        <a:pt x="243" y="964"/>
                        <a:pt x="246" y="962"/>
                      </a:cubicBezTo>
                      <a:cubicBezTo>
                        <a:pt x="253" y="959"/>
                        <a:pt x="267" y="948"/>
                        <a:pt x="279" y="923"/>
                      </a:cubicBezTo>
                      <a:cubicBezTo>
                        <a:pt x="292" y="895"/>
                        <a:pt x="291" y="875"/>
                        <a:pt x="291" y="875"/>
                      </a:cubicBezTo>
                      <a:cubicBezTo>
                        <a:pt x="291" y="875"/>
                        <a:pt x="689" y="938"/>
                        <a:pt x="866" y="965"/>
                      </a:cubicBezTo>
                      <a:cubicBezTo>
                        <a:pt x="874" y="999"/>
                        <a:pt x="886" y="1033"/>
                        <a:pt x="906" y="1056"/>
                      </a:cubicBezTo>
                      <a:cubicBezTo>
                        <a:pt x="916" y="1068"/>
                        <a:pt x="932" y="1081"/>
                        <a:pt x="954" y="1082"/>
                      </a:cubicBezTo>
                      <a:cubicBezTo>
                        <a:pt x="964" y="1083"/>
                        <a:pt x="976" y="1081"/>
                        <a:pt x="987" y="1080"/>
                      </a:cubicBezTo>
                      <a:cubicBezTo>
                        <a:pt x="1007" y="1078"/>
                        <a:pt x="1024" y="1076"/>
                        <a:pt x="1038" y="1069"/>
                      </a:cubicBezTo>
                      <a:cubicBezTo>
                        <a:pt x="1067" y="1055"/>
                        <a:pt x="1077" y="1023"/>
                        <a:pt x="1085" y="990"/>
                      </a:cubicBezTo>
                      <a:cubicBezTo>
                        <a:pt x="1152" y="998"/>
                        <a:pt x="1226" y="990"/>
                        <a:pt x="1296" y="985"/>
                      </a:cubicBezTo>
                      <a:cubicBezTo>
                        <a:pt x="1367" y="980"/>
                        <a:pt x="1437" y="972"/>
                        <a:pt x="1505" y="966"/>
                      </a:cubicBezTo>
                      <a:cubicBezTo>
                        <a:pt x="1524" y="990"/>
                        <a:pt x="1545" y="1016"/>
                        <a:pt x="1591" y="1012"/>
                      </a:cubicBezTo>
                      <a:cubicBezTo>
                        <a:pt x="1623" y="1009"/>
                        <a:pt x="1649" y="1005"/>
                        <a:pt x="1667" y="991"/>
                      </a:cubicBezTo>
                      <a:cubicBezTo>
                        <a:pt x="1685" y="978"/>
                        <a:pt x="1694" y="959"/>
                        <a:pt x="1701" y="940"/>
                      </a:cubicBezTo>
                      <a:cubicBezTo>
                        <a:pt x="1716" y="938"/>
                        <a:pt x="1723" y="936"/>
                        <a:pt x="1729" y="934"/>
                      </a:cubicBezTo>
                      <a:cubicBezTo>
                        <a:pt x="1736" y="933"/>
                        <a:pt x="1758" y="904"/>
                        <a:pt x="1760" y="898"/>
                      </a:cubicBezTo>
                      <a:cubicBezTo>
                        <a:pt x="1762" y="895"/>
                        <a:pt x="1766" y="879"/>
                        <a:pt x="1766" y="874"/>
                      </a:cubicBezTo>
                      <a:cubicBezTo>
                        <a:pt x="1766" y="869"/>
                        <a:pt x="1760" y="860"/>
                        <a:pt x="1760" y="860"/>
                      </a:cubicBezTo>
                      <a:cubicBezTo>
                        <a:pt x="1760" y="860"/>
                        <a:pt x="1761" y="817"/>
                        <a:pt x="1761" y="811"/>
                      </a:cubicBezTo>
                      <a:cubicBezTo>
                        <a:pt x="1762" y="805"/>
                        <a:pt x="1763" y="798"/>
                        <a:pt x="1761" y="794"/>
                      </a:cubicBezTo>
                      <a:cubicBezTo>
                        <a:pt x="1760" y="789"/>
                        <a:pt x="1750" y="784"/>
                        <a:pt x="1750" y="784"/>
                      </a:cubicBezTo>
                      <a:cubicBezTo>
                        <a:pt x="1750" y="784"/>
                        <a:pt x="1748" y="719"/>
                        <a:pt x="1747" y="686"/>
                      </a:cubicBezTo>
                      <a:cubicBezTo>
                        <a:pt x="1747" y="675"/>
                        <a:pt x="1748" y="664"/>
                        <a:pt x="1746" y="653"/>
                      </a:cubicBezTo>
                      <a:cubicBezTo>
                        <a:pt x="1745" y="645"/>
                        <a:pt x="1741" y="634"/>
                        <a:pt x="1737" y="627"/>
                      </a:cubicBezTo>
                      <a:cubicBezTo>
                        <a:pt x="1732" y="615"/>
                        <a:pt x="1721" y="602"/>
                        <a:pt x="1712" y="590"/>
                      </a:cubicBezTo>
                      <a:cubicBezTo>
                        <a:pt x="1688" y="554"/>
                        <a:pt x="1658" y="518"/>
                        <a:pt x="1632" y="486"/>
                      </a:cubicBezTo>
                      <a:cubicBezTo>
                        <a:pt x="1628" y="484"/>
                        <a:pt x="1624" y="482"/>
                        <a:pt x="1621" y="480"/>
                      </a:cubicBezTo>
                      <a:cubicBezTo>
                        <a:pt x="1626" y="477"/>
                        <a:pt x="1632" y="474"/>
                        <a:pt x="1634" y="469"/>
                      </a:cubicBezTo>
                      <a:cubicBezTo>
                        <a:pt x="1637" y="461"/>
                        <a:pt x="1635" y="441"/>
                        <a:pt x="1635" y="426"/>
                      </a:cubicBezTo>
                      <a:cubicBezTo>
                        <a:pt x="1634" y="417"/>
                        <a:pt x="1634" y="397"/>
                        <a:pt x="1633" y="374"/>
                      </a:cubicBezTo>
                      <a:cubicBezTo>
                        <a:pt x="1632" y="351"/>
                        <a:pt x="1630" y="342"/>
                        <a:pt x="1616" y="343"/>
                      </a:cubicBezTo>
                      <a:cubicBezTo>
                        <a:pt x="1610" y="343"/>
                        <a:pt x="1600" y="344"/>
                        <a:pt x="1594" y="344"/>
                      </a:cubicBezTo>
                      <a:cubicBezTo>
                        <a:pt x="1583" y="344"/>
                        <a:pt x="1583" y="354"/>
                        <a:pt x="1584" y="361"/>
                      </a:cubicBezTo>
                      <a:cubicBezTo>
                        <a:pt x="1584" y="368"/>
                        <a:pt x="1585" y="406"/>
                        <a:pt x="1585" y="411"/>
                      </a:cubicBezTo>
                      <a:cubicBezTo>
                        <a:pt x="1563" y="413"/>
                        <a:pt x="1563" y="413"/>
                        <a:pt x="1563" y="413"/>
                      </a:cubicBezTo>
                      <a:cubicBezTo>
                        <a:pt x="1512" y="336"/>
                        <a:pt x="1466" y="266"/>
                        <a:pt x="1405" y="197"/>
                      </a:cubicBezTo>
                      <a:cubicBezTo>
                        <a:pt x="1401" y="192"/>
                        <a:pt x="1393" y="185"/>
                        <a:pt x="1393" y="185"/>
                      </a:cubicBezTo>
                      <a:cubicBezTo>
                        <a:pt x="1393" y="185"/>
                        <a:pt x="1376" y="165"/>
                        <a:pt x="1368" y="156"/>
                      </a:cubicBezTo>
                      <a:cubicBezTo>
                        <a:pt x="1340" y="125"/>
                        <a:pt x="1312" y="94"/>
                        <a:pt x="1284" y="63"/>
                      </a:cubicBezTo>
                      <a:cubicBezTo>
                        <a:pt x="1279" y="57"/>
                        <a:pt x="1264" y="39"/>
                        <a:pt x="1246" y="30"/>
                      </a:cubicBezTo>
                      <a:cubicBezTo>
                        <a:pt x="1227" y="21"/>
                        <a:pt x="1209" y="19"/>
                        <a:pt x="1201" y="17"/>
                      </a:cubicBezTo>
                      <a:cubicBezTo>
                        <a:pt x="1145" y="10"/>
                        <a:pt x="778" y="1"/>
                        <a:pt x="741" y="1"/>
                      </a:cubicBezTo>
                      <a:close/>
                      <a:moveTo>
                        <a:pt x="1567" y="421"/>
                      </a:moveTo>
                      <a:cubicBezTo>
                        <a:pt x="1586" y="421"/>
                        <a:pt x="1586" y="421"/>
                        <a:pt x="1586" y="421"/>
                      </a:cubicBezTo>
                      <a:cubicBezTo>
                        <a:pt x="1585" y="424"/>
                        <a:pt x="1587" y="438"/>
                        <a:pt x="1586" y="440"/>
                      </a:cubicBezTo>
                      <a:cubicBezTo>
                        <a:pt x="1585" y="437"/>
                        <a:pt x="1582" y="437"/>
                        <a:pt x="1579" y="438"/>
                      </a:cubicBezTo>
                      <a:cubicBezTo>
                        <a:pt x="1578" y="437"/>
                        <a:pt x="1578" y="435"/>
                        <a:pt x="1578" y="434"/>
                      </a:cubicBezTo>
                      <a:cubicBezTo>
                        <a:pt x="1576" y="433"/>
                        <a:pt x="1567" y="421"/>
                        <a:pt x="1567" y="421"/>
                      </a:cubicBez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p>
              </p:txBody>
            </p:sp>
            <p:sp>
              <p:nvSpPr>
                <p:cNvPr id="63" name="Freeform 9"/>
                <p:cNvSpPr>
                  <a:spLocks noEditPoints="1"/>
                </p:cNvSpPr>
                <p:nvPr/>
              </p:nvSpPr>
              <p:spPr bwMode="auto">
                <a:xfrm>
                  <a:off x="2108067" y="1481489"/>
                  <a:ext cx="1114542" cy="567199"/>
                </a:xfrm>
                <a:custGeom>
                  <a:avLst/>
                  <a:gdLst>
                    <a:gd name="T0" fmla="*/ 712 w 1612"/>
                    <a:gd name="T1" fmla="*/ 47 h 821"/>
                    <a:gd name="T2" fmla="*/ 725 w 1612"/>
                    <a:gd name="T3" fmla="*/ 154 h 821"/>
                    <a:gd name="T4" fmla="*/ 739 w 1612"/>
                    <a:gd name="T5" fmla="*/ 227 h 821"/>
                    <a:gd name="T6" fmla="*/ 764 w 1612"/>
                    <a:gd name="T7" fmla="*/ 177 h 821"/>
                    <a:gd name="T8" fmla="*/ 602 w 1612"/>
                    <a:gd name="T9" fmla="*/ 36 h 821"/>
                    <a:gd name="T10" fmla="*/ 592 w 1612"/>
                    <a:gd name="T11" fmla="*/ 269 h 821"/>
                    <a:gd name="T12" fmla="*/ 667 w 1612"/>
                    <a:gd name="T13" fmla="*/ 292 h 821"/>
                    <a:gd name="T14" fmla="*/ 676 w 1612"/>
                    <a:gd name="T15" fmla="*/ 154 h 821"/>
                    <a:gd name="T16" fmla="*/ 706 w 1612"/>
                    <a:gd name="T17" fmla="*/ 35 h 821"/>
                    <a:gd name="T18" fmla="*/ 34 w 1612"/>
                    <a:gd name="T19" fmla="*/ 574 h 821"/>
                    <a:gd name="T20" fmla="*/ 35 w 1612"/>
                    <a:gd name="T21" fmla="*/ 723 h 821"/>
                    <a:gd name="T22" fmla="*/ 34 w 1612"/>
                    <a:gd name="T23" fmla="*/ 574 h 821"/>
                    <a:gd name="T24" fmla="*/ 5 w 1612"/>
                    <a:gd name="T25" fmla="*/ 654 h 821"/>
                    <a:gd name="T26" fmla="*/ 64 w 1612"/>
                    <a:gd name="T27" fmla="*/ 643 h 821"/>
                    <a:gd name="T28" fmla="*/ 30 w 1612"/>
                    <a:gd name="T29" fmla="*/ 606 h 821"/>
                    <a:gd name="T30" fmla="*/ 35 w 1612"/>
                    <a:gd name="T31" fmla="*/ 692 h 821"/>
                    <a:gd name="T32" fmla="*/ 30 w 1612"/>
                    <a:gd name="T33" fmla="*/ 606 h 821"/>
                    <a:gd name="T34" fmla="*/ 1608 w 1612"/>
                    <a:gd name="T35" fmla="*/ 484 h 821"/>
                    <a:gd name="T36" fmla="*/ 1547 w 1612"/>
                    <a:gd name="T37" fmla="*/ 496 h 821"/>
                    <a:gd name="T38" fmla="*/ 1598 w 1612"/>
                    <a:gd name="T39" fmla="*/ 568 h 821"/>
                    <a:gd name="T40" fmla="*/ 1284 w 1612"/>
                    <a:gd name="T41" fmla="*/ 26 h 821"/>
                    <a:gd name="T42" fmla="*/ 782 w 1612"/>
                    <a:gd name="T43" fmla="*/ 4 h 821"/>
                    <a:gd name="T44" fmla="*/ 851 w 1612"/>
                    <a:gd name="T45" fmla="*/ 237 h 821"/>
                    <a:gd name="T46" fmla="*/ 946 w 1612"/>
                    <a:gd name="T47" fmla="*/ 252 h 821"/>
                    <a:gd name="T48" fmla="*/ 1002 w 1612"/>
                    <a:gd name="T49" fmla="*/ 236 h 821"/>
                    <a:gd name="T50" fmla="*/ 975 w 1612"/>
                    <a:gd name="T51" fmla="*/ 234 h 821"/>
                    <a:gd name="T52" fmla="*/ 1079 w 1612"/>
                    <a:gd name="T53" fmla="*/ 217 h 821"/>
                    <a:gd name="T54" fmla="*/ 1187 w 1612"/>
                    <a:gd name="T55" fmla="*/ 222 h 821"/>
                    <a:gd name="T56" fmla="*/ 1188 w 1612"/>
                    <a:gd name="T57" fmla="*/ 227 h 821"/>
                    <a:gd name="T58" fmla="*/ 1003 w 1612"/>
                    <a:gd name="T59" fmla="*/ 243 h 821"/>
                    <a:gd name="T60" fmla="*/ 1197 w 1612"/>
                    <a:gd name="T61" fmla="*/ 242 h 821"/>
                    <a:gd name="T62" fmla="*/ 1256 w 1612"/>
                    <a:gd name="T63" fmla="*/ 225 h 821"/>
                    <a:gd name="T64" fmla="*/ 1220 w 1612"/>
                    <a:gd name="T65" fmla="*/ 224 h 821"/>
                    <a:gd name="T66" fmla="*/ 1306 w 1612"/>
                    <a:gd name="T67" fmla="*/ 209 h 821"/>
                    <a:gd name="T68" fmla="*/ 1395 w 1612"/>
                    <a:gd name="T69" fmla="*/ 214 h 821"/>
                    <a:gd name="T70" fmla="*/ 1395 w 1612"/>
                    <a:gd name="T71" fmla="*/ 218 h 821"/>
                    <a:gd name="T72" fmla="*/ 1257 w 1612"/>
                    <a:gd name="T73" fmla="*/ 231 h 821"/>
                    <a:gd name="T74" fmla="*/ 1396 w 1612"/>
                    <a:gd name="T75" fmla="*/ 235 h 821"/>
                    <a:gd name="T76" fmla="*/ 1284 w 1612"/>
                    <a:gd name="T77" fmla="*/ 26 h 821"/>
                    <a:gd name="T78" fmla="*/ 969 w 1612"/>
                    <a:gd name="T79" fmla="*/ 515 h 821"/>
                    <a:gd name="T80" fmla="*/ 988 w 1612"/>
                    <a:gd name="T81" fmla="*/ 584 h 821"/>
                    <a:gd name="T82" fmla="*/ 1201 w 1612"/>
                    <a:gd name="T83" fmla="*/ 596 h 821"/>
                    <a:gd name="T84" fmla="*/ 1093 w 1612"/>
                    <a:gd name="T85" fmla="*/ 510 h 821"/>
                    <a:gd name="T86" fmla="*/ 771 w 1612"/>
                    <a:gd name="T87" fmla="*/ 731 h 821"/>
                    <a:gd name="T88" fmla="*/ 827 w 1612"/>
                    <a:gd name="T89" fmla="*/ 723 h 821"/>
                    <a:gd name="T90" fmla="*/ 802 w 1612"/>
                    <a:gd name="T91" fmla="*/ 632 h 821"/>
                    <a:gd name="T92" fmla="*/ 807 w 1612"/>
                    <a:gd name="T93" fmla="*/ 820 h 821"/>
                    <a:gd name="T94" fmla="*/ 802 w 1612"/>
                    <a:gd name="T95" fmla="*/ 632 h 821"/>
                    <a:gd name="T96" fmla="*/ 762 w 1612"/>
                    <a:gd name="T97" fmla="*/ 734 h 821"/>
                    <a:gd name="T98" fmla="*/ 846 w 1612"/>
                    <a:gd name="T99" fmla="*/ 719 h 821"/>
                    <a:gd name="T100" fmla="*/ 769 w 1612"/>
                    <a:gd name="T101" fmla="*/ 292 h 821"/>
                    <a:gd name="T102" fmla="*/ 740 w 1612"/>
                    <a:gd name="T103" fmla="*/ 237 h 821"/>
                    <a:gd name="T104" fmla="*/ 741 w 1612"/>
                    <a:gd name="T105" fmla="*/ 292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2" h="821">
                      <a:moveTo>
                        <a:pt x="764" y="177"/>
                      </a:moveTo>
                      <a:cubicBezTo>
                        <a:pt x="757" y="154"/>
                        <a:pt x="718" y="60"/>
                        <a:pt x="712" y="47"/>
                      </a:cubicBezTo>
                      <a:cubicBezTo>
                        <a:pt x="712" y="47"/>
                        <a:pt x="710" y="115"/>
                        <a:pt x="712" y="153"/>
                      </a:cubicBezTo>
                      <a:cubicBezTo>
                        <a:pt x="717" y="153"/>
                        <a:pt x="725" y="154"/>
                        <a:pt x="725" y="154"/>
                      </a:cubicBezTo>
                      <a:cubicBezTo>
                        <a:pt x="725" y="154"/>
                        <a:pt x="734" y="153"/>
                        <a:pt x="735" y="166"/>
                      </a:cubicBezTo>
                      <a:cubicBezTo>
                        <a:pt x="735" y="179"/>
                        <a:pt x="739" y="227"/>
                        <a:pt x="739" y="227"/>
                      </a:cubicBezTo>
                      <a:cubicBezTo>
                        <a:pt x="770" y="226"/>
                        <a:pt x="770" y="226"/>
                        <a:pt x="770" y="226"/>
                      </a:cubicBezTo>
                      <a:cubicBezTo>
                        <a:pt x="770" y="226"/>
                        <a:pt x="770" y="200"/>
                        <a:pt x="764" y="177"/>
                      </a:cubicBezTo>
                      <a:close/>
                      <a:moveTo>
                        <a:pt x="696" y="27"/>
                      </a:moveTo>
                      <a:cubicBezTo>
                        <a:pt x="696" y="27"/>
                        <a:pt x="614" y="36"/>
                        <a:pt x="602" y="36"/>
                      </a:cubicBezTo>
                      <a:cubicBezTo>
                        <a:pt x="590" y="37"/>
                        <a:pt x="591" y="51"/>
                        <a:pt x="591" y="51"/>
                      </a:cubicBezTo>
                      <a:cubicBezTo>
                        <a:pt x="591" y="51"/>
                        <a:pt x="593" y="212"/>
                        <a:pt x="592" y="269"/>
                      </a:cubicBezTo>
                      <a:cubicBezTo>
                        <a:pt x="592" y="287"/>
                        <a:pt x="597" y="290"/>
                        <a:pt x="602" y="290"/>
                      </a:cubicBezTo>
                      <a:cubicBezTo>
                        <a:pt x="607" y="290"/>
                        <a:pt x="667" y="292"/>
                        <a:pt x="667" y="292"/>
                      </a:cubicBezTo>
                      <a:cubicBezTo>
                        <a:pt x="667" y="292"/>
                        <a:pt x="664" y="188"/>
                        <a:pt x="664" y="170"/>
                      </a:cubicBezTo>
                      <a:cubicBezTo>
                        <a:pt x="663" y="154"/>
                        <a:pt x="676" y="154"/>
                        <a:pt x="676" y="154"/>
                      </a:cubicBezTo>
                      <a:cubicBezTo>
                        <a:pt x="676" y="154"/>
                        <a:pt x="695" y="154"/>
                        <a:pt x="704" y="154"/>
                      </a:cubicBezTo>
                      <a:cubicBezTo>
                        <a:pt x="702" y="86"/>
                        <a:pt x="706" y="35"/>
                        <a:pt x="706" y="35"/>
                      </a:cubicBezTo>
                      <a:cubicBezTo>
                        <a:pt x="702" y="28"/>
                        <a:pt x="696" y="27"/>
                        <a:pt x="696" y="27"/>
                      </a:cubicBezTo>
                      <a:close/>
                      <a:moveTo>
                        <a:pt x="34" y="574"/>
                      </a:moveTo>
                      <a:cubicBezTo>
                        <a:pt x="15" y="575"/>
                        <a:pt x="0" y="609"/>
                        <a:pt x="0" y="649"/>
                      </a:cubicBezTo>
                      <a:cubicBezTo>
                        <a:pt x="0" y="690"/>
                        <a:pt x="16" y="723"/>
                        <a:pt x="35" y="723"/>
                      </a:cubicBezTo>
                      <a:cubicBezTo>
                        <a:pt x="54" y="722"/>
                        <a:pt x="69" y="688"/>
                        <a:pt x="69" y="648"/>
                      </a:cubicBezTo>
                      <a:cubicBezTo>
                        <a:pt x="69" y="607"/>
                        <a:pt x="53" y="574"/>
                        <a:pt x="34" y="574"/>
                      </a:cubicBezTo>
                      <a:close/>
                      <a:moveTo>
                        <a:pt x="39" y="714"/>
                      </a:moveTo>
                      <a:cubicBezTo>
                        <a:pt x="23" y="717"/>
                        <a:pt x="8" y="690"/>
                        <a:pt x="5" y="654"/>
                      </a:cubicBezTo>
                      <a:cubicBezTo>
                        <a:pt x="2" y="618"/>
                        <a:pt x="13" y="587"/>
                        <a:pt x="29" y="584"/>
                      </a:cubicBezTo>
                      <a:cubicBezTo>
                        <a:pt x="45" y="580"/>
                        <a:pt x="61" y="607"/>
                        <a:pt x="64" y="643"/>
                      </a:cubicBezTo>
                      <a:cubicBezTo>
                        <a:pt x="67" y="679"/>
                        <a:pt x="56" y="711"/>
                        <a:pt x="39" y="714"/>
                      </a:cubicBezTo>
                      <a:close/>
                      <a:moveTo>
                        <a:pt x="30" y="606"/>
                      </a:moveTo>
                      <a:cubicBezTo>
                        <a:pt x="18" y="608"/>
                        <a:pt x="10" y="629"/>
                        <a:pt x="11" y="652"/>
                      </a:cubicBezTo>
                      <a:cubicBezTo>
                        <a:pt x="13" y="676"/>
                        <a:pt x="23" y="694"/>
                        <a:pt x="35" y="692"/>
                      </a:cubicBezTo>
                      <a:cubicBezTo>
                        <a:pt x="47" y="690"/>
                        <a:pt x="55" y="669"/>
                        <a:pt x="54" y="646"/>
                      </a:cubicBezTo>
                      <a:cubicBezTo>
                        <a:pt x="52" y="622"/>
                        <a:pt x="41" y="604"/>
                        <a:pt x="30" y="606"/>
                      </a:cubicBezTo>
                      <a:close/>
                      <a:moveTo>
                        <a:pt x="1610" y="559"/>
                      </a:moveTo>
                      <a:cubicBezTo>
                        <a:pt x="1608" y="484"/>
                        <a:pt x="1608" y="484"/>
                        <a:pt x="1608" y="484"/>
                      </a:cubicBezTo>
                      <a:cubicBezTo>
                        <a:pt x="1608" y="484"/>
                        <a:pt x="1607" y="478"/>
                        <a:pt x="1586" y="479"/>
                      </a:cubicBezTo>
                      <a:cubicBezTo>
                        <a:pt x="1565" y="481"/>
                        <a:pt x="1551" y="487"/>
                        <a:pt x="1547" y="496"/>
                      </a:cubicBezTo>
                      <a:cubicBezTo>
                        <a:pt x="1539" y="515"/>
                        <a:pt x="1519" y="573"/>
                        <a:pt x="1519" y="573"/>
                      </a:cubicBezTo>
                      <a:cubicBezTo>
                        <a:pt x="1519" y="573"/>
                        <a:pt x="1584" y="569"/>
                        <a:pt x="1598" y="568"/>
                      </a:cubicBezTo>
                      <a:cubicBezTo>
                        <a:pt x="1612" y="566"/>
                        <a:pt x="1610" y="559"/>
                        <a:pt x="1610" y="559"/>
                      </a:cubicBezTo>
                      <a:close/>
                      <a:moveTo>
                        <a:pt x="1284" y="26"/>
                      </a:moveTo>
                      <a:cubicBezTo>
                        <a:pt x="1284" y="26"/>
                        <a:pt x="1270" y="0"/>
                        <a:pt x="1245" y="1"/>
                      </a:cubicBezTo>
                      <a:cubicBezTo>
                        <a:pt x="782" y="4"/>
                        <a:pt x="782" y="4"/>
                        <a:pt x="782" y="4"/>
                      </a:cubicBezTo>
                      <a:cubicBezTo>
                        <a:pt x="782" y="4"/>
                        <a:pt x="743" y="0"/>
                        <a:pt x="758" y="33"/>
                      </a:cubicBezTo>
                      <a:cubicBezTo>
                        <a:pt x="772" y="66"/>
                        <a:pt x="851" y="237"/>
                        <a:pt x="851" y="237"/>
                      </a:cubicBezTo>
                      <a:cubicBezTo>
                        <a:pt x="851" y="237"/>
                        <a:pt x="857" y="255"/>
                        <a:pt x="902" y="253"/>
                      </a:cubicBezTo>
                      <a:cubicBezTo>
                        <a:pt x="909" y="253"/>
                        <a:pt x="925" y="253"/>
                        <a:pt x="946" y="252"/>
                      </a:cubicBezTo>
                      <a:cubicBezTo>
                        <a:pt x="964" y="246"/>
                        <a:pt x="991" y="236"/>
                        <a:pt x="996" y="235"/>
                      </a:cubicBezTo>
                      <a:cubicBezTo>
                        <a:pt x="1002" y="234"/>
                        <a:pt x="1002" y="236"/>
                        <a:pt x="1002" y="236"/>
                      </a:cubicBezTo>
                      <a:cubicBezTo>
                        <a:pt x="1029" y="230"/>
                        <a:pt x="1029" y="230"/>
                        <a:pt x="1029" y="230"/>
                      </a:cubicBezTo>
                      <a:cubicBezTo>
                        <a:pt x="975" y="234"/>
                        <a:pt x="975" y="234"/>
                        <a:pt x="975" y="234"/>
                      </a:cubicBezTo>
                      <a:cubicBezTo>
                        <a:pt x="975" y="234"/>
                        <a:pt x="973" y="233"/>
                        <a:pt x="972" y="230"/>
                      </a:cubicBezTo>
                      <a:cubicBezTo>
                        <a:pt x="1009" y="220"/>
                        <a:pt x="1079" y="217"/>
                        <a:pt x="1079" y="217"/>
                      </a:cubicBezTo>
                      <a:cubicBezTo>
                        <a:pt x="1079" y="217"/>
                        <a:pt x="1086" y="214"/>
                        <a:pt x="1089" y="215"/>
                      </a:cubicBezTo>
                      <a:cubicBezTo>
                        <a:pt x="1130" y="214"/>
                        <a:pt x="1187" y="222"/>
                        <a:pt x="1187" y="222"/>
                      </a:cubicBezTo>
                      <a:cubicBezTo>
                        <a:pt x="1188" y="225"/>
                        <a:pt x="1188" y="225"/>
                        <a:pt x="1188" y="225"/>
                      </a:cubicBezTo>
                      <a:cubicBezTo>
                        <a:pt x="1188" y="227"/>
                        <a:pt x="1188" y="227"/>
                        <a:pt x="1188" y="227"/>
                      </a:cubicBezTo>
                      <a:cubicBezTo>
                        <a:pt x="1047" y="230"/>
                        <a:pt x="1047" y="230"/>
                        <a:pt x="1047" y="230"/>
                      </a:cubicBezTo>
                      <a:cubicBezTo>
                        <a:pt x="1047" y="230"/>
                        <a:pt x="1035" y="233"/>
                        <a:pt x="1003" y="243"/>
                      </a:cubicBezTo>
                      <a:cubicBezTo>
                        <a:pt x="1003" y="246"/>
                        <a:pt x="1001" y="248"/>
                        <a:pt x="1000" y="250"/>
                      </a:cubicBezTo>
                      <a:cubicBezTo>
                        <a:pt x="1056" y="248"/>
                        <a:pt x="1129" y="245"/>
                        <a:pt x="1197" y="242"/>
                      </a:cubicBezTo>
                      <a:cubicBezTo>
                        <a:pt x="1214" y="236"/>
                        <a:pt x="1247" y="225"/>
                        <a:pt x="1251" y="224"/>
                      </a:cubicBezTo>
                      <a:cubicBezTo>
                        <a:pt x="1256" y="223"/>
                        <a:pt x="1256" y="225"/>
                        <a:pt x="1256" y="225"/>
                      </a:cubicBezTo>
                      <a:cubicBezTo>
                        <a:pt x="1278" y="220"/>
                        <a:pt x="1278" y="220"/>
                        <a:pt x="1278" y="220"/>
                      </a:cubicBezTo>
                      <a:cubicBezTo>
                        <a:pt x="1220" y="224"/>
                        <a:pt x="1220" y="224"/>
                        <a:pt x="1220" y="224"/>
                      </a:cubicBezTo>
                      <a:cubicBezTo>
                        <a:pt x="1220" y="224"/>
                        <a:pt x="1219" y="223"/>
                        <a:pt x="1218" y="220"/>
                      </a:cubicBezTo>
                      <a:cubicBezTo>
                        <a:pt x="1248" y="212"/>
                        <a:pt x="1306" y="209"/>
                        <a:pt x="1306" y="209"/>
                      </a:cubicBezTo>
                      <a:cubicBezTo>
                        <a:pt x="1306" y="209"/>
                        <a:pt x="1312" y="208"/>
                        <a:pt x="1314" y="209"/>
                      </a:cubicBezTo>
                      <a:cubicBezTo>
                        <a:pt x="1348" y="207"/>
                        <a:pt x="1395" y="214"/>
                        <a:pt x="1395" y="214"/>
                      </a:cubicBezTo>
                      <a:cubicBezTo>
                        <a:pt x="1396" y="217"/>
                        <a:pt x="1396" y="217"/>
                        <a:pt x="1396" y="217"/>
                      </a:cubicBezTo>
                      <a:cubicBezTo>
                        <a:pt x="1395" y="218"/>
                        <a:pt x="1395" y="218"/>
                        <a:pt x="1395" y="218"/>
                      </a:cubicBezTo>
                      <a:cubicBezTo>
                        <a:pt x="1293" y="220"/>
                        <a:pt x="1293" y="220"/>
                        <a:pt x="1293" y="220"/>
                      </a:cubicBezTo>
                      <a:cubicBezTo>
                        <a:pt x="1293" y="220"/>
                        <a:pt x="1283" y="222"/>
                        <a:pt x="1257" y="231"/>
                      </a:cubicBezTo>
                      <a:cubicBezTo>
                        <a:pt x="1256" y="236"/>
                        <a:pt x="1251" y="239"/>
                        <a:pt x="1248" y="241"/>
                      </a:cubicBezTo>
                      <a:cubicBezTo>
                        <a:pt x="1331" y="237"/>
                        <a:pt x="1396" y="235"/>
                        <a:pt x="1396" y="235"/>
                      </a:cubicBezTo>
                      <a:cubicBezTo>
                        <a:pt x="1396" y="235"/>
                        <a:pt x="1424" y="234"/>
                        <a:pt x="1407" y="203"/>
                      </a:cubicBezTo>
                      <a:cubicBezTo>
                        <a:pt x="1387" y="167"/>
                        <a:pt x="1284" y="26"/>
                        <a:pt x="1284" y="26"/>
                      </a:cubicBezTo>
                      <a:close/>
                      <a:moveTo>
                        <a:pt x="1093" y="510"/>
                      </a:moveTo>
                      <a:cubicBezTo>
                        <a:pt x="1047" y="509"/>
                        <a:pt x="969" y="515"/>
                        <a:pt x="969" y="515"/>
                      </a:cubicBezTo>
                      <a:cubicBezTo>
                        <a:pt x="969" y="515"/>
                        <a:pt x="951" y="514"/>
                        <a:pt x="960" y="531"/>
                      </a:cubicBezTo>
                      <a:cubicBezTo>
                        <a:pt x="968" y="549"/>
                        <a:pt x="988" y="584"/>
                        <a:pt x="988" y="584"/>
                      </a:cubicBezTo>
                      <a:cubicBezTo>
                        <a:pt x="988" y="584"/>
                        <a:pt x="1005" y="604"/>
                        <a:pt x="1034" y="604"/>
                      </a:cubicBezTo>
                      <a:cubicBezTo>
                        <a:pt x="1063" y="605"/>
                        <a:pt x="1201" y="596"/>
                        <a:pt x="1201" y="596"/>
                      </a:cubicBezTo>
                      <a:cubicBezTo>
                        <a:pt x="1201" y="596"/>
                        <a:pt x="1174" y="552"/>
                        <a:pt x="1158" y="529"/>
                      </a:cubicBezTo>
                      <a:cubicBezTo>
                        <a:pt x="1150" y="519"/>
                        <a:pt x="1138" y="511"/>
                        <a:pt x="1093" y="510"/>
                      </a:cubicBezTo>
                      <a:close/>
                      <a:moveTo>
                        <a:pt x="794" y="672"/>
                      </a:moveTo>
                      <a:cubicBezTo>
                        <a:pt x="779" y="675"/>
                        <a:pt x="768" y="701"/>
                        <a:pt x="771" y="731"/>
                      </a:cubicBezTo>
                      <a:cubicBezTo>
                        <a:pt x="773" y="761"/>
                        <a:pt x="787" y="783"/>
                        <a:pt x="803" y="781"/>
                      </a:cubicBezTo>
                      <a:cubicBezTo>
                        <a:pt x="818" y="779"/>
                        <a:pt x="829" y="753"/>
                        <a:pt x="827" y="723"/>
                      </a:cubicBezTo>
                      <a:cubicBezTo>
                        <a:pt x="825" y="693"/>
                        <a:pt x="810" y="670"/>
                        <a:pt x="794" y="672"/>
                      </a:cubicBezTo>
                      <a:close/>
                      <a:moveTo>
                        <a:pt x="802" y="632"/>
                      </a:moveTo>
                      <a:cubicBezTo>
                        <a:pt x="775" y="633"/>
                        <a:pt x="754" y="676"/>
                        <a:pt x="755" y="728"/>
                      </a:cubicBezTo>
                      <a:cubicBezTo>
                        <a:pt x="757" y="780"/>
                        <a:pt x="780" y="821"/>
                        <a:pt x="807" y="820"/>
                      </a:cubicBezTo>
                      <a:cubicBezTo>
                        <a:pt x="834" y="819"/>
                        <a:pt x="855" y="776"/>
                        <a:pt x="854" y="724"/>
                      </a:cubicBezTo>
                      <a:cubicBezTo>
                        <a:pt x="853" y="672"/>
                        <a:pt x="830" y="631"/>
                        <a:pt x="802" y="632"/>
                      </a:cubicBezTo>
                      <a:close/>
                      <a:moveTo>
                        <a:pt x="813" y="809"/>
                      </a:moveTo>
                      <a:cubicBezTo>
                        <a:pt x="790" y="813"/>
                        <a:pt x="767" y="780"/>
                        <a:pt x="762" y="734"/>
                      </a:cubicBezTo>
                      <a:cubicBezTo>
                        <a:pt x="757" y="689"/>
                        <a:pt x="772" y="648"/>
                        <a:pt x="795" y="644"/>
                      </a:cubicBezTo>
                      <a:cubicBezTo>
                        <a:pt x="818" y="640"/>
                        <a:pt x="841" y="673"/>
                        <a:pt x="846" y="719"/>
                      </a:cubicBezTo>
                      <a:cubicBezTo>
                        <a:pt x="851" y="764"/>
                        <a:pt x="836" y="805"/>
                        <a:pt x="813" y="809"/>
                      </a:cubicBezTo>
                      <a:close/>
                      <a:moveTo>
                        <a:pt x="769" y="292"/>
                      </a:moveTo>
                      <a:cubicBezTo>
                        <a:pt x="769" y="236"/>
                        <a:pt x="769" y="236"/>
                        <a:pt x="769" y="236"/>
                      </a:cubicBezTo>
                      <a:cubicBezTo>
                        <a:pt x="740" y="237"/>
                        <a:pt x="740" y="237"/>
                        <a:pt x="740" y="237"/>
                      </a:cubicBezTo>
                      <a:cubicBezTo>
                        <a:pt x="741" y="286"/>
                        <a:pt x="741" y="286"/>
                        <a:pt x="741" y="286"/>
                      </a:cubicBezTo>
                      <a:cubicBezTo>
                        <a:pt x="741" y="286"/>
                        <a:pt x="742" y="289"/>
                        <a:pt x="741" y="292"/>
                      </a:cubicBezTo>
                      <a:cubicBezTo>
                        <a:pt x="749" y="293"/>
                        <a:pt x="769" y="292"/>
                        <a:pt x="769" y="292"/>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67" name="Group 66"/>
          <p:cNvGrpSpPr/>
          <p:nvPr/>
        </p:nvGrpSpPr>
        <p:grpSpPr>
          <a:xfrm>
            <a:off x="4511708" y="3234289"/>
            <a:ext cx="725153" cy="912111"/>
            <a:chOff x="5367491" y="2655816"/>
            <a:chExt cx="725153" cy="912111"/>
          </a:xfrm>
        </p:grpSpPr>
        <p:sp>
          <p:nvSpPr>
            <p:cNvPr id="68" name="Isosceles Triangle 67"/>
            <p:cNvSpPr/>
            <p:nvPr/>
          </p:nvSpPr>
          <p:spPr>
            <a:xfrm rot="10800000">
              <a:off x="5590763" y="3234035"/>
              <a:ext cx="284400" cy="333892"/>
            </a:xfrm>
            <a:prstGeom prst="triangle">
              <a:avLst/>
            </a:prstGeom>
            <a:solidFill>
              <a:schemeClr val="tx2"/>
            </a:solidFill>
            <a:ln w="19050" cap="flat" cmpd="sng" algn="ctr">
              <a:noFill/>
              <a:prstDash val="solid"/>
              <a:round/>
              <a:headEnd type="none" w="med" len="med"/>
              <a:tailEnd type="none" w="med" len="med"/>
            </a:ln>
            <a:effectLst>
              <a:innerShdw blurRad="63500" dist="50800" dir="5400000">
                <a:prstClr val="black">
                  <a:alpha val="50000"/>
                </a:prstClr>
              </a:innerShdw>
            </a:effectLst>
            <a:scene3d>
              <a:camera prst="orthographicFront"/>
              <a:lightRig rig="soft" dir="t"/>
            </a:scene3d>
            <a:sp3d prstMaterial="plastic">
              <a:contourClr>
                <a:schemeClr val="accent4"/>
              </a:contourClr>
            </a:sp3d>
          </p:spPr>
          <p:txBody>
            <a:bodyPr vert="horz" wrap="square" lIns="91440" tIns="45720" rIns="91440" bIns="45720" numCol="1" rtlCol="0" anchor="ctr" anchorCtr="0" compatLnSpc="1">
              <a:prstTxWarp prst="textNoShape">
                <a:avLst/>
              </a:prstTxWarp>
            </a:bodyPr>
            <a:lstStyle/>
            <a:p>
              <a:pPr algn="ctr"/>
              <a:endParaRPr lang="en-GB" dirty="0">
                <a:solidFill>
                  <a:schemeClr val="bg1"/>
                </a:solidFill>
                <a:latin typeface="+mj-lt"/>
                <a:ea typeface="ＭＳ Ｐゴシック" charset="-128"/>
                <a:cs typeface="ＭＳ Ｐゴシック"/>
              </a:endParaRPr>
            </a:p>
          </p:txBody>
        </p:sp>
        <p:grpSp>
          <p:nvGrpSpPr>
            <p:cNvPr id="69" name="Group 68"/>
            <p:cNvGrpSpPr/>
            <p:nvPr/>
          </p:nvGrpSpPr>
          <p:grpSpPr>
            <a:xfrm>
              <a:off x="5367491" y="2655816"/>
              <a:ext cx="725153" cy="725152"/>
              <a:chOff x="1763688" y="1484784"/>
              <a:chExt cx="1132780" cy="1132778"/>
            </a:xfrm>
          </p:grpSpPr>
          <p:grpSp>
            <p:nvGrpSpPr>
              <p:cNvPr id="70" name="Group 69"/>
              <p:cNvGrpSpPr/>
              <p:nvPr/>
            </p:nvGrpSpPr>
            <p:grpSpPr>
              <a:xfrm>
                <a:off x="1763688" y="1484784"/>
                <a:ext cx="1132780" cy="1132778"/>
                <a:chOff x="755749" y="2451198"/>
                <a:chExt cx="1126927" cy="1126927"/>
              </a:xfrm>
            </p:grpSpPr>
            <p:sp>
              <p:nvSpPr>
                <p:cNvPr id="74" name="Oval 73"/>
                <p:cNvSpPr/>
                <p:nvPr/>
              </p:nvSpPr>
              <p:spPr bwMode="auto">
                <a:xfrm>
                  <a:off x="755749" y="2451198"/>
                  <a:ext cx="1126927" cy="1126927"/>
                </a:xfrm>
                <a:prstGeom prst="ellipse">
                  <a:avLst/>
                </a:prstGeom>
                <a:gradFill flip="none" rotWithShape="1">
                  <a:gsLst>
                    <a:gs pos="100000">
                      <a:schemeClr val="bg1">
                        <a:alpha val="0"/>
                      </a:schemeClr>
                    </a:gs>
                    <a:gs pos="0">
                      <a:schemeClr val="bg1"/>
                    </a:gs>
                  </a:gsLst>
                  <a:lin ang="5400000" scaled="1"/>
                  <a:tileRect/>
                </a:gradFill>
                <a:ln w="9525" cap="flat" cmpd="sng" algn="ctr">
                  <a:noFill/>
                  <a:prstDash val="solid"/>
                  <a:round/>
                  <a:headEnd type="none" w="med" len="med"/>
                  <a:tailEnd type="none" w="med" len="med"/>
                </a:ln>
                <a:effectLst>
                  <a:outerShdw blurRad="63500" sx="102000" sy="102000" algn="ctr" rotWithShape="0">
                    <a:schemeClr val="tx2">
                      <a:alpha val="40000"/>
                    </a:schemeClr>
                  </a:outerShdw>
                </a:effectLst>
              </p:spPr>
              <p:txBody>
                <a:bodyPr vert="horz" wrap="square" lIns="91440" tIns="45720" rIns="91440" bIns="45720" numCol="1" rtlCol="0" anchor="ctr" anchorCtr="0" compatLnSpc="1">
                  <a:prstTxWarp prst="textNoShape">
                    <a:avLst/>
                  </a:prstTxWarp>
                </a:bodyPr>
                <a:lstStyle/>
                <a:p>
                  <a:pPr algn="ctr"/>
                  <a:endParaRPr lang="en-GB" sz="2400" dirty="0">
                    <a:solidFill>
                      <a:schemeClr val="bg1"/>
                    </a:solidFill>
                    <a:latin typeface="Arial" pitchFamily="2" charset="0"/>
                  </a:endParaRPr>
                </a:p>
              </p:txBody>
            </p:sp>
            <p:sp>
              <p:nvSpPr>
                <p:cNvPr id="75" name="Oval 74"/>
                <p:cNvSpPr/>
                <p:nvPr/>
              </p:nvSpPr>
              <p:spPr bwMode="auto">
                <a:xfrm>
                  <a:off x="809594" y="2505043"/>
                  <a:ext cx="1019236" cy="1019236"/>
                </a:xfrm>
                <a:prstGeom prst="ellipse">
                  <a:avLst/>
                </a:prstGeom>
                <a:gradFill flip="none" rotWithShape="1">
                  <a:gsLst>
                    <a:gs pos="0">
                      <a:schemeClr val="accent5">
                        <a:lumMod val="75000"/>
                      </a:schemeClr>
                    </a:gs>
                    <a:gs pos="100000">
                      <a:schemeClr val="accent5"/>
                    </a:gs>
                    <a:gs pos="67000">
                      <a:schemeClr val="accent5"/>
                    </a:gs>
                  </a:gsLst>
                  <a:lin ang="13500000" scaled="1"/>
                  <a:tileRect/>
                </a:gradFill>
                <a:ln w="19050" cap="flat" cmpd="sng" algn="ctr">
                  <a:solidFill>
                    <a:schemeClr val="bg2"/>
                  </a:solidFill>
                  <a:prstDash val="solid"/>
                  <a:round/>
                  <a:headEnd type="none" w="med" len="med"/>
                  <a:tailEnd type="none" w="med" len="med"/>
                </a:ln>
                <a:effectLst/>
                <a:scene3d>
                  <a:camera prst="orthographicFront"/>
                  <a:lightRig rig="soft" dir="t"/>
                </a:scene3d>
                <a:sp3d prstMaterial="plastic">
                  <a:contourClr>
                    <a:schemeClr val="accent4"/>
                  </a:contourClr>
                </a:sp3d>
              </p:spPr>
              <p:txBody>
                <a:bodyPr vert="horz" wrap="square" lIns="91440" tIns="45720" rIns="91440" bIns="45720" numCol="1" rtlCol="0" anchor="ctr" anchorCtr="0" compatLnSpc="1">
                  <a:prstTxWarp prst="textNoShape">
                    <a:avLst/>
                  </a:prstTxWarp>
                </a:bodyPr>
                <a:lstStyle/>
                <a:p>
                  <a:pPr algn="ctr"/>
                  <a:endParaRPr lang="en-GB" dirty="0">
                    <a:solidFill>
                      <a:schemeClr val="bg1"/>
                    </a:solidFill>
                    <a:latin typeface="+mj-lt"/>
                    <a:ea typeface="ＭＳ Ｐゴシック" charset="-128"/>
                    <a:cs typeface="ＭＳ Ｐゴシック"/>
                  </a:endParaRPr>
                </a:p>
              </p:txBody>
            </p:sp>
          </p:grpSp>
          <p:grpSp>
            <p:nvGrpSpPr>
              <p:cNvPr id="71" name="Group 70"/>
              <p:cNvGrpSpPr/>
              <p:nvPr/>
            </p:nvGrpSpPr>
            <p:grpSpPr>
              <a:xfrm>
                <a:off x="1907704" y="1772816"/>
                <a:ext cx="868414" cy="532472"/>
                <a:chOff x="2017419" y="1340768"/>
                <a:chExt cx="1220730" cy="748496"/>
              </a:xfrm>
            </p:grpSpPr>
            <p:sp>
              <p:nvSpPr>
                <p:cNvPr id="72" name="Freeform 8"/>
                <p:cNvSpPr>
                  <a:spLocks noEditPoints="1"/>
                </p:cNvSpPr>
                <p:nvPr/>
              </p:nvSpPr>
              <p:spPr bwMode="auto">
                <a:xfrm>
                  <a:off x="2017419" y="1340768"/>
                  <a:ext cx="1220730" cy="748496"/>
                </a:xfrm>
                <a:custGeom>
                  <a:avLst/>
                  <a:gdLst>
                    <a:gd name="T0" fmla="*/ 741 w 1766"/>
                    <a:gd name="T1" fmla="*/ 1 h 1083"/>
                    <a:gd name="T2" fmla="*/ 87 w 1766"/>
                    <a:gd name="T3" fmla="*/ 105 h 1083"/>
                    <a:gd name="T4" fmla="*/ 64 w 1766"/>
                    <a:gd name="T5" fmla="*/ 149 h 1083"/>
                    <a:gd name="T6" fmla="*/ 1 w 1766"/>
                    <a:gd name="T7" fmla="*/ 555 h 1083"/>
                    <a:gd name="T8" fmla="*/ 8 w 1766"/>
                    <a:gd name="T9" fmla="*/ 776 h 1083"/>
                    <a:gd name="T10" fmla="*/ 0 w 1766"/>
                    <a:gd name="T11" fmla="*/ 781 h 1083"/>
                    <a:gd name="T12" fmla="*/ 1 w 1766"/>
                    <a:gd name="T13" fmla="*/ 810 h 1083"/>
                    <a:gd name="T14" fmla="*/ 12 w 1766"/>
                    <a:gd name="T15" fmla="*/ 826 h 1083"/>
                    <a:gd name="T16" fmla="*/ 118 w 1766"/>
                    <a:gd name="T17" fmla="*/ 848 h 1083"/>
                    <a:gd name="T18" fmla="*/ 163 w 1766"/>
                    <a:gd name="T19" fmla="*/ 966 h 1083"/>
                    <a:gd name="T20" fmla="*/ 246 w 1766"/>
                    <a:gd name="T21" fmla="*/ 962 h 1083"/>
                    <a:gd name="T22" fmla="*/ 279 w 1766"/>
                    <a:gd name="T23" fmla="*/ 923 h 1083"/>
                    <a:gd name="T24" fmla="*/ 291 w 1766"/>
                    <a:gd name="T25" fmla="*/ 875 h 1083"/>
                    <a:gd name="T26" fmla="*/ 866 w 1766"/>
                    <a:gd name="T27" fmla="*/ 965 h 1083"/>
                    <a:gd name="T28" fmla="*/ 906 w 1766"/>
                    <a:gd name="T29" fmla="*/ 1056 h 1083"/>
                    <a:gd name="T30" fmla="*/ 954 w 1766"/>
                    <a:gd name="T31" fmla="*/ 1082 h 1083"/>
                    <a:gd name="T32" fmla="*/ 987 w 1766"/>
                    <a:gd name="T33" fmla="*/ 1080 h 1083"/>
                    <a:gd name="T34" fmla="*/ 1038 w 1766"/>
                    <a:gd name="T35" fmla="*/ 1069 h 1083"/>
                    <a:gd name="T36" fmla="*/ 1085 w 1766"/>
                    <a:gd name="T37" fmla="*/ 990 h 1083"/>
                    <a:gd name="T38" fmla="*/ 1296 w 1766"/>
                    <a:gd name="T39" fmla="*/ 985 h 1083"/>
                    <a:gd name="T40" fmla="*/ 1505 w 1766"/>
                    <a:gd name="T41" fmla="*/ 966 h 1083"/>
                    <a:gd name="T42" fmla="*/ 1591 w 1766"/>
                    <a:gd name="T43" fmla="*/ 1012 h 1083"/>
                    <a:gd name="T44" fmla="*/ 1667 w 1766"/>
                    <a:gd name="T45" fmla="*/ 991 h 1083"/>
                    <a:gd name="T46" fmla="*/ 1701 w 1766"/>
                    <a:gd name="T47" fmla="*/ 940 h 1083"/>
                    <a:gd name="T48" fmla="*/ 1729 w 1766"/>
                    <a:gd name="T49" fmla="*/ 934 h 1083"/>
                    <a:gd name="T50" fmla="*/ 1760 w 1766"/>
                    <a:gd name="T51" fmla="*/ 898 h 1083"/>
                    <a:gd name="T52" fmla="*/ 1766 w 1766"/>
                    <a:gd name="T53" fmla="*/ 874 h 1083"/>
                    <a:gd name="T54" fmla="*/ 1760 w 1766"/>
                    <a:gd name="T55" fmla="*/ 860 h 1083"/>
                    <a:gd name="T56" fmla="*/ 1761 w 1766"/>
                    <a:gd name="T57" fmla="*/ 811 h 1083"/>
                    <a:gd name="T58" fmla="*/ 1761 w 1766"/>
                    <a:gd name="T59" fmla="*/ 794 h 1083"/>
                    <a:gd name="T60" fmla="*/ 1750 w 1766"/>
                    <a:gd name="T61" fmla="*/ 784 h 1083"/>
                    <a:gd name="T62" fmla="*/ 1747 w 1766"/>
                    <a:gd name="T63" fmla="*/ 686 h 1083"/>
                    <a:gd name="T64" fmla="*/ 1746 w 1766"/>
                    <a:gd name="T65" fmla="*/ 653 h 1083"/>
                    <a:gd name="T66" fmla="*/ 1737 w 1766"/>
                    <a:gd name="T67" fmla="*/ 627 h 1083"/>
                    <a:gd name="T68" fmla="*/ 1712 w 1766"/>
                    <a:gd name="T69" fmla="*/ 590 h 1083"/>
                    <a:gd name="T70" fmla="*/ 1632 w 1766"/>
                    <a:gd name="T71" fmla="*/ 486 h 1083"/>
                    <a:gd name="T72" fmla="*/ 1621 w 1766"/>
                    <a:gd name="T73" fmla="*/ 480 h 1083"/>
                    <a:gd name="T74" fmla="*/ 1634 w 1766"/>
                    <a:gd name="T75" fmla="*/ 469 h 1083"/>
                    <a:gd name="T76" fmla="*/ 1635 w 1766"/>
                    <a:gd name="T77" fmla="*/ 426 h 1083"/>
                    <a:gd name="T78" fmla="*/ 1633 w 1766"/>
                    <a:gd name="T79" fmla="*/ 374 h 1083"/>
                    <a:gd name="T80" fmla="*/ 1616 w 1766"/>
                    <a:gd name="T81" fmla="*/ 343 h 1083"/>
                    <a:gd name="T82" fmla="*/ 1594 w 1766"/>
                    <a:gd name="T83" fmla="*/ 344 h 1083"/>
                    <a:gd name="T84" fmla="*/ 1584 w 1766"/>
                    <a:gd name="T85" fmla="*/ 361 h 1083"/>
                    <a:gd name="T86" fmla="*/ 1585 w 1766"/>
                    <a:gd name="T87" fmla="*/ 411 h 1083"/>
                    <a:gd name="T88" fmla="*/ 1563 w 1766"/>
                    <a:gd name="T89" fmla="*/ 413 h 1083"/>
                    <a:gd name="T90" fmla="*/ 1405 w 1766"/>
                    <a:gd name="T91" fmla="*/ 197 h 1083"/>
                    <a:gd name="T92" fmla="*/ 1393 w 1766"/>
                    <a:gd name="T93" fmla="*/ 185 h 1083"/>
                    <a:gd name="T94" fmla="*/ 1368 w 1766"/>
                    <a:gd name="T95" fmla="*/ 156 h 1083"/>
                    <a:gd name="T96" fmla="*/ 1284 w 1766"/>
                    <a:gd name="T97" fmla="*/ 63 h 1083"/>
                    <a:gd name="T98" fmla="*/ 1246 w 1766"/>
                    <a:gd name="T99" fmla="*/ 30 h 1083"/>
                    <a:gd name="T100" fmla="*/ 1201 w 1766"/>
                    <a:gd name="T101" fmla="*/ 17 h 1083"/>
                    <a:gd name="T102" fmla="*/ 741 w 1766"/>
                    <a:gd name="T103" fmla="*/ 1 h 1083"/>
                    <a:gd name="T104" fmla="*/ 1567 w 1766"/>
                    <a:gd name="T105" fmla="*/ 421 h 1083"/>
                    <a:gd name="T106" fmla="*/ 1586 w 1766"/>
                    <a:gd name="T107" fmla="*/ 421 h 1083"/>
                    <a:gd name="T108" fmla="*/ 1586 w 1766"/>
                    <a:gd name="T109" fmla="*/ 440 h 1083"/>
                    <a:gd name="T110" fmla="*/ 1579 w 1766"/>
                    <a:gd name="T111" fmla="*/ 438 h 1083"/>
                    <a:gd name="T112" fmla="*/ 1578 w 1766"/>
                    <a:gd name="T113" fmla="*/ 434 h 1083"/>
                    <a:gd name="T114" fmla="*/ 1567 w 1766"/>
                    <a:gd name="T115" fmla="*/ 421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66" h="1083">
                      <a:moveTo>
                        <a:pt x="741" y="1"/>
                      </a:moveTo>
                      <a:cubicBezTo>
                        <a:pt x="704" y="0"/>
                        <a:pt x="266" y="79"/>
                        <a:pt x="87" y="105"/>
                      </a:cubicBezTo>
                      <a:cubicBezTo>
                        <a:pt x="70" y="111"/>
                        <a:pt x="68" y="130"/>
                        <a:pt x="64" y="149"/>
                      </a:cubicBezTo>
                      <a:cubicBezTo>
                        <a:pt x="38" y="273"/>
                        <a:pt x="6" y="462"/>
                        <a:pt x="1" y="555"/>
                      </a:cubicBezTo>
                      <a:cubicBezTo>
                        <a:pt x="0" y="565"/>
                        <a:pt x="8" y="776"/>
                        <a:pt x="8" y="776"/>
                      </a:cubicBezTo>
                      <a:cubicBezTo>
                        <a:pt x="0" y="781"/>
                        <a:pt x="0" y="781"/>
                        <a:pt x="0" y="781"/>
                      </a:cubicBezTo>
                      <a:cubicBezTo>
                        <a:pt x="0" y="781"/>
                        <a:pt x="0" y="799"/>
                        <a:pt x="1" y="810"/>
                      </a:cubicBezTo>
                      <a:cubicBezTo>
                        <a:pt x="2" y="820"/>
                        <a:pt x="12" y="826"/>
                        <a:pt x="12" y="826"/>
                      </a:cubicBezTo>
                      <a:cubicBezTo>
                        <a:pt x="12" y="826"/>
                        <a:pt x="99" y="845"/>
                        <a:pt x="118" y="848"/>
                      </a:cubicBezTo>
                      <a:cubicBezTo>
                        <a:pt x="121" y="900"/>
                        <a:pt x="134" y="942"/>
                        <a:pt x="163" y="966"/>
                      </a:cubicBezTo>
                      <a:cubicBezTo>
                        <a:pt x="177" y="976"/>
                        <a:pt x="243" y="964"/>
                        <a:pt x="246" y="962"/>
                      </a:cubicBezTo>
                      <a:cubicBezTo>
                        <a:pt x="253" y="959"/>
                        <a:pt x="267" y="948"/>
                        <a:pt x="279" y="923"/>
                      </a:cubicBezTo>
                      <a:cubicBezTo>
                        <a:pt x="292" y="895"/>
                        <a:pt x="291" y="875"/>
                        <a:pt x="291" y="875"/>
                      </a:cubicBezTo>
                      <a:cubicBezTo>
                        <a:pt x="291" y="875"/>
                        <a:pt x="689" y="938"/>
                        <a:pt x="866" y="965"/>
                      </a:cubicBezTo>
                      <a:cubicBezTo>
                        <a:pt x="874" y="999"/>
                        <a:pt x="886" y="1033"/>
                        <a:pt x="906" y="1056"/>
                      </a:cubicBezTo>
                      <a:cubicBezTo>
                        <a:pt x="916" y="1068"/>
                        <a:pt x="932" y="1081"/>
                        <a:pt x="954" y="1082"/>
                      </a:cubicBezTo>
                      <a:cubicBezTo>
                        <a:pt x="964" y="1083"/>
                        <a:pt x="976" y="1081"/>
                        <a:pt x="987" y="1080"/>
                      </a:cubicBezTo>
                      <a:cubicBezTo>
                        <a:pt x="1007" y="1078"/>
                        <a:pt x="1024" y="1076"/>
                        <a:pt x="1038" y="1069"/>
                      </a:cubicBezTo>
                      <a:cubicBezTo>
                        <a:pt x="1067" y="1055"/>
                        <a:pt x="1077" y="1023"/>
                        <a:pt x="1085" y="990"/>
                      </a:cubicBezTo>
                      <a:cubicBezTo>
                        <a:pt x="1152" y="998"/>
                        <a:pt x="1226" y="990"/>
                        <a:pt x="1296" y="985"/>
                      </a:cubicBezTo>
                      <a:cubicBezTo>
                        <a:pt x="1367" y="980"/>
                        <a:pt x="1437" y="972"/>
                        <a:pt x="1505" y="966"/>
                      </a:cubicBezTo>
                      <a:cubicBezTo>
                        <a:pt x="1524" y="990"/>
                        <a:pt x="1545" y="1016"/>
                        <a:pt x="1591" y="1012"/>
                      </a:cubicBezTo>
                      <a:cubicBezTo>
                        <a:pt x="1623" y="1009"/>
                        <a:pt x="1649" y="1005"/>
                        <a:pt x="1667" y="991"/>
                      </a:cubicBezTo>
                      <a:cubicBezTo>
                        <a:pt x="1685" y="978"/>
                        <a:pt x="1694" y="959"/>
                        <a:pt x="1701" y="940"/>
                      </a:cubicBezTo>
                      <a:cubicBezTo>
                        <a:pt x="1716" y="938"/>
                        <a:pt x="1723" y="936"/>
                        <a:pt x="1729" y="934"/>
                      </a:cubicBezTo>
                      <a:cubicBezTo>
                        <a:pt x="1736" y="933"/>
                        <a:pt x="1758" y="904"/>
                        <a:pt x="1760" y="898"/>
                      </a:cubicBezTo>
                      <a:cubicBezTo>
                        <a:pt x="1762" y="895"/>
                        <a:pt x="1766" y="879"/>
                        <a:pt x="1766" y="874"/>
                      </a:cubicBezTo>
                      <a:cubicBezTo>
                        <a:pt x="1766" y="869"/>
                        <a:pt x="1760" y="860"/>
                        <a:pt x="1760" y="860"/>
                      </a:cubicBezTo>
                      <a:cubicBezTo>
                        <a:pt x="1760" y="860"/>
                        <a:pt x="1761" y="817"/>
                        <a:pt x="1761" y="811"/>
                      </a:cubicBezTo>
                      <a:cubicBezTo>
                        <a:pt x="1762" y="805"/>
                        <a:pt x="1763" y="798"/>
                        <a:pt x="1761" y="794"/>
                      </a:cubicBezTo>
                      <a:cubicBezTo>
                        <a:pt x="1760" y="789"/>
                        <a:pt x="1750" y="784"/>
                        <a:pt x="1750" y="784"/>
                      </a:cubicBezTo>
                      <a:cubicBezTo>
                        <a:pt x="1750" y="784"/>
                        <a:pt x="1748" y="719"/>
                        <a:pt x="1747" y="686"/>
                      </a:cubicBezTo>
                      <a:cubicBezTo>
                        <a:pt x="1747" y="675"/>
                        <a:pt x="1748" y="664"/>
                        <a:pt x="1746" y="653"/>
                      </a:cubicBezTo>
                      <a:cubicBezTo>
                        <a:pt x="1745" y="645"/>
                        <a:pt x="1741" y="634"/>
                        <a:pt x="1737" y="627"/>
                      </a:cubicBezTo>
                      <a:cubicBezTo>
                        <a:pt x="1732" y="615"/>
                        <a:pt x="1721" y="602"/>
                        <a:pt x="1712" y="590"/>
                      </a:cubicBezTo>
                      <a:cubicBezTo>
                        <a:pt x="1688" y="554"/>
                        <a:pt x="1658" y="518"/>
                        <a:pt x="1632" y="486"/>
                      </a:cubicBezTo>
                      <a:cubicBezTo>
                        <a:pt x="1628" y="484"/>
                        <a:pt x="1624" y="482"/>
                        <a:pt x="1621" y="480"/>
                      </a:cubicBezTo>
                      <a:cubicBezTo>
                        <a:pt x="1626" y="477"/>
                        <a:pt x="1632" y="474"/>
                        <a:pt x="1634" y="469"/>
                      </a:cubicBezTo>
                      <a:cubicBezTo>
                        <a:pt x="1637" y="461"/>
                        <a:pt x="1635" y="441"/>
                        <a:pt x="1635" y="426"/>
                      </a:cubicBezTo>
                      <a:cubicBezTo>
                        <a:pt x="1634" y="417"/>
                        <a:pt x="1634" y="397"/>
                        <a:pt x="1633" y="374"/>
                      </a:cubicBezTo>
                      <a:cubicBezTo>
                        <a:pt x="1632" y="351"/>
                        <a:pt x="1630" y="342"/>
                        <a:pt x="1616" y="343"/>
                      </a:cubicBezTo>
                      <a:cubicBezTo>
                        <a:pt x="1610" y="343"/>
                        <a:pt x="1600" y="344"/>
                        <a:pt x="1594" y="344"/>
                      </a:cubicBezTo>
                      <a:cubicBezTo>
                        <a:pt x="1583" y="344"/>
                        <a:pt x="1583" y="354"/>
                        <a:pt x="1584" y="361"/>
                      </a:cubicBezTo>
                      <a:cubicBezTo>
                        <a:pt x="1584" y="368"/>
                        <a:pt x="1585" y="406"/>
                        <a:pt x="1585" y="411"/>
                      </a:cubicBezTo>
                      <a:cubicBezTo>
                        <a:pt x="1563" y="413"/>
                        <a:pt x="1563" y="413"/>
                        <a:pt x="1563" y="413"/>
                      </a:cubicBezTo>
                      <a:cubicBezTo>
                        <a:pt x="1512" y="336"/>
                        <a:pt x="1466" y="266"/>
                        <a:pt x="1405" y="197"/>
                      </a:cubicBezTo>
                      <a:cubicBezTo>
                        <a:pt x="1401" y="192"/>
                        <a:pt x="1393" y="185"/>
                        <a:pt x="1393" y="185"/>
                      </a:cubicBezTo>
                      <a:cubicBezTo>
                        <a:pt x="1393" y="185"/>
                        <a:pt x="1376" y="165"/>
                        <a:pt x="1368" y="156"/>
                      </a:cubicBezTo>
                      <a:cubicBezTo>
                        <a:pt x="1340" y="125"/>
                        <a:pt x="1312" y="94"/>
                        <a:pt x="1284" y="63"/>
                      </a:cubicBezTo>
                      <a:cubicBezTo>
                        <a:pt x="1279" y="57"/>
                        <a:pt x="1264" y="39"/>
                        <a:pt x="1246" y="30"/>
                      </a:cubicBezTo>
                      <a:cubicBezTo>
                        <a:pt x="1227" y="21"/>
                        <a:pt x="1209" y="19"/>
                        <a:pt x="1201" y="17"/>
                      </a:cubicBezTo>
                      <a:cubicBezTo>
                        <a:pt x="1145" y="10"/>
                        <a:pt x="778" y="1"/>
                        <a:pt x="741" y="1"/>
                      </a:cubicBezTo>
                      <a:close/>
                      <a:moveTo>
                        <a:pt x="1567" y="421"/>
                      </a:moveTo>
                      <a:cubicBezTo>
                        <a:pt x="1586" y="421"/>
                        <a:pt x="1586" y="421"/>
                        <a:pt x="1586" y="421"/>
                      </a:cubicBezTo>
                      <a:cubicBezTo>
                        <a:pt x="1585" y="424"/>
                        <a:pt x="1587" y="438"/>
                        <a:pt x="1586" y="440"/>
                      </a:cubicBezTo>
                      <a:cubicBezTo>
                        <a:pt x="1585" y="437"/>
                        <a:pt x="1582" y="437"/>
                        <a:pt x="1579" y="438"/>
                      </a:cubicBezTo>
                      <a:cubicBezTo>
                        <a:pt x="1578" y="437"/>
                        <a:pt x="1578" y="435"/>
                        <a:pt x="1578" y="434"/>
                      </a:cubicBezTo>
                      <a:cubicBezTo>
                        <a:pt x="1576" y="433"/>
                        <a:pt x="1567" y="421"/>
                        <a:pt x="1567" y="421"/>
                      </a:cubicBez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p>
              </p:txBody>
            </p:sp>
            <p:sp>
              <p:nvSpPr>
                <p:cNvPr id="73" name="Freeform 9"/>
                <p:cNvSpPr>
                  <a:spLocks noEditPoints="1"/>
                </p:cNvSpPr>
                <p:nvPr/>
              </p:nvSpPr>
              <p:spPr bwMode="auto">
                <a:xfrm>
                  <a:off x="2108067" y="1481489"/>
                  <a:ext cx="1114542" cy="567199"/>
                </a:xfrm>
                <a:custGeom>
                  <a:avLst/>
                  <a:gdLst>
                    <a:gd name="T0" fmla="*/ 712 w 1612"/>
                    <a:gd name="T1" fmla="*/ 47 h 821"/>
                    <a:gd name="T2" fmla="*/ 725 w 1612"/>
                    <a:gd name="T3" fmla="*/ 154 h 821"/>
                    <a:gd name="T4" fmla="*/ 739 w 1612"/>
                    <a:gd name="T5" fmla="*/ 227 h 821"/>
                    <a:gd name="T6" fmla="*/ 764 w 1612"/>
                    <a:gd name="T7" fmla="*/ 177 h 821"/>
                    <a:gd name="T8" fmla="*/ 602 w 1612"/>
                    <a:gd name="T9" fmla="*/ 36 h 821"/>
                    <a:gd name="T10" fmla="*/ 592 w 1612"/>
                    <a:gd name="T11" fmla="*/ 269 h 821"/>
                    <a:gd name="T12" fmla="*/ 667 w 1612"/>
                    <a:gd name="T13" fmla="*/ 292 h 821"/>
                    <a:gd name="T14" fmla="*/ 676 w 1612"/>
                    <a:gd name="T15" fmla="*/ 154 h 821"/>
                    <a:gd name="T16" fmla="*/ 706 w 1612"/>
                    <a:gd name="T17" fmla="*/ 35 h 821"/>
                    <a:gd name="T18" fmla="*/ 34 w 1612"/>
                    <a:gd name="T19" fmla="*/ 574 h 821"/>
                    <a:gd name="T20" fmla="*/ 35 w 1612"/>
                    <a:gd name="T21" fmla="*/ 723 h 821"/>
                    <a:gd name="T22" fmla="*/ 34 w 1612"/>
                    <a:gd name="T23" fmla="*/ 574 h 821"/>
                    <a:gd name="T24" fmla="*/ 5 w 1612"/>
                    <a:gd name="T25" fmla="*/ 654 h 821"/>
                    <a:gd name="T26" fmla="*/ 64 w 1612"/>
                    <a:gd name="T27" fmla="*/ 643 h 821"/>
                    <a:gd name="T28" fmla="*/ 30 w 1612"/>
                    <a:gd name="T29" fmla="*/ 606 h 821"/>
                    <a:gd name="T30" fmla="*/ 35 w 1612"/>
                    <a:gd name="T31" fmla="*/ 692 h 821"/>
                    <a:gd name="T32" fmla="*/ 30 w 1612"/>
                    <a:gd name="T33" fmla="*/ 606 h 821"/>
                    <a:gd name="T34" fmla="*/ 1608 w 1612"/>
                    <a:gd name="T35" fmla="*/ 484 h 821"/>
                    <a:gd name="T36" fmla="*/ 1547 w 1612"/>
                    <a:gd name="T37" fmla="*/ 496 h 821"/>
                    <a:gd name="T38" fmla="*/ 1598 w 1612"/>
                    <a:gd name="T39" fmla="*/ 568 h 821"/>
                    <a:gd name="T40" fmla="*/ 1284 w 1612"/>
                    <a:gd name="T41" fmla="*/ 26 h 821"/>
                    <a:gd name="T42" fmla="*/ 782 w 1612"/>
                    <a:gd name="T43" fmla="*/ 4 h 821"/>
                    <a:gd name="T44" fmla="*/ 851 w 1612"/>
                    <a:gd name="T45" fmla="*/ 237 h 821"/>
                    <a:gd name="T46" fmla="*/ 946 w 1612"/>
                    <a:gd name="T47" fmla="*/ 252 h 821"/>
                    <a:gd name="T48" fmla="*/ 1002 w 1612"/>
                    <a:gd name="T49" fmla="*/ 236 h 821"/>
                    <a:gd name="T50" fmla="*/ 975 w 1612"/>
                    <a:gd name="T51" fmla="*/ 234 h 821"/>
                    <a:gd name="T52" fmla="*/ 1079 w 1612"/>
                    <a:gd name="T53" fmla="*/ 217 h 821"/>
                    <a:gd name="T54" fmla="*/ 1187 w 1612"/>
                    <a:gd name="T55" fmla="*/ 222 h 821"/>
                    <a:gd name="T56" fmla="*/ 1188 w 1612"/>
                    <a:gd name="T57" fmla="*/ 227 h 821"/>
                    <a:gd name="T58" fmla="*/ 1003 w 1612"/>
                    <a:gd name="T59" fmla="*/ 243 h 821"/>
                    <a:gd name="T60" fmla="*/ 1197 w 1612"/>
                    <a:gd name="T61" fmla="*/ 242 h 821"/>
                    <a:gd name="T62" fmla="*/ 1256 w 1612"/>
                    <a:gd name="T63" fmla="*/ 225 h 821"/>
                    <a:gd name="T64" fmla="*/ 1220 w 1612"/>
                    <a:gd name="T65" fmla="*/ 224 h 821"/>
                    <a:gd name="T66" fmla="*/ 1306 w 1612"/>
                    <a:gd name="T67" fmla="*/ 209 h 821"/>
                    <a:gd name="T68" fmla="*/ 1395 w 1612"/>
                    <a:gd name="T69" fmla="*/ 214 h 821"/>
                    <a:gd name="T70" fmla="*/ 1395 w 1612"/>
                    <a:gd name="T71" fmla="*/ 218 h 821"/>
                    <a:gd name="T72" fmla="*/ 1257 w 1612"/>
                    <a:gd name="T73" fmla="*/ 231 h 821"/>
                    <a:gd name="T74" fmla="*/ 1396 w 1612"/>
                    <a:gd name="T75" fmla="*/ 235 h 821"/>
                    <a:gd name="T76" fmla="*/ 1284 w 1612"/>
                    <a:gd name="T77" fmla="*/ 26 h 821"/>
                    <a:gd name="T78" fmla="*/ 969 w 1612"/>
                    <a:gd name="T79" fmla="*/ 515 h 821"/>
                    <a:gd name="T80" fmla="*/ 988 w 1612"/>
                    <a:gd name="T81" fmla="*/ 584 h 821"/>
                    <a:gd name="T82" fmla="*/ 1201 w 1612"/>
                    <a:gd name="T83" fmla="*/ 596 h 821"/>
                    <a:gd name="T84" fmla="*/ 1093 w 1612"/>
                    <a:gd name="T85" fmla="*/ 510 h 821"/>
                    <a:gd name="T86" fmla="*/ 771 w 1612"/>
                    <a:gd name="T87" fmla="*/ 731 h 821"/>
                    <a:gd name="T88" fmla="*/ 827 w 1612"/>
                    <a:gd name="T89" fmla="*/ 723 h 821"/>
                    <a:gd name="T90" fmla="*/ 802 w 1612"/>
                    <a:gd name="T91" fmla="*/ 632 h 821"/>
                    <a:gd name="T92" fmla="*/ 807 w 1612"/>
                    <a:gd name="T93" fmla="*/ 820 h 821"/>
                    <a:gd name="T94" fmla="*/ 802 w 1612"/>
                    <a:gd name="T95" fmla="*/ 632 h 821"/>
                    <a:gd name="T96" fmla="*/ 762 w 1612"/>
                    <a:gd name="T97" fmla="*/ 734 h 821"/>
                    <a:gd name="T98" fmla="*/ 846 w 1612"/>
                    <a:gd name="T99" fmla="*/ 719 h 821"/>
                    <a:gd name="T100" fmla="*/ 769 w 1612"/>
                    <a:gd name="T101" fmla="*/ 292 h 821"/>
                    <a:gd name="T102" fmla="*/ 740 w 1612"/>
                    <a:gd name="T103" fmla="*/ 237 h 821"/>
                    <a:gd name="T104" fmla="*/ 741 w 1612"/>
                    <a:gd name="T105" fmla="*/ 292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2" h="821">
                      <a:moveTo>
                        <a:pt x="764" y="177"/>
                      </a:moveTo>
                      <a:cubicBezTo>
                        <a:pt x="757" y="154"/>
                        <a:pt x="718" y="60"/>
                        <a:pt x="712" y="47"/>
                      </a:cubicBezTo>
                      <a:cubicBezTo>
                        <a:pt x="712" y="47"/>
                        <a:pt x="710" y="115"/>
                        <a:pt x="712" y="153"/>
                      </a:cubicBezTo>
                      <a:cubicBezTo>
                        <a:pt x="717" y="153"/>
                        <a:pt x="725" y="154"/>
                        <a:pt x="725" y="154"/>
                      </a:cubicBezTo>
                      <a:cubicBezTo>
                        <a:pt x="725" y="154"/>
                        <a:pt x="734" y="153"/>
                        <a:pt x="735" y="166"/>
                      </a:cubicBezTo>
                      <a:cubicBezTo>
                        <a:pt x="735" y="179"/>
                        <a:pt x="739" y="227"/>
                        <a:pt x="739" y="227"/>
                      </a:cubicBezTo>
                      <a:cubicBezTo>
                        <a:pt x="770" y="226"/>
                        <a:pt x="770" y="226"/>
                        <a:pt x="770" y="226"/>
                      </a:cubicBezTo>
                      <a:cubicBezTo>
                        <a:pt x="770" y="226"/>
                        <a:pt x="770" y="200"/>
                        <a:pt x="764" y="177"/>
                      </a:cubicBezTo>
                      <a:close/>
                      <a:moveTo>
                        <a:pt x="696" y="27"/>
                      </a:moveTo>
                      <a:cubicBezTo>
                        <a:pt x="696" y="27"/>
                        <a:pt x="614" y="36"/>
                        <a:pt x="602" y="36"/>
                      </a:cubicBezTo>
                      <a:cubicBezTo>
                        <a:pt x="590" y="37"/>
                        <a:pt x="591" y="51"/>
                        <a:pt x="591" y="51"/>
                      </a:cubicBezTo>
                      <a:cubicBezTo>
                        <a:pt x="591" y="51"/>
                        <a:pt x="593" y="212"/>
                        <a:pt x="592" y="269"/>
                      </a:cubicBezTo>
                      <a:cubicBezTo>
                        <a:pt x="592" y="287"/>
                        <a:pt x="597" y="290"/>
                        <a:pt x="602" y="290"/>
                      </a:cubicBezTo>
                      <a:cubicBezTo>
                        <a:pt x="607" y="290"/>
                        <a:pt x="667" y="292"/>
                        <a:pt x="667" y="292"/>
                      </a:cubicBezTo>
                      <a:cubicBezTo>
                        <a:pt x="667" y="292"/>
                        <a:pt x="664" y="188"/>
                        <a:pt x="664" y="170"/>
                      </a:cubicBezTo>
                      <a:cubicBezTo>
                        <a:pt x="663" y="154"/>
                        <a:pt x="676" y="154"/>
                        <a:pt x="676" y="154"/>
                      </a:cubicBezTo>
                      <a:cubicBezTo>
                        <a:pt x="676" y="154"/>
                        <a:pt x="695" y="154"/>
                        <a:pt x="704" y="154"/>
                      </a:cubicBezTo>
                      <a:cubicBezTo>
                        <a:pt x="702" y="86"/>
                        <a:pt x="706" y="35"/>
                        <a:pt x="706" y="35"/>
                      </a:cubicBezTo>
                      <a:cubicBezTo>
                        <a:pt x="702" y="28"/>
                        <a:pt x="696" y="27"/>
                        <a:pt x="696" y="27"/>
                      </a:cubicBezTo>
                      <a:close/>
                      <a:moveTo>
                        <a:pt x="34" y="574"/>
                      </a:moveTo>
                      <a:cubicBezTo>
                        <a:pt x="15" y="575"/>
                        <a:pt x="0" y="609"/>
                        <a:pt x="0" y="649"/>
                      </a:cubicBezTo>
                      <a:cubicBezTo>
                        <a:pt x="0" y="690"/>
                        <a:pt x="16" y="723"/>
                        <a:pt x="35" y="723"/>
                      </a:cubicBezTo>
                      <a:cubicBezTo>
                        <a:pt x="54" y="722"/>
                        <a:pt x="69" y="688"/>
                        <a:pt x="69" y="648"/>
                      </a:cubicBezTo>
                      <a:cubicBezTo>
                        <a:pt x="69" y="607"/>
                        <a:pt x="53" y="574"/>
                        <a:pt x="34" y="574"/>
                      </a:cubicBezTo>
                      <a:close/>
                      <a:moveTo>
                        <a:pt x="39" y="714"/>
                      </a:moveTo>
                      <a:cubicBezTo>
                        <a:pt x="23" y="717"/>
                        <a:pt x="8" y="690"/>
                        <a:pt x="5" y="654"/>
                      </a:cubicBezTo>
                      <a:cubicBezTo>
                        <a:pt x="2" y="618"/>
                        <a:pt x="13" y="587"/>
                        <a:pt x="29" y="584"/>
                      </a:cubicBezTo>
                      <a:cubicBezTo>
                        <a:pt x="45" y="580"/>
                        <a:pt x="61" y="607"/>
                        <a:pt x="64" y="643"/>
                      </a:cubicBezTo>
                      <a:cubicBezTo>
                        <a:pt x="67" y="679"/>
                        <a:pt x="56" y="711"/>
                        <a:pt x="39" y="714"/>
                      </a:cubicBezTo>
                      <a:close/>
                      <a:moveTo>
                        <a:pt x="30" y="606"/>
                      </a:moveTo>
                      <a:cubicBezTo>
                        <a:pt x="18" y="608"/>
                        <a:pt x="10" y="629"/>
                        <a:pt x="11" y="652"/>
                      </a:cubicBezTo>
                      <a:cubicBezTo>
                        <a:pt x="13" y="676"/>
                        <a:pt x="23" y="694"/>
                        <a:pt x="35" y="692"/>
                      </a:cubicBezTo>
                      <a:cubicBezTo>
                        <a:pt x="47" y="690"/>
                        <a:pt x="55" y="669"/>
                        <a:pt x="54" y="646"/>
                      </a:cubicBezTo>
                      <a:cubicBezTo>
                        <a:pt x="52" y="622"/>
                        <a:pt x="41" y="604"/>
                        <a:pt x="30" y="606"/>
                      </a:cubicBezTo>
                      <a:close/>
                      <a:moveTo>
                        <a:pt x="1610" y="559"/>
                      </a:moveTo>
                      <a:cubicBezTo>
                        <a:pt x="1608" y="484"/>
                        <a:pt x="1608" y="484"/>
                        <a:pt x="1608" y="484"/>
                      </a:cubicBezTo>
                      <a:cubicBezTo>
                        <a:pt x="1608" y="484"/>
                        <a:pt x="1607" y="478"/>
                        <a:pt x="1586" y="479"/>
                      </a:cubicBezTo>
                      <a:cubicBezTo>
                        <a:pt x="1565" y="481"/>
                        <a:pt x="1551" y="487"/>
                        <a:pt x="1547" y="496"/>
                      </a:cubicBezTo>
                      <a:cubicBezTo>
                        <a:pt x="1539" y="515"/>
                        <a:pt x="1519" y="573"/>
                        <a:pt x="1519" y="573"/>
                      </a:cubicBezTo>
                      <a:cubicBezTo>
                        <a:pt x="1519" y="573"/>
                        <a:pt x="1584" y="569"/>
                        <a:pt x="1598" y="568"/>
                      </a:cubicBezTo>
                      <a:cubicBezTo>
                        <a:pt x="1612" y="566"/>
                        <a:pt x="1610" y="559"/>
                        <a:pt x="1610" y="559"/>
                      </a:cubicBezTo>
                      <a:close/>
                      <a:moveTo>
                        <a:pt x="1284" y="26"/>
                      </a:moveTo>
                      <a:cubicBezTo>
                        <a:pt x="1284" y="26"/>
                        <a:pt x="1270" y="0"/>
                        <a:pt x="1245" y="1"/>
                      </a:cubicBezTo>
                      <a:cubicBezTo>
                        <a:pt x="782" y="4"/>
                        <a:pt x="782" y="4"/>
                        <a:pt x="782" y="4"/>
                      </a:cubicBezTo>
                      <a:cubicBezTo>
                        <a:pt x="782" y="4"/>
                        <a:pt x="743" y="0"/>
                        <a:pt x="758" y="33"/>
                      </a:cubicBezTo>
                      <a:cubicBezTo>
                        <a:pt x="772" y="66"/>
                        <a:pt x="851" y="237"/>
                        <a:pt x="851" y="237"/>
                      </a:cubicBezTo>
                      <a:cubicBezTo>
                        <a:pt x="851" y="237"/>
                        <a:pt x="857" y="255"/>
                        <a:pt x="902" y="253"/>
                      </a:cubicBezTo>
                      <a:cubicBezTo>
                        <a:pt x="909" y="253"/>
                        <a:pt x="925" y="253"/>
                        <a:pt x="946" y="252"/>
                      </a:cubicBezTo>
                      <a:cubicBezTo>
                        <a:pt x="964" y="246"/>
                        <a:pt x="991" y="236"/>
                        <a:pt x="996" y="235"/>
                      </a:cubicBezTo>
                      <a:cubicBezTo>
                        <a:pt x="1002" y="234"/>
                        <a:pt x="1002" y="236"/>
                        <a:pt x="1002" y="236"/>
                      </a:cubicBezTo>
                      <a:cubicBezTo>
                        <a:pt x="1029" y="230"/>
                        <a:pt x="1029" y="230"/>
                        <a:pt x="1029" y="230"/>
                      </a:cubicBezTo>
                      <a:cubicBezTo>
                        <a:pt x="975" y="234"/>
                        <a:pt x="975" y="234"/>
                        <a:pt x="975" y="234"/>
                      </a:cubicBezTo>
                      <a:cubicBezTo>
                        <a:pt x="975" y="234"/>
                        <a:pt x="973" y="233"/>
                        <a:pt x="972" y="230"/>
                      </a:cubicBezTo>
                      <a:cubicBezTo>
                        <a:pt x="1009" y="220"/>
                        <a:pt x="1079" y="217"/>
                        <a:pt x="1079" y="217"/>
                      </a:cubicBezTo>
                      <a:cubicBezTo>
                        <a:pt x="1079" y="217"/>
                        <a:pt x="1086" y="214"/>
                        <a:pt x="1089" y="215"/>
                      </a:cubicBezTo>
                      <a:cubicBezTo>
                        <a:pt x="1130" y="214"/>
                        <a:pt x="1187" y="222"/>
                        <a:pt x="1187" y="222"/>
                      </a:cubicBezTo>
                      <a:cubicBezTo>
                        <a:pt x="1188" y="225"/>
                        <a:pt x="1188" y="225"/>
                        <a:pt x="1188" y="225"/>
                      </a:cubicBezTo>
                      <a:cubicBezTo>
                        <a:pt x="1188" y="227"/>
                        <a:pt x="1188" y="227"/>
                        <a:pt x="1188" y="227"/>
                      </a:cubicBezTo>
                      <a:cubicBezTo>
                        <a:pt x="1047" y="230"/>
                        <a:pt x="1047" y="230"/>
                        <a:pt x="1047" y="230"/>
                      </a:cubicBezTo>
                      <a:cubicBezTo>
                        <a:pt x="1047" y="230"/>
                        <a:pt x="1035" y="233"/>
                        <a:pt x="1003" y="243"/>
                      </a:cubicBezTo>
                      <a:cubicBezTo>
                        <a:pt x="1003" y="246"/>
                        <a:pt x="1001" y="248"/>
                        <a:pt x="1000" y="250"/>
                      </a:cubicBezTo>
                      <a:cubicBezTo>
                        <a:pt x="1056" y="248"/>
                        <a:pt x="1129" y="245"/>
                        <a:pt x="1197" y="242"/>
                      </a:cubicBezTo>
                      <a:cubicBezTo>
                        <a:pt x="1214" y="236"/>
                        <a:pt x="1247" y="225"/>
                        <a:pt x="1251" y="224"/>
                      </a:cubicBezTo>
                      <a:cubicBezTo>
                        <a:pt x="1256" y="223"/>
                        <a:pt x="1256" y="225"/>
                        <a:pt x="1256" y="225"/>
                      </a:cubicBezTo>
                      <a:cubicBezTo>
                        <a:pt x="1278" y="220"/>
                        <a:pt x="1278" y="220"/>
                        <a:pt x="1278" y="220"/>
                      </a:cubicBezTo>
                      <a:cubicBezTo>
                        <a:pt x="1220" y="224"/>
                        <a:pt x="1220" y="224"/>
                        <a:pt x="1220" y="224"/>
                      </a:cubicBezTo>
                      <a:cubicBezTo>
                        <a:pt x="1220" y="224"/>
                        <a:pt x="1219" y="223"/>
                        <a:pt x="1218" y="220"/>
                      </a:cubicBezTo>
                      <a:cubicBezTo>
                        <a:pt x="1248" y="212"/>
                        <a:pt x="1306" y="209"/>
                        <a:pt x="1306" y="209"/>
                      </a:cubicBezTo>
                      <a:cubicBezTo>
                        <a:pt x="1306" y="209"/>
                        <a:pt x="1312" y="208"/>
                        <a:pt x="1314" y="209"/>
                      </a:cubicBezTo>
                      <a:cubicBezTo>
                        <a:pt x="1348" y="207"/>
                        <a:pt x="1395" y="214"/>
                        <a:pt x="1395" y="214"/>
                      </a:cubicBezTo>
                      <a:cubicBezTo>
                        <a:pt x="1396" y="217"/>
                        <a:pt x="1396" y="217"/>
                        <a:pt x="1396" y="217"/>
                      </a:cubicBezTo>
                      <a:cubicBezTo>
                        <a:pt x="1395" y="218"/>
                        <a:pt x="1395" y="218"/>
                        <a:pt x="1395" y="218"/>
                      </a:cubicBezTo>
                      <a:cubicBezTo>
                        <a:pt x="1293" y="220"/>
                        <a:pt x="1293" y="220"/>
                        <a:pt x="1293" y="220"/>
                      </a:cubicBezTo>
                      <a:cubicBezTo>
                        <a:pt x="1293" y="220"/>
                        <a:pt x="1283" y="222"/>
                        <a:pt x="1257" y="231"/>
                      </a:cubicBezTo>
                      <a:cubicBezTo>
                        <a:pt x="1256" y="236"/>
                        <a:pt x="1251" y="239"/>
                        <a:pt x="1248" y="241"/>
                      </a:cubicBezTo>
                      <a:cubicBezTo>
                        <a:pt x="1331" y="237"/>
                        <a:pt x="1396" y="235"/>
                        <a:pt x="1396" y="235"/>
                      </a:cubicBezTo>
                      <a:cubicBezTo>
                        <a:pt x="1396" y="235"/>
                        <a:pt x="1424" y="234"/>
                        <a:pt x="1407" y="203"/>
                      </a:cubicBezTo>
                      <a:cubicBezTo>
                        <a:pt x="1387" y="167"/>
                        <a:pt x="1284" y="26"/>
                        <a:pt x="1284" y="26"/>
                      </a:cubicBezTo>
                      <a:close/>
                      <a:moveTo>
                        <a:pt x="1093" y="510"/>
                      </a:moveTo>
                      <a:cubicBezTo>
                        <a:pt x="1047" y="509"/>
                        <a:pt x="969" y="515"/>
                        <a:pt x="969" y="515"/>
                      </a:cubicBezTo>
                      <a:cubicBezTo>
                        <a:pt x="969" y="515"/>
                        <a:pt x="951" y="514"/>
                        <a:pt x="960" y="531"/>
                      </a:cubicBezTo>
                      <a:cubicBezTo>
                        <a:pt x="968" y="549"/>
                        <a:pt x="988" y="584"/>
                        <a:pt x="988" y="584"/>
                      </a:cubicBezTo>
                      <a:cubicBezTo>
                        <a:pt x="988" y="584"/>
                        <a:pt x="1005" y="604"/>
                        <a:pt x="1034" y="604"/>
                      </a:cubicBezTo>
                      <a:cubicBezTo>
                        <a:pt x="1063" y="605"/>
                        <a:pt x="1201" y="596"/>
                        <a:pt x="1201" y="596"/>
                      </a:cubicBezTo>
                      <a:cubicBezTo>
                        <a:pt x="1201" y="596"/>
                        <a:pt x="1174" y="552"/>
                        <a:pt x="1158" y="529"/>
                      </a:cubicBezTo>
                      <a:cubicBezTo>
                        <a:pt x="1150" y="519"/>
                        <a:pt x="1138" y="511"/>
                        <a:pt x="1093" y="510"/>
                      </a:cubicBezTo>
                      <a:close/>
                      <a:moveTo>
                        <a:pt x="794" y="672"/>
                      </a:moveTo>
                      <a:cubicBezTo>
                        <a:pt x="779" y="675"/>
                        <a:pt x="768" y="701"/>
                        <a:pt x="771" y="731"/>
                      </a:cubicBezTo>
                      <a:cubicBezTo>
                        <a:pt x="773" y="761"/>
                        <a:pt x="787" y="783"/>
                        <a:pt x="803" y="781"/>
                      </a:cubicBezTo>
                      <a:cubicBezTo>
                        <a:pt x="818" y="779"/>
                        <a:pt x="829" y="753"/>
                        <a:pt x="827" y="723"/>
                      </a:cubicBezTo>
                      <a:cubicBezTo>
                        <a:pt x="825" y="693"/>
                        <a:pt x="810" y="670"/>
                        <a:pt x="794" y="672"/>
                      </a:cubicBezTo>
                      <a:close/>
                      <a:moveTo>
                        <a:pt x="802" y="632"/>
                      </a:moveTo>
                      <a:cubicBezTo>
                        <a:pt x="775" y="633"/>
                        <a:pt x="754" y="676"/>
                        <a:pt x="755" y="728"/>
                      </a:cubicBezTo>
                      <a:cubicBezTo>
                        <a:pt x="757" y="780"/>
                        <a:pt x="780" y="821"/>
                        <a:pt x="807" y="820"/>
                      </a:cubicBezTo>
                      <a:cubicBezTo>
                        <a:pt x="834" y="819"/>
                        <a:pt x="855" y="776"/>
                        <a:pt x="854" y="724"/>
                      </a:cubicBezTo>
                      <a:cubicBezTo>
                        <a:pt x="853" y="672"/>
                        <a:pt x="830" y="631"/>
                        <a:pt x="802" y="632"/>
                      </a:cubicBezTo>
                      <a:close/>
                      <a:moveTo>
                        <a:pt x="813" y="809"/>
                      </a:moveTo>
                      <a:cubicBezTo>
                        <a:pt x="790" y="813"/>
                        <a:pt x="767" y="780"/>
                        <a:pt x="762" y="734"/>
                      </a:cubicBezTo>
                      <a:cubicBezTo>
                        <a:pt x="757" y="689"/>
                        <a:pt x="772" y="648"/>
                        <a:pt x="795" y="644"/>
                      </a:cubicBezTo>
                      <a:cubicBezTo>
                        <a:pt x="818" y="640"/>
                        <a:pt x="841" y="673"/>
                        <a:pt x="846" y="719"/>
                      </a:cubicBezTo>
                      <a:cubicBezTo>
                        <a:pt x="851" y="764"/>
                        <a:pt x="836" y="805"/>
                        <a:pt x="813" y="809"/>
                      </a:cubicBezTo>
                      <a:close/>
                      <a:moveTo>
                        <a:pt x="769" y="292"/>
                      </a:moveTo>
                      <a:cubicBezTo>
                        <a:pt x="769" y="236"/>
                        <a:pt x="769" y="236"/>
                        <a:pt x="769" y="236"/>
                      </a:cubicBezTo>
                      <a:cubicBezTo>
                        <a:pt x="740" y="237"/>
                        <a:pt x="740" y="237"/>
                        <a:pt x="740" y="237"/>
                      </a:cubicBezTo>
                      <a:cubicBezTo>
                        <a:pt x="741" y="286"/>
                        <a:pt x="741" y="286"/>
                        <a:pt x="741" y="286"/>
                      </a:cubicBezTo>
                      <a:cubicBezTo>
                        <a:pt x="741" y="286"/>
                        <a:pt x="742" y="289"/>
                        <a:pt x="741" y="292"/>
                      </a:cubicBezTo>
                      <a:cubicBezTo>
                        <a:pt x="749" y="293"/>
                        <a:pt x="769" y="292"/>
                        <a:pt x="769" y="292"/>
                      </a:cubicBezTo>
                      <a:close/>
                    </a:path>
                  </a:pathLst>
                </a:custGeom>
                <a:gradFill flip="none" rotWithShape="1">
                  <a:gsLst>
                    <a:gs pos="0">
                      <a:schemeClr val="accent5">
                        <a:lumMod val="75000"/>
                      </a:schemeClr>
                    </a:gs>
                    <a:gs pos="100000">
                      <a:schemeClr val="accent5"/>
                    </a:gs>
                    <a:gs pos="67000">
                      <a:schemeClr val="accent5"/>
                    </a:gs>
                  </a:gsLst>
                  <a:lin ang="13500000" scaled="1"/>
                  <a:tileRect/>
                </a:gradFill>
                <a:ln w="19050" cap="flat" cmpd="sng" algn="ctr">
                  <a:noFill/>
                  <a:prstDash val="solid"/>
                  <a:round/>
                  <a:headEnd type="none" w="med" len="med"/>
                  <a:tailEnd type="none" w="med" len="med"/>
                </a:ln>
                <a:effectLst/>
                <a:scene3d>
                  <a:camera prst="orthographicFront"/>
                  <a:lightRig rig="soft" dir="t"/>
                </a:scene3d>
                <a:sp3d prstMaterial="plastic">
                  <a:contourClr>
                    <a:schemeClr val="accent4"/>
                  </a:contourClr>
                </a:sp3d>
                <a:extLst/>
              </p:spPr>
              <p:txBody>
                <a:bodyPr vert="horz" wrap="square" lIns="91440" tIns="45720" rIns="91440" bIns="45720" numCol="1" rtlCol="0" anchor="ctr" anchorCtr="0" compatLnSpc="1">
                  <a:prstTxWarp prst="textNoShape">
                    <a:avLst/>
                  </a:prstTxWarp>
                </a:bodyPr>
                <a:lstStyle/>
                <a:p>
                  <a:pPr algn="ctr"/>
                  <a:endParaRPr lang="en-GB" dirty="0">
                    <a:solidFill>
                      <a:schemeClr val="bg1"/>
                    </a:solidFill>
                    <a:latin typeface="+mj-lt"/>
                    <a:ea typeface="ＭＳ Ｐゴシック" charset="-128"/>
                    <a:cs typeface="ＭＳ Ｐゴシック"/>
                  </a:endParaRPr>
                </a:p>
              </p:txBody>
            </p:sp>
          </p:grpSp>
        </p:grpSp>
      </p:grpSp>
      <p:grpSp>
        <p:nvGrpSpPr>
          <p:cNvPr id="76" name="Group 75"/>
          <p:cNvGrpSpPr/>
          <p:nvPr/>
        </p:nvGrpSpPr>
        <p:grpSpPr>
          <a:xfrm>
            <a:off x="4519284" y="3234289"/>
            <a:ext cx="725153" cy="912111"/>
            <a:chOff x="5367491" y="2655816"/>
            <a:chExt cx="725153" cy="912111"/>
          </a:xfrm>
        </p:grpSpPr>
        <p:sp>
          <p:nvSpPr>
            <p:cNvPr id="77" name="Isosceles Triangle 76"/>
            <p:cNvSpPr/>
            <p:nvPr/>
          </p:nvSpPr>
          <p:spPr>
            <a:xfrm rot="10800000">
              <a:off x="5587954" y="3234035"/>
              <a:ext cx="284226" cy="333892"/>
            </a:xfrm>
            <a:prstGeom prst="triangle">
              <a:avLst/>
            </a:prstGeom>
            <a:solidFill>
              <a:schemeClr val="tx2"/>
            </a:solidFill>
            <a:ln w="19050" cap="flat" cmpd="sng" algn="ctr">
              <a:noFill/>
              <a:prstDash val="solid"/>
              <a:round/>
              <a:headEnd type="none" w="med" len="med"/>
              <a:tailEnd type="none" w="med" len="med"/>
            </a:ln>
            <a:effectLst>
              <a:innerShdw blurRad="63500" dist="50800" dir="5400000">
                <a:prstClr val="black">
                  <a:alpha val="50000"/>
                </a:prstClr>
              </a:innerShdw>
            </a:effectLst>
            <a:scene3d>
              <a:camera prst="orthographicFront"/>
              <a:lightRig rig="soft" dir="t"/>
            </a:scene3d>
            <a:sp3d prstMaterial="plastic">
              <a:contourClr>
                <a:schemeClr val="accent4"/>
              </a:contourClr>
            </a:sp3d>
          </p:spPr>
          <p:txBody>
            <a:bodyPr vert="horz" wrap="square" lIns="91440" tIns="45720" rIns="91440" bIns="45720" numCol="1" rtlCol="0" anchor="ctr" anchorCtr="0" compatLnSpc="1">
              <a:prstTxWarp prst="textNoShape">
                <a:avLst/>
              </a:prstTxWarp>
            </a:bodyPr>
            <a:lstStyle/>
            <a:p>
              <a:pPr algn="ctr"/>
              <a:endParaRPr lang="en-GB" dirty="0">
                <a:solidFill>
                  <a:schemeClr val="bg1"/>
                </a:solidFill>
                <a:latin typeface="+mj-lt"/>
                <a:ea typeface="ＭＳ Ｐゴシック" charset="-128"/>
                <a:cs typeface="ＭＳ Ｐゴシック"/>
              </a:endParaRPr>
            </a:p>
          </p:txBody>
        </p:sp>
        <p:grpSp>
          <p:nvGrpSpPr>
            <p:cNvPr id="78" name="Group 77"/>
            <p:cNvGrpSpPr/>
            <p:nvPr/>
          </p:nvGrpSpPr>
          <p:grpSpPr>
            <a:xfrm>
              <a:off x="5367491" y="2655816"/>
              <a:ext cx="725153" cy="725152"/>
              <a:chOff x="1763688" y="1484784"/>
              <a:chExt cx="1132780" cy="1132778"/>
            </a:xfrm>
          </p:grpSpPr>
          <p:grpSp>
            <p:nvGrpSpPr>
              <p:cNvPr id="79" name="Group 78"/>
              <p:cNvGrpSpPr/>
              <p:nvPr/>
            </p:nvGrpSpPr>
            <p:grpSpPr>
              <a:xfrm>
                <a:off x="1763688" y="1484784"/>
                <a:ext cx="1132780" cy="1132778"/>
                <a:chOff x="755749" y="2451198"/>
                <a:chExt cx="1126927" cy="1126927"/>
              </a:xfrm>
            </p:grpSpPr>
            <p:sp>
              <p:nvSpPr>
                <p:cNvPr id="83" name="Oval 82"/>
                <p:cNvSpPr/>
                <p:nvPr/>
              </p:nvSpPr>
              <p:spPr bwMode="auto">
                <a:xfrm>
                  <a:off x="755749" y="2451198"/>
                  <a:ext cx="1126927" cy="1126927"/>
                </a:xfrm>
                <a:prstGeom prst="ellipse">
                  <a:avLst/>
                </a:prstGeom>
                <a:gradFill flip="none" rotWithShape="1">
                  <a:gsLst>
                    <a:gs pos="100000">
                      <a:schemeClr val="bg1">
                        <a:alpha val="0"/>
                      </a:schemeClr>
                    </a:gs>
                    <a:gs pos="0">
                      <a:schemeClr val="bg1"/>
                    </a:gs>
                  </a:gsLst>
                  <a:lin ang="5400000" scaled="1"/>
                  <a:tileRect/>
                </a:gradFill>
                <a:ln w="9525" cap="flat" cmpd="sng" algn="ctr">
                  <a:noFill/>
                  <a:prstDash val="solid"/>
                  <a:round/>
                  <a:headEnd type="none" w="med" len="med"/>
                  <a:tailEnd type="none" w="med" len="med"/>
                </a:ln>
                <a:effectLst>
                  <a:outerShdw blurRad="63500" sx="102000" sy="102000" algn="ctr" rotWithShape="0">
                    <a:schemeClr val="tx2">
                      <a:alpha val="40000"/>
                    </a:schemeClr>
                  </a:outerShdw>
                </a:effectLst>
              </p:spPr>
              <p:txBody>
                <a:bodyPr vert="horz" wrap="square" lIns="91440" tIns="45720" rIns="91440" bIns="45720" numCol="1" rtlCol="0" anchor="ctr" anchorCtr="0" compatLnSpc="1">
                  <a:prstTxWarp prst="textNoShape">
                    <a:avLst/>
                  </a:prstTxWarp>
                </a:bodyPr>
                <a:lstStyle/>
                <a:p>
                  <a:pPr algn="ctr"/>
                  <a:endParaRPr lang="en-GB" sz="2400" dirty="0">
                    <a:solidFill>
                      <a:schemeClr val="bg1"/>
                    </a:solidFill>
                    <a:latin typeface="Arial" pitchFamily="2" charset="0"/>
                  </a:endParaRPr>
                </a:p>
              </p:txBody>
            </p:sp>
            <p:sp>
              <p:nvSpPr>
                <p:cNvPr id="84" name="Oval 83"/>
                <p:cNvSpPr/>
                <p:nvPr/>
              </p:nvSpPr>
              <p:spPr bwMode="auto">
                <a:xfrm>
                  <a:off x="809594" y="2505043"/>
                  <a:ext cx="1019236" cy="1019236"/>
                </a:xfrm>
                <a:prstGeom prst="ellipse">
                  <a:avLst/>
                </a:prstGeom>
                <a:gradFill flip="none" rotWithShape="1">
                  <a:gsLst>
                    <a:gs pos="0">
                      <a:schemeClr val="accent2">
                        <a:lumMod val="75000"/>
                      </a:schemeClr>
                    </a:gs>
                    <a:gs pos="100000">
                      <a:schemeClr val="accent2"/>
                    </a:gs>
                    <a:gs pos="67000">
                      <a:schemeClr val="accent2"/>
                    </a:gs>
                  </a:gsLst>
                  <a:lin ang="13500000" scaled="1"/>
                  <a:tileRect/>
                </a:gradFill>
                <a:ln w="19050" cap="flat" cmpd="sng" algn="ctr">
                  <a:solidFill>
                    <a:schemeClr val="bg2"/>
                  </a:solidFill>
                  <a:prstDash val="solid"/>
                  <a:round/>
                  <a:headEnd type="none" w="med" len="med"/>
                  <a:tailEnd type="none" w="med" len="med"/>
                </a:ln>
                <a:effectLst/>
                <a:scene3d>
                  <a:camera prst="orthographicFront"/>
                  <a:lightRig rig="soft" dir="t"/>
                </a:scene3d>
                <a:sp3d prstMaterial="plastic">
                  <a:contourClr>
                    <a:schemeClr val="accent4"/>
                  </a:contourClr>
                </a:sp3d>
              </p:spPr>
              <p:txBody>
                <a:bodyPr vert="horz" wrap="square" lIns="91440" tIns="45720" rIns="91440" bIns="45720" numCol="1" rtlCol="0" anchor="ctr" anchorCtr="0" compatLnSpc="1">
                  <a:prstTxWarp prst="textNoShape">
                    <a:avLst/>
                  </a:prstTxWarp>
                </a:bodyPr>
                <a:lstStyle/>
                <a:p>
                  <a:pPr algn="ctr"/>
                  <a:endParaRPr lang="en-GB" dirty="0">
                    <a:solidFill>
                      <a:schemeClr val="bg1"/>
                    </a:solidFill>
                    <a:latin typeface="+mj-lt"/>
                    <a:ea typeface="ＭＳ Ｐゴシック" charset="-128"/>
                    <a:cs typeface="ＭＳ Ｐゴシック"/>
                  </a:endParaRPr>
                </a:p>
              </p:txBody>
            </p:sp>
          </p:grpSp>
          <p:grpSp>
            <p:nvGrpSpPr>
              <p:cNvPr id="80" name="Group 79"/>
              <p:cNvGrpSpPr/>
              <p:nvPr/>
            </p:nvGrpSpPr>
            <p:grpSpPr>
              <a:xfrm>
                <a:off x="1907704" y="1772816"/>
                <a:ext cx="868414" cy="532472"/>
                <a:chOff x="2017419" y="1340768"/>
                <a:chExt cx="1220730" cy="748496"/>
              </a:xfrm>
            </p:grpSpPr>
            <p:sp>
              <p:nvSpPr>
                <p:cNvPr id="81" name="Freeform 8"/>
                <p:cNvSpPr>
                  <a:spLocks noEditPoints="1"/>
                </p:cNvSpPr>
                <p:nvPr/>
              </p:nvSpPr>
              <p:spPr bwMode="auto">
                <a:xfrm>
                  <a:off x="2017419" y="1340768"/>
                  <a:ext cx="1220730" cy="748496"/>
                </a:xfrm>
                <a:custGeom>
                  <a:avLst/>
                  <a:gdLst>
                    <a:gd name="T0" fmla="*/ 741 w 1766"/>
                    <a:gd name="T1" fmla="*/ 1 h 1083"/>
                    <a:gd name="T2" fmla="*/ 87 w 1766"/>
                    <a:gd name="T3" fmla="*/ 105 h 1083"/>
                    <a:gd name="T4" fmla="*/ 64 w 1766"/>
                    <a:gd name="T5" fmla="*/ 149 h 1083"/>
                    <a:gd name="T6" fmla="*/ 1 w 1766"/>
                    <a:gd name="T7" fmla="*/ 555 h 1083"/>
                    <a:gd name="T8" fmla="*/ 8 w 1766"/>
                    <a:gd name="T9" fmla="*/ 776 h 1083"/>
                    <a:gd name="T10" fmla="*/ 0 w 1766"/>
                    <a:gd name="T11" fmla="*/ 781 h 1083"/>
                    <a:gd name="T12" fmla="*/ 1 w 1766"/>
                    <a:gd name="T13" fmla="*/ 810 h 1083"/>
                    <a:gd name="T14" fmla="*/ 12 w 1766"/>
                    <a:gd name="T15" fmla="*/ 826 h 1083"/>
                    <a:gd name="T16" fmla="*/ 118 w 1766"/>
                    <a:gd name="T17" fmla="*/ 848 h 1083"/>
                    <a:gd name="T18" fmla="*/ 163 w 1766"/>
                    <a:gd name="T19" fmla="*/ 966 h 1083"/>
                    <a:gd name="T20" fmla="*/ 246 w 1766"/>
                    <a:gd name="T21" fmla="*/ 962 h 1083"/>
                    <a:gd name="T22" fmla="*/ 279 w 1766"/>
                    <a:gd name="T23" fmla="*/ 923 h 1083"/>
                    <a:gd name="T24" fmla="*/ 291 w 1766"/>
                    <a:gd name="T25" fmla="*/ 875 h 1083"/>
                    <a:gd name="T26" fmla="*/ 866 w 1766"/>
                    <a:gd name="T27" fmla="*/ 965 h 1083"/>
                    <a:gd name="T28" fmla="*/ 906 w 1766"/>
                    <a:gd name="T29" fmla="*/ 1056 h 1083"/>
                    <a:gd name="T30" fmla="*/ 954 w 1766"/>
                    <a:gd name="T31" fmla="*/ 1082 h 1083"/>
                    <a:gd name="T32" fmla="*/ 987 w 1766"/>
                    <a:gd name="T33" fmla="*/ 1080 h 1083"/>
                    <a:gd name="T34" fmla="*/ 1038 w 1766"/>
                    <a:gd name="T35" fmla="*/ 1069 h 1083"/>
                    <a:gd name="T36" fmla="*/ 1085 w 1766"/>
                    <a:gd name="T37" fmla="*/ 990 h 1083"/>
                    <a:gd name="T38" fmla="*/ 1296 w 1766"/>
                    <a:gd name="T39" fmla="*/ 985 h 1083"/>
                    <a:gd name="T40" fmla="*/ 1505 w 1766"/>
                    <a:gd name="T41" fmla="*/ 966 h 1083"/>
                    <a:gd name="T42" fmla="*/ 1591 w 1766"/>
                    <a:gd name="T43" fmla="*/ 1012 h 1083"/>
                    <a:gd name="T44" fmla="*/ 1667 w 1766"/>
                    <a:gd name="T45" fmla="*/ 991 h 1083"/>
                    <a:gd name="T46" fmla="*/ 1701 w 1766"/>
                    <a:gd name="T47" fmla="*/ 940 h 1083"/>
                    <a:gd name="T48" fmla="*/ 1729 w 1766"/>
                    <a:gd name="T49" fmla="*/ 934 h 1083"/>
                    <a:gd name="T50" fmla="*/ 1760 w 1766"/>
                    <a:gd name="T51" fmla="*/ 898 h 1083"/>
                    <a:gd name="T52" fmla="*/ 1766 w 1766"/>
                    <a:gd name="T53" fmla="*/ 874 h 1083"/>
                    <a:gd name="T54" fmla="*/ 1760 w 1766"/>
                    <a:gd name="T55" fmla="*/ 860 h 1083"/>
                    <a:gd name="T56" fmla="*/ 1761 w 1766"/>
                    <a:gd name="T57" fmla="*/ 811 h 1083"/>
                    <a:gd name="T58" fmla="*/ 1761 w 1766"/>
                    <a:gd name="T59" fmla="*/ 794 h 1083"/>
                    <a:gd name="T60" fmla="*/ 1750 w 1766"/>
                    <a:gd name="T61" fmla="*/ 784 h 1083"/>
                    <a:gd name="T62" fmla="*/ 1747 w 1766"/>
                    <a:gd name="T63" fmla="*/ 686 h 1083"/>
                    <a:gd name="T64" fmla="*/ 1746 w 1766"/>
                    <a:gd name="T65" fmla="*/ 653 h 1083"/>
                    <a:gd name="T66" fmla="*/ 1737 w 1766"/>
                    <a:gd name="T67" fmla="*/ 627 h 1083"/>
                    <a:gd name="T68" fmla="*/ 1712 w 1766"/>
                    <a:gd name="T69" fmla="*/ 590 h 1083"/>
                    <a:gd name="T70" fmla="*/ 1632 w 1766"/>
                    <a:gd name="T71" fmla="*/ 486 h 1083"/>
                    <a:gd name="T72" fmla="*/ 1621 w 1766"/>
                    <a:gd name="T73" fmla="*/ 480 h 1083"/>
                    <a:gd name="T74" fmla="*/ 1634 w 1766"/>
                    <a:gd name="T75" fmla="*/ 469 h 1083"/>
                    <a:gd name="T76" fmla="*/ 1635 w 1766"/>
                    <a:gd name="T77" fmla="*/ 426 h 1083"/>
                    <a:gd name="T78" fmla="*/ 1633 w 1766"/>
                    <a:gd name="T79" fmla="*/ 374 h 1083"/>
                    <a:gd name="T80" fmla="*/ 1616 w 1766"/>
                    <a:gd name="T81" fmla="*/ 343 h 1083"/>
                    <a:gd name="T82" fmla="*/ 1594 w 1766"/>
                    <a:gd name="T83" fmla="*/ 344 h 1083"/>
                    <a:gd name="T84" fmla="*/ 1584 w 1766"/>
                    <a:gd name="T85" fmla="*/ 361 h 1083"/>
                    <a:gd name="T86" fmla="*/ 1585 w 1766"/>
                    <a:gd name="T87" fmla="*/ 411 h 1083"/>
                    <a:gd name="T88" fmla="*/ 1563 w 1766"/>
                    <a:gd name="T89" fmla="*/ 413 h 1083"/>
                    <a:gd name="T90" fmla="*/ 1405 w 1766"/>
                    <a:gd name="T91" fmla="*/ 197 h 1083"/>
                    <a:gd name="T92" fmla="*/ 1393 w 1766"/>
                    <a:gd name="T93" fmla="*/ 185 h 1083"/>
                    <a:gd name="T94" fmla="*/ 1368 w 1766"/>
                    <a:gd name="T95" fmla="*/ 156 h 1083"/>
                    <a:gd name="T96" fmla="*/ 1284 w 1766"/>
                    <a:gd name="T97" fmla="*/ 63 h 1083"/>
                    <a:gd name="T98" fmla="*/ 1246 w 1766"/>
                    <a:gd name="T99" fmla="*/ 30 h 1083"/>
                    <a:gd name="T100" fmla="*/ 1201 w 1766"/>
                    <a:gd name="T101" fmla="*/ 17 h 1083"/>
                    <a:gd name="T102" fmla="*/ 741 w 1766"/>
                    <a:gd name="T103" fmla="*/ 1 h 1083"/>
                    <a:gd name="T104" fmla="*/ 1567 w 1766"/>
                    <a:gd name="T105" fmla="*/ 421 h 1083"/>
                    <a:gd name="T106" fmla="*/ 1586 w 1766"/>
                    <a:gd name="T107" fmla="*/ 421 h 1083"/>
                    <a:gd name="T108" fmla="*/ 1586 w 1766"/>
                    <a:gd name="T109" fmla="*/ 440 h 1083"/>
                    <a:gd name="T110" fmla="*/ 1579 w 1766"/>
                    <a:gd name="T111" fmla="*/ 438 h 1083"/>
                    <a:gd name="T112" fmla="*/ 1578 w 1766"/>
                    <a:gd name="T113" fmla="*/ 434 h 1083"/>
                    <a:gd name="T114" fmla="*/ 1567 w 1766"/>
                    <a:gd name="T115" fmla="*/ 421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66" h="1083">
                      <a:moveTo>
                        <a:pt x="741" y="1"/>
                      </a:moveTo>
                      <a:cubicBezTo>
                        <a:pt x="704" y="0"/>
                        <a:pt x="266" y="79"/>
                        <a:pt x="87" y="105"/>
                      </a:cubicBezTo>
                      <a:cubicBezTo>
                        <a:pt x="70" y="111"/>
                        <a:pt x="68" y="130"/>
                        <a:pt x="64" y="149"/>
                      </a:cubicBezTo>
                      <a:cubicBezTo>
                        <a:pt x="38" y="273"/>
                        <a:pt x="6" y="462"/>
                        <a:pt x="1" y="555"/>
                      </a:cubicBezTo>
                      <a:cubicBezTo>
                        <a:pt x="0" y="565"/>
                        <a:pt x="8" y="776"/>
                        <a:pt x="8" y="776"/>
                      </a:cubicBezTo>
                      <a:cubicBezTo>
                        <a:pt x="0" y="781"/>
                        <a:pt x="0" y="781"/>
                        <a:pt x="0" y="781"/>
                      </a:cubicBezTo>
                      <a:cubicBezTo>
                        <a:pt x="0" y="781"/>
                        <a:pt x="0" y="799"/>
                        <a:pt x="1" y="810"/>
                      </a:cubicBezTo>
                      <a:cubicBezTo>
                        <a:pt x="2" y="820"/>
                        <a:pt x="12" y="826"/>
                        <a:pt x="12" y="826"/>
                      </a:cubicBezTo>
                      <a:cubicBezTo>
                        <a:pt x="12" y="826"/>
                        <a:pt x="99" y="845"/>
                        <a:pt x="118" y="848"/>
                      </a:cubicBezTo>
                      <a:cubicBezTo>
                        <a:pt x="121" y="900"/>
                        <a:pt x="134" y="942"/>
                        <a:pt x="163" y="966"/>
                      </a:cubicBezTo>
                      <a:cubicBezTo>
                        <a:pt x="177" y="976"/>
                        <a:pt x="243" y="964"/>
                        <a:pt x="246" y="962"/>
                      </a:cubicBezTo>
                      <a:cubicBezTo>
                        <a:pt x="253" y="959"/>
                        <a:pt x="267" y="948"/>
                        <a:pt x="279" y="923"/>
                      </a:cubicBezTo>
                      <a:cubicBezTo>
                        <a:pt x="292" y="895"/>
                        <a:pt x="291" y="875"/>
                        <a:pt x="291" y="875"/>
                      </a:cubicBezTo>
                      <a:cubicBezTo>
                        <a:pt x="291" y="875"/>
                        <a:pt x="689" y="938"/>
                        <a:pt x="866" y="965"/>
                      </a:cubicBezTo>
                      <a:cubicBezTo>
                        <a:pt x="874" y="999"/>
                        <a:pt x="886" y="1033"/>
                        <a:pt x="906" y="1056"/>
                      </a:cubicBezTo>
                      <a:cubicBezTo>
                        <a:pt x="916" y="1068"/>
                        <a:pt x="932" y="1081"/>
                        <a:pt x="954" y="1082"/>
                      </a:cubicBezTo>
                      <a:cubicBezTo>
                        <a:pt x="964" y="1083"/>
                        <a:pt x="976" y="1081"/>
                        <a:pt x="987" y="1080"/>
                      </a:cubicBezTo>
                      <a:cubicBezTo>
                        <a:pt x="1007" y="1078"/>
                        <a:pt x="1024" y="1076"/>
                        <a:pt x="1038" y="1069"/>
                      </a:cubicBezTo>
                      <a:cubicBezTo>
                        <a:pt x="1067" y="1055"/>
                        <a:pt x="1077" y="1023"/>
                        <a:pt x="1085" y="990"/>
                      </a:cubicBezTo>
                      <a:cubicBezTo>
                        <a:pt x="1152" y="998"/>
                        <a:pt x="1226" y="990"/>
                        <a:pt x="1296" y="985"/>
                      </a:cubicBezTo>
                      <a:cubicBezTo>
                        <a:pt x="1367" y="980"/>
                        <a:pt x="1437" y="972"/>
                        <a:pt x="1505" y="966"/>
                      </a:cubicBezTo>
                      <a:cubicBezTo>
                        <a:pt x="1524" y="990"/>
                        <a:pt x="1545" y="1016"/>
                        <a:pt x="1591" y="1012"/>
                      </a:cubicBezTo>
                      <a:cubicBezTo>
                        <a:pt x="1623" y="1009"/>
                        <a:pt x="1649" y="1005"/>
                        <a:pt x="1667" y="991"/>
                      </a:cubicBezTo>
                      <a:cubicBezTo>
                        <a:pt x="1685" y="978"/>
                        <a:pt x="1694" y="959"/>
                        <a:pt x="1701" y="940"/>
                      </a:cubicBezTo>
                      <a:cubicBezTo>
                        <a:pt x="1716" y="938"/>
                        <a:pt x="1723" y="936"/>
                        <a:pt x="1729" y="934"/>
                      </a:cubicBezTo>
                      <a:cubicBezTo>
                        <a:pt x="1736" y="933"/>
                        <a:pt x="1758" y="904"/>
                        <a:pt x="1760" y="898"/>
                      </a:cubicBezTo>
                      <a:cubicBezTo>
                        <a:pt x="1762" y="895"/>
                        <a:pt x="1766" y="879"/>
                        <a:pt x="1766" y="874"/>
                      </a:cubicBezTo>
                      <a:cubicBezTo>
                        <a:pt x="1766" y="869"/>
                        <a:pt x="1760" y="860"/>
                        <a:pt x="1760" y="860"/>
                      </a:cubicBezTo>
                      <a:cubicBezTo>
                        <a:pt x="1760" y="860"/>
                        <a:pt x="1761" y="817"/>
                        <a:pt x="1761" y="811"/>
                      </a:cubicBezTo>
                      <a:cubicBezTo>
                        <a:pt x="1762" y="805"/>
                        <a:pt x="1763" y="798"/>
                        <a:pt x="1761" y="794"/>
                      </a:cubicBezTo>
                      <a:cubicBezTo>
                        <a:pt x="1760" y="789"/>
                        <a:pt x="1750" y="784"/>
                        <a:pt x="1750" y="784"/>
                      </a:cubicBezTo>
                      <a:cubicBezTo>
                        <a:pt x="1750" y="784"/>
                        <a:pt x="1748" y="719"/>
                        <a:pt x="1747" y="686"/>
                      </a:cubicBezTo>
                      <a:cubicBezTo>
                        <a:pt x="1747" y="675"/>
                        <a:pt x="1748" y="664"/>
                        <a:pt x="1746" y="653"/>
                      </a:cubicBezTo>
                      <a:cubicBezTo>
                        <a:pt x="1745" y="645"/>
                        <a:pt x="1741" y="634"/>
                        <a:pt x="1737" y="627"/>
                      </a:cubicBezTo>
                      <a:cubicBezTo>
                        <a:pt x="1732" y="615"/>
                        <a:pt x="1721" y="602"/>
                        <a:pt x="1712" y="590"/>
                      </a:cubicBezTo>
                      <a:cubicBezTo>
                        <a:pt x="1688" y="554"/>
                        <a:pt x="1658" y="518"/>
                        <a:pt x="1632" y="486"/>
                      </a:cubicBezTo>
                      <a:cubicBezTo>
                        <a:pt x="1628" y="484"/>
                        <a:pt x="1624" y="482"/>
                        <a:pt x="1621" y="480"/>
                      </a:cubicBezTo>
                      <a:cubicBezTo>
                        <a:pt x="1626" y="477"/>
                        <a:pt x="1632" y="474"/>
                        <a:pt x="1634" y="469"/>
                      </a:cubicBezTo>
                      <a:cubicBezTo>
                        <a:pt x="1637" y="461"/>
                        <a:pt x="1635" y="441"/>
                        <a:pt x="1635" y="426"/>
                      </a:cubicBezTo>
                      <a:cubicBezTo>
                        <a:pt x="1634" y="417"/>
                        <a:pt x="1634" y="397"/>
                        <a:pt x="1633" y="374"/>
                      </a:cubicBezTo>
                      <a:cubicBezTo>
                        <a:pt x="1632" y="351"/>
                        <a:pt x="1630" y="342"/>
                        <a:pt x="1616" y="343"/>
                      </a:cubicBezTo>
                      <a:cubicBezTo>
                        <a:pt x="1610" y="343"/>
                        <a:pt x="1600" y="344"/>
                        <a:pt x="1594" y="344"/>
                      </a:cubicBezTo>
                      <a:cubicBezTo>
                        <a:pt x="1583" y="344"/>
                        <a:pt x="1583" y="354"/>
                        <a:pt x="1584" y="361"/>
                      </a:cubicBezTo>
                      <a:cubicBezTo>
                        <a:pt x="1584" y="368"/>
                        <a:pt x="1585" y="406"/>
                        <a:pt x="1585" y="411"/>
                      </a:cubicBezTo>
                      <a:cubicBezTo>
                        <a:pt x="1563" y="413"/>
                        <a:pt x="1563" y="413"/>
                        <a:pt x="1563" y="413"/>
                      </a:cubicBezTo>
                      <a:cubicBezTo>
                        <a:pt x="1512" y="336"/>
                        <a:pt x="1466" y="266"/>
                        <a:pt x="1405" y="197"/>
                      </a:cubicBezTo>
                      <a:cubicBezTo>
                        <a:pt x="1401" y="192"/>
                        <a:pt x="1393" y="185"/>
                        <a:pt x="1393" y="185"/>
                      </a:cubicBezTo>
                      <a:cubicBezTo>
                        <a:pt x="1393" y="185"/>
                        <a:pt x="1376" y="165"/>
                        <a:pt x="1368" y="156"/>
                      </a:cubicBezTo>
                      <a:cubicBezTo>
                        <a:pt x="1340" y="125"/>
                        <a:pt x="1312" y="94"/>
                        <a:pt x="1284" y="63"/>
                      </a:cubicBezTo>
                      <a:cubicBezTo>
                        <a:pt x="1279" y="57"/>
                        <a:pt x="1264" y="39"/>
                        <a:pt x="1246" y="30"/>
                      </a:cubicBezTo>
                      <a:cubicBezTo>
                        <a:pt x="1227" y="21"/>
                        <a:pt x="1209" y="19"/>
                        <a:pt x="1201" y="17"/>
                      </a:cubicBezTo>
                      <a:cubicBezTo>
                        <a:pt x="1145" y="10"/>
                        <a:pt x="778" y="1"/>
                        <a:pt x="741" y="1"/>
                      </a:cubicBezTo>
                      <a:close/>
                      <a:moveTo>
                        <a:pt x="1567" y="421"/>
                      </a:moveTo>
                      <a:cubicBezTo>
                        <a:pt x="1586" y="421"/>
                        <a:pt x="1586" y="421"/>
                        <a:pt x="1586" y="421"/>
                      </a:cubicBezTo>
                      <a:cubicBezTo>
                        <a:pt x="1585" y="424"/>
                        <a:pt x="1587" y="438"/>
                        <a:pt x="1586" y="440"/>
                      </a:cubicBezTo>
                      <a:cubicBezTo>
                        <a:pt x="1585" y="437"/>
                        <a:pt x="1582" y="437"/>
                        <a:pt x="1579" y="438"/>
                      </a:cubicBezTo>
                      <a:cubicBezTo>
                        <a:pt x="1578" y="437"/>
                        <a:pt x="1578" y="435"/>
                        <a:pt x="1578" y="434"/>
                      </a:cubicBezTo>
                      <a:cubicBezTo>
                        <a:pt x="1576" y="433"/>
                        <a:pt x="1567" y="421"/>
                        <a:pt x="1567" y="421"/>
                      </a:cubicBez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p>
              </p:txBody>
            </p:sp>
            <p:sp>
              <p:nvSpPr>
                <p:cNvPr id="82" name="Freeform 9"/>
                <p:cNvSpPr>
                  <a:spLocks noEditPoints="1"/>
                </p:cNvSpPr>
                <p:nvPr/>
              </p:nvSpPr>
              <p:spPr bwMode="auto">
                <a:xfrm>
                  <a:off x="2108067" y="1481489"/>
                  <a:ext cx="1114542" cy="567199"/>
                </a:xfrm>
                <a:custGeom>
                  <a:avLst/>
                  <a:gdLst>
                    <a:gd name="T0" fmla="*/ 712 w 1612"/>
                    <a:gd name="T1" fmla="*/ 47 h 821"/>
                    <a:gd name="T2" fmla="*/ 725 w 1612"/>
                    <a:gd name="T3" fmla="*/ 154 h 821"/>
                    <a:gd name="T4" fmla="*/ 739 w 1612"/>
                    <a:gd name="T5" fmla="*/ 227 h 821"/>
                    <a:gd name="T6" fmla="*/ 764 w 1612"/>
                    <a:gd name="T7" fmla="*/ 177 h 821"/>
                    <a:gd name="T8" fmla="*/ 602 w 1612"/>
                    <a:gd name="T9" fmla="*/ 36 h 821"/>
                    <a:gd name="T10" fmla="*/ 592 w 1612"/>
                    <a:gd name="T11" fmla="*/ 269 h 821"/>
                    <a:gd name="T12" fmla="*/ 667 w 1612"/>
                    <a:gd name="T13" fmla="*/ 292 h 821"/>
                    <a:gd name="T14" fmla="*/ 676 w 1612"/>
                    <a:gd name="T15" fmla="*/ 154 h 821"/>
                    <a:gd name="T16" fmla="*/ 706 w 1612"/>
                    <a:gd name="T17" fmla="*/ 35 h 821"/>
                    <a:gd name="T18" fmla="*/ 34 w 1612"/>
                    <a:gd name="T19" fmla="*/ 574 h 821"/>
                    <a:gd name="T20" fmla="*/ 35 w 1612"/>
                    <a:gd name="T21" fmla="*/ 723 h 821"/>
                    <a:gd name="T22" fmla="*/ 34 w 1612"/>
                    <a:gd name="T23" fmla="*/ 574 h 821"/>
                    <a:gd name="T24" fmla="*/ 5 w 1612"/>
                    <a:gd name="T25" fmla="*/ 654 h 821"/>
                    <a:gd name="T26" fmla="*/ 64 w 1612"/>
                    <a:gd name="T27" fmla="*/ 643 h 821"/>
                    <a:gd name="T28" fmla="*/ 30 w 1612"/>
                    <a:gd name="T29" fmla="*/ 606 h 821"/>
                    <a:gd name="T30" fmla="*/ 35 w 1612"/>
                    <a:gd name="T31" fmla="*/ 692 h 821"/>
                    <a:gd name="T32" fmla="*/ 30 w 1612"/>
                    <a:gd name="T33" fmla="*/ 606 h 821"/>
                    <a:gd name="T34" fmla="*/ 1608 w 1612"/>
                    <a:gd name="T35" fmla="*/ 484 h 821"/>
                    <a:gd name="T36" fmla="*/ 1547 w 1612"/>
                    <a:gd name="T37" fmla="*/ 496 h 821"/>
                    <a:gd name="T38" fmla="*/ 1598 w 1612"/>
                    <a:gd name="T39" fmla="*/ 568 h 821"/>
                    <a:gd name="T40" fmla="*/ 1284 w 1612"/>
                    <a:gd name="T41" fmla="*/ 26 h 821"/>
                    <a:gd name="T42" fmla="*/ 782 w 1612"/>
                    <a:gd name="T43" fmla="*/ 4 h 821"/>
                    <a:gd name="T44" fmla="*/ 851 w 1612"/>
                    <a:gd name="T45" fmla="*/ 237 h 821"/>
                    <a:gd name="T46" fmla="*/ 946 w 1612"/>
                    <a:gd name="T47" fmla="*/ 252 h 821"/>
                    <a:gd name="T48" fmla="*/ 1002 w 1612"/>
                    <a:gd name="T49" fmla="*/ 236 h 821"/>
                    <a:gd name="T50" fmla="*/ 975 w 1612"/>
                    <a:gd name="T51" fmla="*/ 234 h 821"/>
                    <a:gd name="T52" fmla="*/ 1079 w 1612"/>
                    <a:gd name="T53" fmla="*/ 217 h 821"/>
                    <a:gd name="T54" fmla="*/ 1187 w 1612"/>
                    <a:gd name="T55" fmla="*/ 222 h 821"/>
                    <a:gd name="T56" fmla="*/ 1188 w 1612"/>
                    <a:gd name="T57" fmla="*/ 227 h 821"/>
                    <a:gd name="T58" fmla="*/ 1003 w 1612"/>
                    <a:gd name="T59" fmla="*/ 243 h 821"/>
                    <a:gd name="T60" fmla="*/ 1197 w 1612"/>
                    <a:gd name="T61" fmla="*/ 242 h 821"/>
                    <a:gd name="T62" fmla="*/ 1256 w 1612"/>
                    <a:gd name="T63" fmla="*/ 225 h 821"/>
                    <a:gd name="T64" fmla="*/ 1220 w 1612"/>
                    <a:gd name="T65" fmla="*/ 224 h 821"/>
                    <a:gd name="T66" fmla="*/ 1306 w 1612"/>
                    <a:gd name="T67" fmla="*/ 209 h 821"/>
                    <a:gd name="T68" fmla="*/ 1395 w 1612"/>
                    <a:gd name="T69" fmla="*/ 214 h 821"/>
                    <a:gd name="T70" fmla="*/ 1395 w 1612"/>
                    <a:gd name="T71" fmla="*/ 218 h 821"/>
                    <a:gd name="T72" fmla="*/ 1257 w 1612"/>
                    <a:gd name="T73" fmla="*/ 231 h 821"/>
                    <a:gd name="T74" fmla="*/ 1396 w 1612"/>
                    <a:gd name="T75" fmla="*/ 235 h 821"/>
                    <a:gd name="T76" fmla="*/ 1284 w 1612"/>
                    <a:gd name="T77" fmla="*/ 26 h 821"/>
                    <a:gd name="T78" fmla="*/ 969 w 1612"/>
                    <a:gd name="T79" fmla="*/ 515 h 821"/>
                    <a:gd name="T80" fmla="*/ 988 w 1612"/>
                    <a:gd name="T81" fmla="*/ 584 h 821"/>
                    <a:gd name="T82" fmla="*/ 1201 w 1612"/>
                    <a:gd name="T83" fmla="*/ 596 h 821"/>
                    <a:gd name="T84" fmla="*/ 1093 w 1612"/>
                    <a:gd name="T85" fmla="*/ 510 h 821"/>
                    <a:gd name="T86" fmla="*/ 771 w 1612"/>
                    <a:gd name="T87" fmla="*/ 731 h 821"/>
                    <a:gd name="T88" fmla="*/ 827 w 1612"/>
                    <a:gd name="T89" fmla="*/ 723 h 821"/>
                    <a:gd name="T90" fmla="*/ 802 w 1612"/>
                    <a:gd name="T91" fmla="*/ 632 h 821"/>
                    <a:gd name="T92" fmla="*/ 807 w 1612"/>
                    <a:gd name="T93" fmla="*/ 820 h 821"/>
                    <a:gd name="T94" fmla="*/ 802 w 1612"/>
                    <a:gd name="T95" fmla="*/ 632 h 821"/>
                    <a:gd name="T96" fmla="*/ 762 w 1612"/>
                    <a:gd name="T97" fmla="*/ 734 h 821"/>
                    <a:gd name="T98" fmla="*/ 846 w 1612"/>
                    <a:gd name="T99" fmla="*/ 719 h 821"/>
                    <a:gd name="T100" fmla="*/ 769 w 1612"/>
                    <a:gd name="T101" fmla="*/ 292 h 821"/>
                    <a:gd name="T102" fmla="*/ 740 w 1612"/>
                    <a:gd name="T103" fmla="*/ 237 h 821"/>
                    <a:gd name="T104" fmla="*/ 741 w 1612"/>
                    <a:gd name="T105" fmla="*/ 292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2" h="821">
                      <a:moveTo>
                        <a:pt x="764" y="177"/>
                      </a:moveTo>
                      <a:cubicBezTo>
                        <a:pt x="757" y="154"/>
                        <a:pt x="718" y="60"/>
                        <a:pt x="712" y="47"/>
                      </a:cubicBezTo>
                      <a:cubicBezTo>
                        <a:pt x="712" y="47"/>
                        <a:pt x="710" y="115"/>
                        <a:pt x="712" y="153"/>
                      </a:cubicBezTo>
                      <a:cubicBezTo>
                        <a:pt x="717" y="153"/>
                        <a:pt x="725" y="154"/>
                        <a:pt x="725" y="154"/>
                      </a:cubicBezTo>
                      <a:cubicBezTo>
                        <a:pt x="725" y="154"/>
                        <a:pt x="734" y="153"/>
                        <a:pt x="735" y="166"/>
                      </a:cubicBezTo>
                      <a:cubicBezTo>
                        <a:pt x="735" y="179"/>
                        <a:pt x="739" y="227"/>
                        <a:pt x="739" y="227"/>
                      </a:cubicBezTo>
                      <a:cubicBezTo>
                        <a:pt x="770" y="226"/>
                        <a:pt x="770" y="226"/>
                        <a:pt x="770" y="226"/>
                      </a:cubicBezTo>
                      <a:cubicBezTo>
                        <a:pt x="770" y="226"/>
                        <a:pt x="770" y="200"/>
                        <a:pt x="764" y="177"/>
                      </a:cubicBezTo>
                      <a:close/>
                      <a:moveTo>
                        <a:pt x="696" y="27"/>
                      </a:moveTo>
                      <a:cubicBezTo>
                        <a:pt x="696" y="27"/>
                        <a:pt x="614" y="36"/>
                        <a:pt x="602" y="36"/>
                      </a:cubicBezTo>
                      <a:cubicBezTo>
                        <a:pt x="590" y="37"/>
                        <a:pt x="591" y="51"/>
                        <a:pt x="591" y="51"/>
                      </a:cubicBezTo>
                      <a:cubicBezTo>
                        <a:pt x="591" y="51"/>
                        <a:pt x="593" y="212"/>
                        <a:pt x="592" y="269"/>
                      </a:cubicBezTo>
                      <a:cubicBezTo>
                        <a:pt x="592" y="287"/>
                        <a:pt x="597" y="290"/>
                        <a:pt x="602" y="290"/>
                      </a:cubicBezTo>
                      <a:cubicBezTo>
                        <a:pt x="607" y="290"/>
                        <a:pt x="667" y="292"/>
                        <a:pt x="667" y="292"/>
                      </a:cubicBezTo>
                      <a:cubicBezTo>
                        <a:pt x="667" y="292"/>
                        <a:pt x="664" y="188"/>
                        <a:pt x="664" y="170"/>
                      </a:cubicBezTo>
                      <a:cubicBezTo>
                        <a:pt x="663" y="154"/>
                        <a:pt x="676" y="154"/>
                        <a:pt x="676" y="154"/>
                      </a:cubicBezTo>
                      <a:cubicBezTo>
                        <a:pt x="676" y="154"/>
                        <a:pt x="695" y="154"/>
                        <a:pt x="704" y="154"/>
                      </a:cubicBezTo>
                      <a:cubicBezTo>
                        <a:pt x="702" y="86"/>
                        <a:pt x="706" y="35"/>
                        <a:pt x="706" y="35"/>
                      </a:cubicBezTo>
                      <a:cubicBezTo>
                        <a:pt x="702" y="28"/>
                        <a:pt x="696" y="27"/>
                        <a:pt x="696" y="27"/>
                      </a:cubicBezTo>
                      <a:close/>
                      <a:moveTo>
                        <a:pt x="34" y="574"/>
                      </a:moveTo>
                      <a:cubicBezTo>
                        <a:pt x="15" y="575"/>
                        <a:pt x="0" y="609"/>
                        <a:pt x="0" y="649"/>
                      </a:cubicBezTo>
                      <a:cubicBezTo>
                        <a:pt x="0" y="690"/>
                        <a:pt x="16" y="723"/>
                        <a:pt x="35" y="723"/>
                      </a:cubicBezTo>
                      <a:cubicBezTo>
                        <a:pt x="54" y="722"/>
                        <a:pt x="69" y="688"/>
                        <a:pt x="69" y="648"/>
                      </a:cubicBezTo>
                      <a:cubicBezTo>
                        <a:pt x="69" y="607"/>
                        <a:pt x="53" y="574"/>
                        <a:pt x="34" y="574"/>
                      </a:cubicBezTo>
                      <a:close/>
                      <a:moveTo>
                        <a:pt x="39" y="714"/>
                      </a:moveTo>
                      <a:cubicBezTo>
                        <a:pt x="23" y="717"/>
                        <a:pt x="8" y="690"/>
                        <a:pt x="5" y="654"/>
                      </a:cubicBezTo>
                      <a:cubicBezTo>
                        <a:pt x="2" y="618"/>
                        <a:pt x="13" y="587"/>
                        <a:pt x="29" y="584"/>
                      </a:cubicBezTo>
                      <a:cubicBezTo>
                        <a:pt x="45" y="580"/>
                        <a:pt x="61" y="607"/>
                        <a:pt x="64" y="643"/>
                      </a:cubicBezTo>
                      <a:cubicBezTo>
                        <a:pt x="67" y="679"/>
                        <a:pt x="56" y="711"/>
                        <a:pt x="39" y="714"/>
                      </a:cubicBezTo>
                      <a:close/>
                      <a:moveTo>
                        <a:pt x="30" y="606"/>
                      </a:moveTo>
                      <a:cubicBezTo>
                        <a:pt x="18" y="608"/>
                        <a:pt x="10" y="629"/>
                        <a:pt x="11" y="652"/>
                      </a:cubicBezTo>
                      <a:cubicBezTo>
                        <a:pt x="13" y="676"/>
                        <a:pt x="23" y="694"/>
                        <a:pt x="35" y="692"/>
                      </a:cubicBezTo>
                      <a:cubicBezTo>
                        <a:pt x="47" y="690"/>
                        <a:pt x="55" y="669"/>
                        <a:pt x="54" y="646"/>
                      </a:cubicBezTo>
                      <a:cubicBezTo>
                        <a:pt x="52" y="622"/>
                        <a:pt x="41" y="604"/>
                        <a:pt x="30" y="606"/>
                      </a:cubicBezTo>
                      <a:close/>
                      <a:moveTo>
                        <a:pt x="1610" y="559"/>
                      </a:moveTo>
                      <a:cubicBezTo>
                        <a:pt x="1608" y="484"/>
                        <a:pt x="1608" y="484"/>
                        <a:pt x="1608" y="484"/>
                      </a:cubicBezTo>
                      <a:cubicBezTo>
                        <a:pt x="1608" y="484"/>
                        <a:pt x="1607" y="478"/>
                        <a:pt x="1586" y="479"/>
                      </a:cubicBezTo>
                      <a:cubicBezTo>
                        <a:pt x="1565" y="481"/>
                        <a:pt x="1551" y="487"/>
                        <a:pt x="1547" y="496"/>
                      </a:cubicBezTo>
                      <a:cubicBezTo>
                        <a:pt x="1539" y="515"/>
                        <a:pt x="1519" y="573"/>
                        <a:pt x="1519" y="573"/>
                      </a:cubicBezTo>
                      <a:cubicBezTo>
                        <a:pt x="1519" y="573"/>
                        <a:pt x="1584" y="569"/>
                        <a:pt x="1598" y="568"/>
                      </a:cubicBezTo>
                      <a:cubicBezTo>
                        <a:pt x="1612" y="566"/>
                        <a:pt x="1610" y="559"/>
                        <a:pt x="1610" y="559"/>
                      </a:cubicBezTo>
                      <a:close/>
                      <a:moveTo>
                        <a:pt x="1284" y="26"/>
                      </a:moveTo>
                      <a:cubicBezTo>
                        <a:pt x="1284" y="26"/>
                        <a:pt x="1270" y="0"/>
                        <a:pt x="1245" y="1"/>
                      </a:cubicBezTo>
                      <a:cubicBezTo>
                        <a:pt x="782" y="4"/>
                        <a:pt x="782" y="4"/>
                        <a:pt x="782" y="4"/>
                      </a:cubicBezTo>
                      <a:cubicBezTo>
                        <a:pt x="782" y="4"/>
                        <a:pt x="743" y="0"/>
                        <a:pt x="758" y="33"/>
                      </a:cubicBezTo>
                      <a:cubicBezTo>
                        <a:pt x="772" y="66"/>
                        <a:pt x="851" y="237"/>
                        <a:pt x="851" y="237"/>
                      </a:cubicBezTo>
                      <a:cubicBezTo>
                        <a:pt x="851" y="237"/>
                        <a:pt x="857" y="255"/>
                        <a:pt x="902" y="253"/>
                      </a:cubicBezTo>
                      <a:cubicBezTo>
                        <a:pt x="909" y="253"/>
                        <a:pt x="925" y="253"/>
                        <a:pt x="946" y="252"/>
                      </a:cubicBezTo>
                      <a:cubicBezTo>
                        <a:pt x="964" y="246"/>
                        <a:pt x="991" y="236"/>
                        <a:pt x="996" y="235"/>
                      </a:cubicBezTo>
                      <a:cubicBezTo>
                        <a:pt x="1002" y="234"/>
                        <a:pt x="1002" y="236"/>
                        <a:pt x="1002" y="236"/>
                      </a:cubicBezTo>
                      <a:cubicBezTo>
                        <a:pt x="1029" y="230"/>
                        <a:pt x="1029" y="230"/>
                        <a:pt x="1029" y="230"/>
                      </a:cubicBezTo>
                      <a:cubicBezTo>
                        <a:pt x="975" y="234"/>
                        <a:pt x="975" y="234"/>
                        <a:pt x="975" y="234"/>
                      </a:cubicBezTo>
                      <a:cubicBezTo>
                        <a:pt x="975" y="234"/>
                        <a:pt x="973" y="233"/>
                        <a:pt x="972" y="230"/>
                      </a:cubicBezTo>
                      <a:cubicBezTo>
                        <a:pt x="1009" y="220"/>
                        <a:pt x="1079" y="217"/>
                        <a:pt x="1079" y="217"/>
                      </a:cubicBezTo>
                      <a:cubicBezTo>
                        <a:pt x="1079" y="217"/>
                        <a:pt x="1086" y="214"/>
                        <a:pt x="1089" y="215"/>
                      </a:cubicBezTo>
                      <a:cubicBezTo>
                        <a:pt x="1130" y="214"/>
                        <a:pt x="1187" y="222"/>
                        <a:pt x="1187" y="222"/>
                      </a:cubicBezTo>
                      <a:cubicBezTo>
                        <a:pt x="1188" y="225"/>
                        <a:pt x="1188" y="225"/>
                        <a:pt x="1188" y="225"/>
                      </a:cubicBezTo>
                      <a:cubicBezTo>
                        <a:pt x="1188" y="227"/>
                        <a:pt x="1188" y="227"/>
                        <a:pt x="1188" y="227"/>
                      </a:cubicBezTo>
                      <a:cubicBezTo>
                        <a:pt x="1047" y="230"/>
                        <a:pt x="1047" y="230"/>
                        <a:pt x="1047" y="230"/>
                      </a:cubicBezTo>
                      <a:cubicBezTo>
                        <a:pt x="1047" y="230"/>
                        <a:pt x="1035" y="233"/>
                        <a:pt x="1003" y="243"/>
                      </a:cubicBezTo>
                      <a:cubicBezTo>
                        <a:pt x="1003" y="246"/>
                        <a:pt x="1001" y="248"/>
                        <a:pt x="1000" y="250"/>
                      </a:cubicBezTo>
                      <a:cubicBezTo>
                        <a:pt x="1056" y="248"/>
                        <a:pt x="1129" y="245"/>
                        <a:pt x="1197" y="242"/>
                      </a:cubicBezTo>
                      <a:cubicBezTo>
                        <a:pt x="1214" y="236"/>
                        <a:pt x="1247" y="225"/>
                        <a:pt x="1251" y="224"/>
                      </a:cubicBezTo>
                      <a:cubicBezTo>
                        <a:pt x="1256" y="223"/>
                        <a:pt x="1256" y="225"/>
                        <a:pt x="1256" y="225"/>
                      </a:cubicBezTo>
                      <a:cubicBezTo>
                        <a:pt x="1278" y="220"/>
                        <a:pt x="1278" y="220"/>
                        <a:pt x="1278" y="220"/>
                      </a:cubicBezTo>
                      <a:cubicBezTo>
                        <a:pt x="1220" y="224"/>
                        <a:pt x="1220" y="224"/>
                        <a:pt x="1220" y="224"/>
                      </a:cubicBezTo>
                      <a:cubicBezTo>
                        <a:pt x="1220" y="224"/>
                        <a:pt x="1219" y="223"/>
                        <a:pt x="1218" y="220"/>
                      </a:cubicBezTo>
                      <a:cubicBezTo>
                        <a:pt x="1248" y="212"/>
                        <a:pt x="1306" y="209"/>
                        <a:pt x="1306" y="209"/>
                      </a:cubicBezTo>
                      <a:cubicBezTo>
                        <a:pt x="1306" y="209"/>
                        <a:pt x="1312" y="208"/>
                        <a:pt x="1314" y="209"/>
                      </a:cubicBezTo>
                      <a:cubicBezTo>
                        <a:pt x="1348" y="207"/>
                        <a:pt x="1395" y="214"/>
                        <a:pt x="1395" y="214"/>
                      </a:cubicBezTo>
                      <a:cubicBezTo>
                        <a:pt x="1396" y="217"/>
                        <a:pt x="1396" y="217"/>
                        <a:pt x="1396" y="217"/>
                      </a:cubicBezTo>
                      <a:cubicBezTo>
                        <a:pt x="1395" y="218"/>
                        <a:pt x="1395" y="218"/>
                        <a:pt x="1395" y="218"/>
                      </a:cubicBezTo>
                      <a:cubicBezTo>
                        <a:pt x="1293" y="220"/>
                        <a:pt x="1293" y="220"/>
                        <a:pt x="1293" y="220"/>
                      </a:cubicBezTo>
                      <a:cubicBezTo>
                        <a:pt x="1293" y="220"/>
                        <a:pt x="1283" y="222"/>
                        <a:pt x="1257" y="231"/>
                      </a:cubicBezTo>
                      <a:cubicBezTo>
                        <a:pt x="1256" y="236"/>
                        <a:pt x="1251" y="239"/>
                        <a:pt x="1248" y="241"/>
                      </a:cubicBezTo>
                      <a:cubicBezTo>
                        <a:pt x="1331" y="237"/>
                        <a:pt x="1396" y="235"/>
                        <a:pt x="1396" y="235"/>
                      </a:cubicBezTo>
                      <a:cubicBezTo>
                        <a:pt x="1396" y="235"/>
                        <a:pt x="1424" y="234"/>
                        <a:pt x="1407" y="203"/>
                      </a:cubicBezTo>
                      <a:cubicBezTo>
                        <a:pt x="1387" y="167"/>
                        <a:pt x="1284" y="26"/>
                        <a:pt x="1284" y="26"/>
                      </a:cubicBezTo>
                      <a:close/>
                      <a:moveTo>
                        <a:pt x="1093" y="510"/>
                      </a:moveTo>
                      <a:cubicBezTo>
                        <a:pt x="1047" y="509"/>
                        <a:pt x="969" y="515"/>
                        <a:pt x="969" y="515"/>
                      </a:cubicBezTo>
                      <a:cubicBezTo>
                        <a:pt x="969" y="515"/>
                        <a:pt x="951" y="514"/>
                        <a:pt x="960" y="531"/>
                      </a:cubicBezTo>
                      <a:cubicBezTo>
                        <a:pt x="968" y="549"/>
                        <a:pt x="988" y="584"/>
                        <a:pt x="988" y="584"/>
                      </a:cubicBezTo>
                      <a:cubicBezTo>
                        <a:pt x="988" y="584"/>
                        <a:pt x="1005" y="604"/>
                        <a:pt x="1034" y="604"/>
                      </a:cubicBezTo>
                      <a:cubicBezTo>
                        <a:pt x="1063" y="605"/>
                        <a:pt x="1201" y="596"/>
                        <a:pt x="1201" y="596"/>
                      </a:cubicBezTo>
                      <a:cubicBezTo>
                        <a:pt x="1201" y="596"/>
                        <a:pt x="1174" y="552"/>
                        <a:pt x="1158" y="529"/>
                      </a:cubicBezTo>
                      <a:cubicBezTo>
                        <a:pt x="1150" y="519"/>
                        <a:pt x="1138" y="511"/>
                        <a:pt x="1093" y="510"/>
                      </a:cubicBezTo>
                      <a:close/>
                      <a:moveTo>
                        <a:pt x="794" y="672"/>
                      </a:moveTo>
                      <a:cubicBezTo>
                        <a:pt x="779" y="675"/>
                        <a:pt x="768" y="701"/>
                        <a:pt x="771" y="731"/>
                      </a:cubicBezTo>
                      <a:cubicBezTo>
                        <a:pt x="773" y="761"/>
                        <a:pt x="787" y="783"/>
                        <a:pt x="803" y="781"/>
                      </a:cubicBezTo>
                      <a:cubicBezTo>
                        <a:pt x="818" y="779"/>
                        <a:pt x="829" y="753"/>
                        <a:pt x="827" y="723"/>
                      </a:cubicBezTo>
                      <a:cubicBezTo>
                        <a:pt x="825" y="693"/>
                        <a:pt x="810" y="670"/>
                        <a:pt x="794" y="672"/>
                      </a:cubicBezTo>
                      <a:close/>
                      <a:moveTo>
                        <a:pt x="802" y="632"/>
                      </a:moveTo>
                      <a:cubicBezTo>
                        <a:pt x="775" y="633"/>
                        <a:pt x="754" y="676"/>
                        <a:pt x="755" y="728"/>
                      </a:cubicBezTo>
                      <a:cubicBezTo>
                        <a:pt x="757" y="780"/>
                        <a:pt x="780" y="821"/>
                        <a:pt x="807" y="820"/>
                      </a:cubicBezTo>
                      <a:cubicBezTo>
                        <a:pt x="834" y="819"/>
                        <a:pt x="855" y="776"/>
                        <a:pt x="854" y="724"/>
                      </a:cubicBezTo>
                      <a:cubicBezTo>
                        <a:pt x="853" y="672"/>
                        <a:pt x="830" y="631"/>
                        <a:pt x="802" y="632"/>
                      </a:cubicBezTo>
                      <a:close/>
                      <a:moveTo>
                        <a:pt x="813" y="809"/>
                      </a:moveTo>
                      <a:cubicBezTo>
                        <a:pt x="790" y="813"/>
                        <a:pt x="767" y="780"/>
                        <a:pt x="762" y="734"/>
                      </a:cubicBezTo>
                      <a:cubicBezTo>
                        <a:pt x="757" y="689"/>
                        <a:pt x="772" y="648"/>
                        <a:pt x="795" y="644"/>
                      </a:cubicBezTo>
                      <a:cubicBezTo>
                        <a:pt x="818" y="640"/>
                        <a:pt x="841" y="673"/>
                        <a:pt x="846" y="719"/>
                      </a:cubicBezTo>
                      <a:cubicBezTo>
                        <a:pt x="851" y="764"/>
                        <a:pt x="836" y="805"/>
                        <a:pt x="813" y="809"/>
                      </a:cubicBezTo>
                      <a:close/>
                      <a:moveTo>
                        <a:pt x="769" y="292"/>
                      </a:moveTo>
                      <a:cubicBezTo>
                        <a:pt x="769" y="236"/>
                        <a:pt x="769" y="236"/>
                        <a:pt x="769" y="236"/>
                      </a:cubicBezTo>
                      <a:cubicBezTo>
                        <a:pt x="740" y="237"/>
                        <a:pt x="740" y="237"/>
                        <a:pt x="740" y="237"/>
                      </a:cubicBezTo>
                      <a:cubicBezTo>
                        <a:pt x="741" y="286"/>
                        <a:pt x="741" y="286"/>
                        <a:pt x="741" y="286"/>
                      </a:cubicBezTo>
                      <a:cubicBezTo>
                        <a:pt x="741" y="286"/>
                        <a:pt x="742" y="289"/>
                        <a:pt x="741" y="292"/>
                      </a:cubicBezTo>
                      <a:cubicBezTo>
                        <a:pt x="749" y="293"/>
                        <a:pt x="769" y="292"/>
                        <a:pt x="769" y="292"/>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234" name="Group 233"/>
          <p:cNvGrpSpPr/>
          <p:nvPr/>
        </p:nvGrpSpPr>
        <p:grpSpPr>
          <a:xfrm>
            <a:off x="2179998" y="5174250"/>
            <a:ext cx="400050" cy="400050"/>
            <a:chOff x="7436644" y="3009900"/>
            <a:chExt cx="400050" cy="400050"/>
          </a:xfrm>
        </p:grpSpPr>
        <p:grpSp>
          <p:nvGrpSpPr>
            <p:cNvPr id="235" name="Group 234"/>
            <p:cNvGrpSpPr/>
            <p:nvPr/>
          </p:nvGrpSpPr>
          <p:grpSpPr>
            <a:xfrm>
              <a:off x="7490121" y="3063377"/>
              <a:ext cx="293096" cy="293096"/>
              <a:chOff x="7485792" y="3030424"/>
              <a:chExt cx="293096" cy="293096"/>
            </a:xfrm>
          </p:grpSpPr>
          <p:sp>
            <p:nvSpPr>
              <p:cNvPr id="237" name="Oval 236"/>
              <p:cNvSpPr/>
              <p:nvPr/>
            </p:nvSpPr>
            <p:spPr>
              <a:xfrm>
                <a:off x="7599436" y="3144068"/>
                <a:ext cx="65808" cy="65808"/>
              </a:xfrm>
              <a:prstGeom prst="ellipse">
                <a:avLst/>
              </a:prstGeom>
              <a:noFill/>
              <a:ln w="12700">
                <a:solidFill>
                  <a:schemeClr val="bg1"/>
                </a:solidFill>
              </a:ln>
              <a:effectLst>
                <a:glow rad="825500">
                  <a:schemeClr val="accent3">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8" name="Oval 4"/>
              <p:cNvSpPr/>
              <p:nvPr/>
            </p:nvSpPr>
            <p:spPr>
              <a:xfrm>
                <a:off x="7485792" y="3030424"/>
                <a:ext cx="293096" cy="293096"/>
              </a:xfrm>
              <a:custGeom>
                <a:avLst/>
                <a:gdLst/>
                <a:ahLst/>
                <a:cxnLst/>
                <a:rect l="l" t="t" r="r" b="b"/>
                <a:pathLst>
                  <a:path w="293096" h="293096">
                    <a:moveTo>
                      <a:pt x="146547" y="58056"/>
                    </a:moveTo>
                    <a:cubicBezTo>
                      <a:pt x="97674" y="58056"/>
                      <a:pt x="58055" y="97675"/>
                      <a:pt x="58055" y="146547"/>
                    </a:cubicBezTo>
                    <a:cubicBezTo>
                      <a:pt x="58055" y="195419"/>
                      <a:pt x="97674" y="235038"/>
                      <a:pt x="146547" y="235038"/>
                    </a:cubicBezTo>
                    <a:cubicBezTo>
                      <a:pt x="195420" y="235038"/>
                      <a:pt x="235039" y="195419"/>
                      <a:pt x="235039" y="146547"/>
                    </a:cubicBezTo>
                    <a:cubicBezTo>
                      <a:pt x="235039" y="97675"/>
                      <a:pt x="195420" y="58056"/>
                      <a:pt x="146547" y="58056"/>
                    </a:cubicBezTo>
                    <a:close/>
                    <a:moveTo>
                      <a:pt x="146548" y="0"/>
                    </a:moveTo>
                    <a:cubicBezTo>
                      <a:pt x="227484" y="0"/>
                      <a:pt x="293096" y="65612"/>
                      <a:pt x="293096" y="146548"/>
                    </a:cubicBezTo>
                    <a:cubicBezTo>
                      <a:pt x="293096" y="227484"/>
                      <a:pt x="227484" y="293096"/>
                      <a:pt x="146548" y="293096"/>
                    </a:cubicBezTo>
                    <a:cubicBezTo>
                      <a:pt x="65612" y="293096"/>
                      <a:pt x="0" y="227484"/>
                      <a:pt x="0" y="146548"/>
                    </a:cubicBezTo>
                    <a:cubicBezTo>
                      <a:pt x="0" y="65612"/>
                      <a:pt x="65612" y="0"/>
                      <a:pt x="146548" y="0"/>
                    </a:cubicBezTo>
                    <a:close/>
                  </a:path>
                </a:pathLst>
              </a:custGeom>
              <a:solidFill>
                <a:schemeClr val="accent3">
                  <a:alpha val="37000"/>
                </a:schemeClr>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9" name="Oval 238"/>
              <p:cNvSpPr/>
              <p:nvPr/>
            </p:nvSpPr>
            <p:spPr>
              <a:xfrm>
                <a:off x="7596336" y="3138488"/>
                <a:ext cx="76968" cy="76968"/>
              </a:xfrm>
              <a:prstGeom prst="ellipse">
                <a:avLst/>
              </a:prstGeom>
              <a:solidFill>
                <a:schemeClr val="accent3"/>
              </a:solidFill>
              <a:ln w="9525">
                <a:solidFill>
                  <a:schemeClr val="bg1"/>
                </a:solidFill>
              </a:ln>
              <a:effectLst>
                <a:outerShdw blurRad="63500" algn="ctr" rotWithShape="0">
                  <a:schemeClr val="accent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36" name="Donut 235"/>
            <p:cNvSpPr/>
            <p:nvPr/>
          </p:nvSpPr>
          <p:spPr>
            <a:xfrm>
              <a:off x="7436644" y="3009900"/>
              <a:ext cx="400050" cy="400050"/>
            </a:xfrm>
            <a:prstGeom prst="donut">
              <a:avLst>
                <a:gd name="adj" fmla="val 578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grpSp>
      <p:sp>
        <p:nvSpPr>
          <p:cNvPr id="241" name="Donut 240"/>
          <p:cNvSpPr/>
          <p:nvPr/>
        </p:nvSpPr>
        <p:spPr>
          <a:xfrm>
            <a:off x="1703461" y="1752819"/>
            <a:ext cx="978474" cy="978474"/>
          </a:xfrm>
          <a:prstGeom prst="donut">
            <a:avLst>
              <a:gd name="adj" fmla="val 5780"/>
            </a:avLst>
          </a:prstGeom>
          <a:solidFill>
            <a:schemeClr val="accent2">
              <a:alpha val="34000"/>
            </a:schemeClr>
          </a:solidFill>
          <a:ln>
            <a:noFill/>
          </a:ln>
          <a:effectLst>
            <a:outerShdw blurRad="635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243" name="Donut 242"/>
          <p:cNvSpPr/>
          <p:nvPr/>
        </p:nvSpPr>
        <p:spPr>
          <a:xfrm>
            <a:off x="1429160" y="4343964"/>
            <a:ext cx="1983654" cy="1983654"/>
          </a:xfrm>
          <a:prstGeom prst="donut">
            <a:avLst>
              <a:gd name="adj" fmla="val 5780"/>
            </a:avLst>
          </a:prstGeom>
          <a:solidFill>
            <a:schemeClr val="tx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244" name="Donut 243"/>
          <p:cNvSpPr/>
          <p:nvPr/>
        </p:nvSpPr>
        <p:spPr>
          <a:xfrm>
            <a:off x="409579" y="3305334"/>
            <a:ext cx="4022816" cy="3152617"/>
          </a:xfrm>
          <a:custGeom>
            <a:avLst/>
            <a:gdLst/>
            <a:ahLst/>
            <a:cxnLst/>
            <a:rect l="l" t="t" r="r" b="b"/>
            <a:pathLst>
              <a:path w="4022816" h="3152617">
                <a:moveTo>
                  <a:pt x="2011408" y="0"/>
                </a:moveTo>
                <a:cubicBezTo>
                  <a:pt x="3122278" y="0"/>
                  <a:pt x="4022816" y="900538"/>
                  <a:pt x="4022816" y="2011408"/>
                </a:cubicBezTo>
                <a:cubicBezTo>
                  <a:pt x="4022816" y="2435415"/>
                  <a:pt x="3891620" y="2828780"/>
                  <a:pt x="3666877" y="3152617"/>
                </a:cubicBezTo>
                <a:lnTo>
                  <a:pt x="3375296" y="3152617"/>
                </a:lnTo>
                <a:cubicBezTo>
                  <a:pt x="3634508" y="2844053"/>
                  <a:pt x="3790297" y="2445924"/>
                  <a:pt x="3790297" y="2011408"/>
                </a:cubicBezTo>
                <a:cubicBezTo>
                  <a:pt x="3790297" y="1028955"/>
                  <a:pt x="2993861" y="232519"/>
                  <a:pt x="2011408" y="232519"/>
                </a:cubicBezTo>
                <a:cubicBezTo>
                  <a:pt x="1028955" y="232519"/>
                  <a:pt x="232519" y="1028955"/>
                  <a:pt x="232519" y="2011408"/>
                </a:cubicBezTo>
                <a:cubicBezTo>
                  <a:pt x="232519" y="2445924"/>
                  <a:pt x="388309" y="2844053"/>
                  <a:pt x="647520" y="3152617"/>
                </a:cubicBezTo>
                <a:lnTo>
                  <a:pt x="355939" y="3152617"/>
                </a:lnTo>
                <a:cubicBezTo>
                  <a:pt x="131196" y="2828780"/>
                  <a:pt x="0" y="2435415"/>
                  <a:pt x="0" y="2011408"/>
                </a:cubicBezTo>
                <a:cubicBezTo>
                  <a:pt x="0" y="900538"/>
                  <a:pt x="900538" y="0"/>
                  <a:pt x="2011408" y="0"/>
                </a:cubicBezTo>
                <a:close/>
              </a:path>
            </a:pathLst>
          </a:custGeom>
          <a:solidFill>
            <a:schemeClr val="tx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245" name="Donut 244"/>
          <p:cNvSpPr/>
          <p:nvPr/>
        </p:nvSpPr>
        <p:spPr>
          <a:xfrm>
            <a:off x="-747748" y="2148006"/>
            <a:ext cx="6337470" cy="4309944"/>
          </a:xfrm>
          <a:custGeom>
            <a:avLst/>
            <a:gdLst/>
            <a:ahLst/>
            <a:cxnLst/>
            <a:rect l="l" t="t" r="r" b="b"/>
            <a:pathLst>
              <a:path w="6337470" h="4309944">
                <a:moveTo>
                  <a:pt x="3168735" y="0"/>
                </a:moveTo>
                <a:cubicBezTo>
                  <a:pt x="4918779" y="0"/>
                  <a:pt x="6337470" y="1418691"/>
                  <a:pt x="6337470" y="3168735"/>
                </a:cubicBezTo>
                <a:cubicBezTo>
                  <a:pt x="6337470" y="3571506"/>
                  <a:pt x="6262324" y="3956725"/>
                  <a:pt x="6122203" y="4309944"/>
                </a:cubicBezTo>
                <a:lnTo>
                  <a:pt x="5726668" y="4309944"/>
                </a:lnTo>
                <a:cubicBezTo>
                  <a:pt x="5884506" y="3962007"/>
                  <a:pt x="5971164" y="3575491"/>
                  <a:pt x="5971164" y="3168735"/>
                </a:cubicBezTo>
                <a:cubicBezTo>
                  <a:pt x="5971164" y="1620996"/>
                  <a:pt x="4716474" y="366306"/>
                  <a:pt x="3168735" y="366306"/>
                </a:cubicBezTo>
                <a:cubicBezTo>
                  <a:pt x="1620996" y="366306"/>
                  <a:pt x="366306" y="1620996"/>
                  <a:pt x="366306" y="3168735"/>
                </a:cubicBezTo>
                <a:cubicBezTo>
                  <a:pt x="366306" y="3575491"/>
                  <a:pt x="452964" y="3962007"/>
                  <a:pt x="610803" y="4309944"/>
                </a:cubicBezTo>
                <a:lnTo>
                  <a:pt x="215267" y="4309944"/>
                </a:lnTo>
                <a:cubicBezTo>
                  <a:pt x="75146" y="3956725"/>
                  <a:pt x="0" y="3571506"/>
                  <a:pt x="0" y="3168735"/>
                </a:cubicBezTo>
                <a:cubicBezTo>
                  <a:pt x="0" y="1418691"/>
                  <a:pt x="1418691" y="0"/>
                  <a:pt x="3168735" y="0"/>
                </a:cubicBezTo>
                <a:close/>
              </a:path>
            </a:pathLst>
          </a:custGeom>
          <a:solidFill>
            <a:schemeClr val="tx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246" name="Donut 245"/>
          <p:cNvSpPr/>
          <p:nvPr/>
        </p:nvSpPr>
        <p:spPr>
          <a:xfrm>
            <a:off x="-2611112" y="728413"/>
            <a:ext cx="10064198" cy="5739063"/>
          </a:xfrm>
          <a:custGeom>
            <a:avLst/>
            <a:gdLst/>
            <a:ahLst/>
            <a:cxnLst/>
            <a:rect l="l" t="t" r="r" b="b"/>
            <a:pathLst>
              <a:path w="10064198" h="5739063">
                <a:moveTo>
                  <a:pt x="2987560" y="0"/>
                </a:moveTo>
                <a:lnTo>
                  <a:pt x="7076638" y="0"/>
                </a:lnTo>
                <a:cubicBezTo>
                  <a:pt x="8837199" y="782499"/>
                  <a:pt x="10064198" y="2546886"/>
                  <a:pt x="10064198" y="4597854"/>
                </a:cubicBezTo>
                <a:cubicBezTo>
                  <a:pt x="10064198" y="4990501"/>
                  <a:pt x="10019227" y="5372645"/>
                  <a:pt x="9932637" y="5739063"/>
                </a:cubicBezTo>
                <a:lnTo>
                  <a:pt x="9334146" y="5739063"/>
                </a:lnTo>
                <a:cubicBezTo>
                  <a:pt x="9431142" y="5374974"/>
                  <a:pt x="9482487" y="4992410"/>
                  <a:pt x="9482487" y="4597854"/>
                </a:cubicBezTo>
                <a:cubicBezTo>
                  <a:pt x="9482487" y="2139973"/>
                  <a:pt x="7489980" y="147466"/>
                  <a:pt x="5032099" y="147466"/>
                </a:cubicBezTo>
                <a:cubicBezTo>
                  <a:pt x="2574218" y="147466"/>
                  <a:pt x="581711" y="2139973"/>
                  <a:pt x="581711" y="4597854"/>
                </a:cubicBezTo>
                <a:cubicBezTo>
                  <a:pt x="581711" y="4992410"/>
                  <a:pt x="633056" y="5374974"/>
                  <a:pt x="730053" y="5739063"/>
                </a:cubicBezTo>
                <a:lnTo>
                  <a:pt x="131561" y="5739063"/>
                </a:lnTo>
                <a:cubicBezTo>
                  <a:pt x="44971" y="5372645"/>
                  <a:pt x="0" y="4990501"/>
                  <a:pt x="0" y="4597854"/>
                </a:cubicBezTo>
                <a:cubicBezTo>
                  <a:pt x="0" y="2546886"/>
                  <a:pt x="1226999" y="782499"/>
                  <a:pt x="2987560" y="0"/>
                </a:cubicBezTo>
                <a:close/>
              </a:path>
            </a:pathLst>
          </a:custGeom>
          <a:solidFill>
            <a:schemeClr val="tx1">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252" name="Freeform 251"/>
          <p:cNvSpPr/>
          <p:nvPr/>
        </p:nvSpPr>
        <p:spPr>
          <a:xfrm>
            <a:off x="1949449" y="2755900"/>
            <a:ext cx="530225" cy="2628900"/>
          </a:xfrm>
          <a:custGeom>
            <a:avLst/>
            <a:gdLst>
              <a:gd name="connsiteX0" fmla="*/ 1492250 w 1695450"/>
              <a:gd name="connsiteY0" fmla="*/ 0 h 2755900"/>
              <a:gd name="connsiteX1" fmla="*/ 958850 w 1695450"/>
              <a:gd name="connsiteY1" fmla="*/ 298450 h 2755900"/>
              <a:gd name="connsiteX2" fmla="*/ 946150 w 1695450"/>
              <a:gd name="connsiteY2" fmla="*/ 463550 h 2755900"/>
              <a:gd name="connsiteX3" fmla="*/ 1028700 w 1695450"/>
              <a:gd name="connsiteY3" fmla="*/ 685800 h 2755900"/>
              <a:gd name="connsiteX4" fmla="*/ 1047750 w 1695450"/>
              <a:gd name="connsiteY4" fmla="*/ 863600 h 2755900"/>
              <a:gd name="connsiteX5" fmla="*/ 946150 w 1695450"/>
              <a:gd name="connsiteY5" fmla="*/ 996950 h 2755900"/>
              <a:gd name="connsiteX6" fmla="*/ 247650 w 1695450"/>
              <a:gd name="connsiteY6" fmla="*/ 1270000 h 2755900"/>
              <a:gd name="connsiteX7" fmla="*/ 0 w 1695450"/>
              <a:gd name="connsiteY7" fmla="*/ 1504950 h 2755900"/>
              <a:gd name="connsiteX8" fmla="*/ 19050 w 1695450"/>
              <a:gd name="connsiteY8" fmla="*/ 1790700 h 2755900"/>
              <a:gd name="connsiteX9" fmla="*/ 488950 w 1695450"/>
              <a:gd name="connsiteY9" fmla="*/ 1746250 h 2755900"/>
              <a:gd name="connsiteX10" fmla="*/ 501650 w 1695450"/>
              <a:gd name="connsiteY10" fmla="*/ 1917700 h 2755900"/>
              <a:gd name="connsiteX11" fmla="*/ 1492250 w 1695450"/>
              <a:gd name="connsiteY11" fmla="*/ 1727200 h 2755900"/>
              <a:gd name="connsiteX12" fmla="*/ 1631950 w 1695450"/>
              <a:gd name="connsiteY12" fmla="*/ 2743200 h 2755900"/>
              <a:gd name="connsiteX13" fmla="*/ 1695450 w 1695450"/>
              <a:gd name="connsiteY13" fmla="*/ 2755900 h 2755900"/>
              <a:gd name="connsiteX0" fmla="*/ 1504950 w 1695450"/>
              <a:gd name="connsiteY0" fmla="*/ 0 h 2628900"/>
              <a:gd name="connsiteX1" fmla="*/ 958850 w 1695450"/>
              <a:gd name="connsiteY1" fmla="*/ 171450 h 2628900"/>
              <a:gd name="connsiteX2" fmla="*/ 946150 w 1695450"/>
              <a:gd name="connsiteY2" fmla="*/ 336550 h 2628900"/>
              <a:gd name="connsiteX3" fmla="*/ 1028700 w 1695450"/>
              <a:gd name="connsiteY3" fmla="*/ 558800 h 2628900"/>
              <a:gd name="connsiteX4" fmla="*/ 1047750 w 1695450"/>
              <a:gd name="connsiteY4" fmla="*/ 736600 h 2628900"/>
              <a:gd name="connsiteX5" fmla="*/ 946150 w 1695450"/>
              <a:gd name="connsiteY5" fmla="*/ 869950 h 2628900"/>
              <a:gd name="connsiteX6" fmla="*/ 247650 w 1695450"/>
              <a:gd name="connsiteY6" fmla="*/ 1143000 h 2628900"/>
              <a:gd name="connsiteX7" fmla="*/ 0 w 1695450"/>
              <a:gd name="connsiteY7" fmla="*/ 1377950 h 2628900"/>
              <a:gd name="connsiteX8" fmla="*/ 19050 w 1695450"/>
              <a:gd name="connsiteY8" fmla="*/ 1663700 h 2628900"/>
              <a:gd name="connsiteX9" fmla="*/ 488950 w 1695450"/>
              <a:gd name="connsiteY9" fmla="*/ 1619250 h 2628900"/>
              <a:gd name="connsiteX10" fmla="*/ 501650 w 1695450"/>
              <a:gd name="connsiteY10" fmla="*/ 1790700 h 2628900"/>
              <a:gd name="connsiteX11" fmla="*/ 1492250 w 1695450"/>
              <a:gd name="connsiteY11" fmla="*/ 1600200 h 2628900"/>
              <a:gd name="connsiteX12" fmla="*/ 1631950 w 1695450"/>
              <a:gd name="connsiteY12" fmla="*/ 2616200 h 2628900"/>
              <a:gd name="connsiteX13" fmla="*/ 1695450 w 1695450"/>
              <a:gd name="connsiteY13" fmla="*/ 2628900 h 2628900"/>
              <a:gd name="connsiteX0" fmla="*/ 1504950 w 1695450"/>
              <a:gd name="connsiteY0" fmla="*/ 0 h 2628900"/>
              <a:gd name="connsiteX1" fmla="*/ 1454150 w 1695450"/>
              <a:gd name="connsiteY1" fmla="*/ 323850 h 2628900"/>
              <a:gd name="connsiteX2" fmla="*/ 958850 w 1695450"/>
              <a:gd name="connsiteY2" fmla="*/ 171450 h 2628900"/>
              <a:gd name="connsiteX3" fmla="*/ 946150 w 1695450"/>
              <a:gd name="connsiteY3" fmla="*/ 336550 h 2628900"/>
              <a:gd name="connsiteX4" fmla="*/ 1028700 w 1695450"/>
              <a:gd name="connsiteY4" fmla="*/ 558800 h 2628900"/>
              <a:gd name="connsiteX5" fmla="*/ 1047750 w 1695450"/>
              <a:gd name="connsiteY5" fmla="*/ 736600 h 2628900"/>
              <a:gd name="connsiteX6" fmla="*/ 946150 w 1695450"/>
              <a:gd name="connsiteY6" fmla="*/ 869950 h 2628900"/>
              <a:gd name="connsiteX7" fmla="*/ 247650 w 1695450"/>
              <a:gd name="connsiteY7" fmla="*/ 1143000 h 2628900"/>
              <a:gd name="connsiteX8" fmla="*/ 0 w 1695450"/>
              <a:gd name="connsiteY8" fmla="*/ 1377950 h 2628900"/>
              <a:gd name="connsiteX9" fmla="*/ 19050 w 1695450"/>
              <a:gd name="connsiteY9" fmla="*/ 1663700 h 2628900"/>
              <a:gd name="connsiteX10" fmla="*/ 488950 w 1695450"/>
              <a:gd name="connsiteY10" fmla="*/ 1619250 h 2628900"/>
              <a:gd name="connsiteX11" fmla="*/ 501650 w 1695450"/>
              <a:gd name="connsiteY11" fmla="*/ 1790700 h 2628900"/>
              <a:gd name="connsiteX12" fmla="*/ 1492250 w 1695450"/>
              <a:gd name="connsiteY12" fmla="*/ 1600200 h 2628900"/>
              <a:gd name="connsiteX13" fmla="*/ 1631950 w 1695450"/>
              <a:gd name="connsiteY13" fmla="*/ 2616200 h 2628900"/>
              <a:gd name="connsiteX14" fmla="*/ 1695450 w 1695450"/>
              <a:gd name="connsiteY14" fmla="*/ 2628900 h 2628900"/>
              <a:gd name="connsiteX0" fmla="*/ 1504950 w 1695450"/>
              <a:gd name="connsiteY0" fmla="*/ 0 h 2628900"/>
              <a:gd name="connsiteX1" fmla="*/ 1454150 w 1695450"/>
              <a:gd name="connsiteY1" fmla="*/ 323850 h 2628900"/>
              <a:gd name="connsiteX2" fmla="*/ 958850 w 1695450"/>
              <a:gd name="connsiteY2" fmla="*/ 171450 h 2628900"/>
              <a:gd name="connsiteX3" fmla="*/ 946150 w 1695450"/>
              <a:gd name="connsiteY3" fmla="*/ 336550 h 2628900"/>
              <a:gd name="connsiteX4" fmla="*/ 1028700 w 1695450"/>
              <a:gd name="connsiteY4" fmla="*/ 558800 h 2628900"/>
              <a:gd name="connsiteX5" fmla="*/ 1047750 w 1695450"/>
              <a:gd name="connsiteY5" fmla="*/ 736600 h 2628900"/>
              <a:gd name="connsiteX6" fmla="*/ 946150 w 1695450"/>
              <a:gd name="connsiteY6" fmla="*/ 869950 h 2628900"/>
              <a:gd name="connsiteX7" fmla="*/ 247650 w 1695450"/>
              <a:gd name="connsiteY7" fmla="*/ 1143000 h 2628900"/>
              <a:gd name="connsiteX8" fmla="*/ 0 w 1695450"/>
              <a:gd name="connsiteY8" fmla="*/ 1377950 h 2628900"/>
              <a:gd name="connsiteX9" fmla="*/ 19050 w 1695450"/>
              <a:gd name="connsiteY9" fmla="*/ 1663700 h 2628900"/>
              <a:gd name="connsiteX10" fmla="*/ 488950 w 1695450"/>
              <a:gd name="connsiteY10" fmla="*/ 1619250 h 2628900"/>
              <a:gd name="connsiteX11" fmla="*/ 501650 w 1695450"/>
              <a:gd name="connsiteY11" fmla="*/ 1790700 h 2628900"/>
              <a:gd name="connsiteX12" fmla="*/ 1492250 w 1695450"/>
              <a:gd name="connsiteY12" fmla="*/ 1600200 h 2628900"/>
              <a:gd name="connsiteX13" fmla="*/ 1631950 w 1695450"/>
              <a:gd name="connsiteY13" fmla="*/ 2616200 h 2628900"/>
              <a:gd name="connsiteX14" fmla="*/ 1695450 w 1695450"/>
              <a:gd name="connsiteY14" fmla="*/ 2628900 h 2628900"/>
              <a:gd name="connsiteX0" fmla="*/ 1504950 w 1695450"/>
              <a:gd name="connsiteY0" fmla="*/ 0 h 2628900"/>
              <a:gd name="connsiteX1" fmla="*/ 1498600 w 1695450"/>
              <a:gd name="connsiteY1" fmla="*/ 323850 h 2628900"/>
              <a:gd name="connsiteX2" fmla="*/ 958850 w 1695450"/>
              <a:gd name="connsiteY2" fmla="*/ 171450 h 2628900"/>
              <a:gd name="connsiteX3" fmla="*/ 946150 w 1695450"/>
              <a:gd name="connsiteY3" fmla="*/ 336550 h 2628900"/>
              <a:gd name="connsiteX4" fmla="*/ 1028700 w 1695450"/>
              <a:gd name="connsiteY4" fmla="*/ 558800 h 2628900"/>
              <a:gd name="connsiteX5" fmla="*/ 1047750 w 1695450"/>
              <a:gd name="connsiteY5" fmla="*/ 736600 h 2628900"/>
              <a:gd name="connsiteX6" fmla="*/ 946150 w 1695450"/>
              <a:gd name="connsiteY6" fmla="*/ 869950 h 2628900"/>
              <a:gd name="connsiteX7" fmla="*/ 247650 w 1695450"/>
              <a:gd name="connsiteY7" fmla="*/ 1143000 h 2628900"/>
              <a:gd name="connsiteX8" fmla="*/ 0 w 1695450"/>
              <a:gd name="connsiteY8" fmla="*/ 1377950 h 2628900"/>
              <a:gd name="connsiteX9" fmla="*/ 19050 w 1695450"/>
              <a:gd name="connsiteY9" fmla="*/ 1663700 h 2628900"/>
              <a:gd name="connsiteX10" fmla="*/ 488950 w 1695450"/>
              <a:gd name="connsiteY10" fmla="*/ 1619250 h 2628900"/>
              <a:gd name="connsiteX11" fmla="*/ 501650 w 1695450"/>
              <a:gd name="connsiteY11" fmla="*/ 1790700 h 2628900"/>
              <a:gd name="connsiteX12" fmla="*/ 1492250 w 1695450"/>
              <a:gd name="connsiteY12" fmla="*/ 1600200 h 2628900"/>
              <a:gd name="connsiteX13" fmla="*/ 1631950 w 1695450"/>
              <a:gd name="connsiteY13" fmla="*/ 2616200 h 2628900"/>
              <a:gd name="connsiteX14" fmla="*/ 1695450 w 1695450"/>
              <a:gd name="connsiteY14" fmla="*/ 2628900 h 2628900"/>
              <a:gd name="connsiteX0" fmla="*/ 1504950 w 1695450"/>
              <a:gd name="connsiteY0" fmla="*/ 0 h 2628900"/>
              <a:gd name="connsiteX1" fmla="*/ 1498600 w 1695450"/>
              <a:gd name="connsiteY1" fmla="*/ 323850 h 2628900"/>
              <a:gd name="connsiteX2" fmla="*/ 1289050 w 1695450"/>
              <a:gd name="connsiteY2" fmla="*/ 323850 h 2628900"/>
              <a:gd name="connsiteX3" fmla="*/ 946150 w 1695450"/>
              <a:gd name="connsiteY3" fmla="*/ 336550 h 2628900"/>
              <a:gd name="connsiteX4" fmla="*/ 1028700 w 1695450"/>
              <a:gd name="connsiteY4" fmla="*/ 558800 h 2628900"/>
              <a:gd name="connsiteX5" fmla="*/ 1047750 w 1695450"/>
              <a:gd name="connsiteY5" fmla="*/ 736600 h 2628900"/>
              <a:gd name="connsiteX6" fmla="*/ 946150 w 1695450"/>
              <a:gd name="connsiteY6" fmla="*/ 869950 h 2628900"/>
              <a:gd name="connsiteX7" fmla="*/ 247650 w 1695450"/>
              <a:gd name="connsiteY7" fmla="*/ 1143000 h 2628900"/>
              <a:gd name="connsiteX8" fmla="*/ 0 w 1695450"/>
              <a:gd name="connsiteY8" fmla="*/ 1377950 h 2628900"/>
              <a:gd name="connsiteX9" fmla="*/ 19050 w 1695450"/>
              <a:gd name="connsiteY9" fmla="*/ 1663700 h 2628900"/>
              <a:gd name="connsiteX10" fmla="*/ 488950 w 1695450"/>
              <a:gd name="connsiteY10" fmla="*/ 1619250 h 2628900"/>
              <a:gd name="connsiteX11" fmla="*/ 501650 w 1695450"/>
              <a:gd name="connsiteY11" fmla="*/ 1790700 h 2628900"/>
              <a:gd name="connsiteX12" fmla="*/ 1492250 w 1695450"/>
              <a:gd name="connsiteY12" fmla="*/ 1600200 h 2628900"/>
              <a:gd name="connsiteX13" fmla="*/ 1631950 w 1695450"/>
              <a:gd name="connsiteY13" fmla="*/ 2616200 h 2628900"/>
              <a:gd name="connsiteX14" fmla="*/ 1695450 w 1695450"/>
              <a:gd name="connsiteY14" fmla="*/ 2628900 h 2628900"/>
              <a:gd name="connsiteX0" fmla="*/ 1504950 w 1695450"/>
              <a:gd name="connsiteY0" fmla="*/ 0 h 2628900"/>
              <a:gd name="connsiteX1" fmla="*/ 1498600 w 1695450"/>
              <a:gd name="connsiteY1" fmla="*/ 323850 h 2628900"/>
              <a:gd name="connsiteX2" fmla="*/ 1289050 w 1695450"/>
              <a:gd name="connsiteY2" fmla="*/ 323850 h 2628900"/>
              <a:gd name="connsiteX3" fmla="*/ 1270000 w 1695450"/>
              <a:gd name="connsiteY3" fmla="*/ 1041400 h 2628900"/>
              <a:gd name="connsiteX4" fmla="*/ 1028700 w 1695450"/>
              <a:gd name="connsiteY4" fmla="*/ 558800 h 2628900"/>
              <a:gd name="connsiteX5" fmla="*/ 1047750 w 1695450"/>
              <a:gd name="connsiteY5" fmla="*/ 736600 h 2628900"/>
              <a:gd name="connsiteX6" fmla="*/ 946150 w 1695450"/>
              <a:gd name="connsiteY6" fmla="*/ 869950 h 2628900"/>
              <a:gd name="connsiteX7" fmla="*/ 247650 w 1695450"/>
              <a:gd name="connsiteY7" fmla="*/ 1143000 h 2628900"/>
              <a:gd name="connsiteX8" fmla="*/ 0 w 1695450"/>
              <a:gd name="connsiteY8" fmla="*/ 1377950 h 2628900"/>
              <a:gd name="connsiteX9" fmla="*/ 19050 w 1695450"/>
              <a:gd name="connsiteY9" fmla="*/ 1663700 h 2628900"/>
              <a:gd name="connsiteX10" fmla="*/ 488950 w 1695450"/>
              <a:gd name="connsiteY10" fmla="*/ 1619250 h 2628900"/>
              <a:gd name="connsiteX11" fmla="*/ 501650 w 1695450"/>
              <a:gd name="connsiteY11" fmla="*/ 1790700 h 2628900"/>
              <a:gd name="connsiteX12" fmla="*/ 1492250 w 1695450"/>
              <a:gd name="connsiteY12" fmla="*/ 1600200 h 2628900"/>
              <a:gd name="connsiteX13" fmla="*/ 1631950 w 1695450"/>
              <a:gd name="connsiteY13" fmla="*/ 2616200 h 2628900"/>
              <a:gd name="connsiteX14" fmla="*/ 1695450 w 1695450"/>
              <a:gd name="connsiteY14" fmla="*/ 2628900 h 2628900"/>
              <a:gd name="connsiteX0" fmla="*/ 1504950 w 1695450"/>
              <a:gd name="connsiteY0" fmla="*/ 0 h 2628900"/>
              <a:gd name="connsiteX1" fmla="*/ 1498600 w 1695450"/>
              <a:gd name="connsiteY1" fmla="*/ 323850 h 2628900"/>
              <a:gd name="connsiteX2" fmla="*/ 1289050 w 1695450"/>
              <a:gd name="connsiteY2" fmla="*/ 323850 h 2628900"/>
              <a:gd name="connsiteX3" fmla="*/ 1270000 w 1695450"/>
              <a:gd name="connsiteY3" fmla="*/ 1041400 h 2628900"/>
              <a:gd name="connsiteX4" fmla="*/ 1047750 w 1695450"/>
              <a:gd name="connsiteY4" fmla="*/ 736600 h 2628900"/>
              <a:gd name="connsiteX5" fmla="*/ 946150 w 1695450"/>
              <a:gd name="connsiteY5" fmla="*/ 869950 h 2628900"/>
              <a:gd name="connsiteX6" fmla="*/ 247650 w 1695450"/>
              <a:gd name="connsiteY6" fmla="*/ 1143000 h 2628900"/>
              <a:gd name="connsiteX7" fmla="*/ 0 w 1695450"/>
              <a:gd name="connsiteY7" fmla="*/ 1377950 h 2628900"/>
              <a:gd name="connsiteX8" fmla="*/ 19050 w 1695450"/>
              <a:gd name="connsiteY8" fmla="*/ 1663700 h 2628900"/>
              <a:gd name="connsiteX9" fmla="*/ 488950 w 1695450"/>
              <a:gd name="connsiteY9" fmla="*/ 1619250 h 2628900"/>
              <a:gd name="connsiteX10" fmla="*/ 501650 w 1695450"/>
              <a:gd name="connsiteY10" fmla="*/ 1790700 h 2628900"/>
              <a:gd name="connsiteX11" fmla="*/ 1492250 w 1695450"/>
              <a:gd name="connsiteY11" fmla="*/ 1600200 h 2628900"/>
              <a:gd name="connsiteX12" fmla="*/ 1631950 w 1695450"/>
              <a:gd name="connsiteY12" fmla="*/ 2616200 h 2628900"/>
              <a:gd name="connsiteX13" fmla="*/ 1695450 w 1695450"/>
              <a:gd name="connsiteY13" fmla="*/ 2628900 h 2628900"/>
              <a:gd name="connsiteX0" fmla="*/ 1504950 w 1695450"/>
              <a:gd name="connsiteY0" fmla="*/ 0 h 2628900"/>
              <a:gd name="connsiteX1" fmla="*/ 1498600 w 1695450"/>
              <a:gd name="connsiteY1" fmla="*/ 323850 h 2628900"/>
              <a:gd name="connsiteX2" fmla="*/ 1289050 w 1695450"/>
              <a:gd name="connsiteY2" fmla="*/ 323850 h 2628900"/>
              <a:gd name="connsiteX3" fmla="*/ 1270000 w 1695450"/>
              <a:gd name="connsiteY3" fmla="*/ 1041400 h 2628900"/>
              <a:gd name="connsiteX4" fmla="*/ 946150 w 1695450"/>
              <a:gd name="connsiteY4" fmla="*/ 869950 h 2628900"/>
              <a:gd name="connsiteX5" fmla="*/ 247650 w 1695450"/>
              <a:gd name="connsiteY5" fmla="*/ 1143000 h 2628900"/>
              <a:gd name="connsiteX6" fmla="*/ 0 w 1695450"/>
              <a:gd name="connsiteY6" fmla="*/ 1377950 h 2628900"/>
              <a:gd name="connsiteX7" fmla="*/ 19050 w 1695450"/>
              <a:gd name="connsiteY7" fmla="*/ 1663700 h 2628900"/>
              <a:gd name="connsiteX8" fmla="*/ 488950 w 1695450"/>
              <a:gd name="connsiteY8" fmla="*/ 1619250 h 2628900"/>
              <a:gd name="connsiteX9" fmla="*/ 501650 w 1695450"/>
              <a:gd name="connsiteY9" fmla="*/ 1790700 h 2628900"/>
              <a:gd name="connsiteX10" fmla="*/ 1492250 w 1695450"/>
              <a:gd name="connsiteY10" fmla="*/ 1600200 h 2628900"/>
              <a:gd name="connsiteX11" fmla="*/ 1631950 w 1695450"/>
              <a:gd name="connsiteY11" fmla="*/ 2616200 h 2628900"/>
              <a:gd name="connsiteX12" fmla="*/ 1695450 w 1695450"/>
              <a:gd name="connsiteY12" fmla="*/ 2628900 h 2628900"/>
              <a:gd name="connsiteX0" fmla="*/ 1504950 w 1695450"/>
              <a:gd name="connsiteY0" fmla="*/ 0 h 2628900"/>
              <a:gd name="connsiteX1" fmla="*/ 1498600 w 1695450"/>
              <a:gd name="connsiteY1" fmla="*/ 323850 h 2628900"/>
              <a:gd name="connsiteX2" fmla="*/ 1289050 w 1695450"/>
              <a:gd name="connsiteY2" fmla="*/ 323850 h 2628900"/>
              <a:gd name="connsiteX3" fmla="*/ 1270000 w 1695450"/>
              <a:gd name="connsiteY3" fmla="*/ 1041400 h 2628900"/>
              <a:gd name="connsiteX4" fmla="*/ 247650 w 1695450"/>
              <a:gd name="connsiteY4" fmla="*/ 1143000 h 2628900"/>
              <a:gd name="connsiteX5" fmla="*/ 0 w 1695450"/>
              <a:gd name="connsiteY5" fmla="*/ 1377950 h 2628900"/>
              <a:gd name="connsiteX6" fmla="*/ 19050 w 1695450"/>
              <a:gd name="connsiteY6" fmla="*/ 1663700 h 2628900"/>
              <a:gd name="connsiteX7" fmla="*/ 488950 w 1695450"/>
              <a:gd name="connsiteY7" fmla="*/ 1619250 h 2628900"/>
              <a:gd name="connsiteX8" fmla="*/ 501650 w 1695450"/>
              <a:gd name="connsiteY8" fmla="*/ 1790700 h 2628900"/>
              <a:gd name="connsiteX9" fmla="*/ 1492250 w 1695450"/>
              <a:gd name="connsiteY9" fmla="*/ 1600200 h 2628900"/>
              <a:gd name="connsiteX10" fmla="*/ 1631950 w 1695450"/>
              <a:gd name="connsiteY10" fmla="*/ 2616200 h 2628900"/>
              <a:gd name="connsiteX11" fmla="*/ 1695450 w 1695450"/>
              <a:gd name="connsiteY11" fmla="*/ 2628900 h 2628900"/>
              <a:gd name="connsiteX0" fmla="*/ 1504950 w 1695450"/>
              <a:gd name="connsiteY0" fmla="*/ 0 h 2628900"/>
              <a:gd name="connsiteX1" fmla="*/ 1498600 w 1695450"/>
              <a:gd name="connsiteY1" fmla="*/ 323850 h 2628900"/>
              <a:gd name="connsiteX2" fmla="*/ 1289050 w 1695450"/>
              <a:gd name="connsiteY2" fmla="*/ 323850 h 2628900"/>
              <a:gd name="connsiteX3" fmla="*/ 1270000 w 1695450"/>
              <a:gd name="connsiteY3" fmla="*/ 1041400 h 2628900"/>
              <a:gd name="connsiteX4" fmla="*/ 0 w 1695450"/>
              <a:gd name="connsiteY4" fmla="*/ 1377950 h 2628900"/>
              <a:gd name="connsiteX5" fmla="*/ 19050 w 1695450"/>
              <a:gd name="connsiteY5" fmla="*/ 1663700 h 2628900"/>
              <a:gd name="connsiteX6" fmla="*/ 488950 w 1695450"/>
              <a:gd name="connsiteY6" fmla="*/ 1619250 h 2628900"/>
              <a:gd name="connsiteX7" fmla="*/ 501650 w 1695450"/>
              <a:gd name="connsiteY7" fmla="*/ 1790700 h 2628900"/>
              <a:gd name="connsiteX8" fmla="*/ 1492250 w 1695450"/>
              <a:gd name="connsiteY8" fmla="*/ 1600200 h 2628900"/>
              <a:gd name="connsiteX9" fmla="*/ 1631950 w 1695450"/>
              <a:gd name="connsiteY9" fmla="*/ 2616200 h 2628900"/>
              <a:gd name="connsiteX10" fmla="*/ 1695450 w 1695450"/>
              <a:gd name="connsiteY10" fmla="*/ 2628900 h 2628900"/>
              <a:gd name="connsiteX0" fmla="*/ 1485900 w 1676400"/>
              <a:gd name="connsiteY0" fmla="*/ 0 h 2628900"/>
              <a:gd name="connsiteX1" fmla="*/ 1479550 w 1676400"/>
              <a:gd name="connsiteY1" fmla="*/ 323850 h 2628900"/>
              <a:gd name="connsiteX2" fmla="*/ 1270000 w 1676400"/>
              <a:gd name="connsiteY2" fmla="*/ 323850 h 2628900"/>
              <a:gd name="connsiteX3" fmla="*/ 1250950 w 1676400"/>
              <a:gd name="connsiteY3" fmla="*/ 1041400 h 2628900"/>
              <a:gd name="connsiteX4" fmla="*/ 0 w 1676400"/>
              <a:gd name="connsiteY4" fmla="*/ 1663700 h 2628900"/>
              <a:gd name="connsiteX5" fmla="*/ 469900 w 1676400"/>
              <a:gd name="connsiteY5" fmla="*/ 1619250 h 2628900"/>
              <a:gd name="connsiteX6" fmla="*/ 482600 w 1676400"/>
              <a:gd name="connsiteY6" fmla="*/ 1790700 h 2628900"/>
              <a:gd name="connsiteX7" fmla="*/ 1473200 w 1676400"/>
              <a:gd name="connsiteY7" fmla="*/ 1600200 h 2628900"/>
              <a:gd name="connsiteX8" fmla="*/ 1612900 w 1676400"/>
              <a:gd name="connsiteY8" fmla="*/ 2616200 h 2628900"/>
              <a:gd name="connsiteX9" fmla="*/ 1676400 w 1676400"/>
              <a:gd name="connsiteY9" fmla="*/ 2628900 h 2628900"/>
              <a:gd name="connsiteX0" fmla="*/ 1016000 w 1206500"/>
              <a:gd name="connsiteY0" fmla="*/ 0 h 2628900"/>
              <a:gd name="connsiteX1" fmla="*/ 1009650 w 1206500"/>
              <a:gd name="connsiteY1" fmla="*/ 323850 h 2628900"/>
              <a:gd name="connsiteX2" fmla="*/ 800100 w 1206500"/>
              <a:gd name="connsiteY2" fmla="*/ 323850 h 2628900"/>
              <a:gd name="connsiteX3" fmla="*/ 781050 w 1206500"/>
              <a:gd name="connsiteY3" fmla="*/ 1041400 h 2628900"/>
              <a:gd name="connsiteX4" fmla="*/ 0 w 1206500"/>
              <a:gd name="connsiteY4" fmla="*/ 1619250 h 2628900"/>
              <a:gd name="connsiteX5" fmla="*/ 12700 w 1206500"/>
              <a:gd name="connsiteY5" fmla="*/ 1790700 h 2628900"/>
              <a:gd name="connsiteX6" fmla="*/ 1003300 w 1206500"/>
              <a:gd name="connsiteY6" fmla="*/ 1600200 h 2628900"/>
              <a:gd name="connsiteX7" fmla="*/ 1143000 w 1206500"/>
              <a:gd name="connsiteY7" fmla="*/ 2616200 h 2628900"/>
              <a:gd name="connsiteX8" fmla="*/ 1206500 w 1206500"/>
              <a:gd name="connsiteY8" fmla="*/ 2628900 h 2628900"/>
              <a:gd name="connsiteX0" fmla="*/ 1003300 w 1193800"/>
              <a:gd name="connsiteY0" fmla="*/ 0 h 2628900"/>
              <a:gd name="connsiteX1" fmla="*/ 996950 w 1193800"/>
              <a:gd name="connsiteY1" fmla="*/ 323850 h 2628900"/>
              <a:gd name="connsiteX2" fmla="*/ 787400 w 1193800"/>
              <a:gd name="connsiteY2" fmla="*/ 323850 h 2628900"/>
              <a:gd name="connsiteX3" fmla="*/ 768350 w 1193800"/>
              <a:gd name="connsiteY3" fmla="*/ 1041400 h 2628900"/>
              <a:gd name="connsiteX4" fmla="*/ 0 w 1193800"/>
              <a:gd name="connsiteY4" fmla="*/ 1790700 h 2628900"/>
              <a:gd name="connsiteX5" fmla="*/ 990600 w 1193800"/>
              <a:gd name="connsiteY5" fmla="*/ 1600200 h 2628900"/>
              <a:gd name="connsiteX6" fmla="*/ 1130300 w 1193800"/>
              <a:gd name="connsiteY6" fmla="*/ 2616200 h 2628900"/>
              <a:gd name="connsiteX7" fmla="*/ 1193800 w 1193800"/>
              <a:gd name="connsiteY7" fmla="*/ 2628900 h 2628900"/>
              <a:gd name="connsiteX0" fmla="*/ 234950 w 425450"/>
              <a:gd name="connsiteY0" fmla="*/ 0 h 2628900"/>
              <a:gd name="connsiteX1" fmla="*/ 228600 w 425450"/>
              <a:gd name="connsiteY1" fmla="*/ 323850 h 2628900"/>
              <a:gd name="connsiteX2" fmla="*/ 19050 w 425450"/>
              <a:gd name="connsiteY2" fmla="*/ 323850 h 2628900"/>
              <a:gd name="connsiteX3" fmla="*/ 0 w 425450"/>
              <a:gd name="connsiteY3" fmla="*/ 1041400 h 2628900"/>
              <a:gd name="connsiteX4" fmla="*/ 19050 w 425450"/>
              <a:gd name="connsiteY4" fmla="*/ 1765300 h 2628900"/>
              <a:gd name="connsiteX5" fmla="*/ 222250 w 425450"/>
              <a:gd name="connsiteY5" fmla="*/ 1600200 h 2628900"/>
              <a:gd name="connsiteX6" fmla="*/ 361950 w 425450"/>
              <a:gd name="connsiteY6" fmla="*/ 2616200 h 2628900"/>
              <a:gd name="connsiteX7" fmla="*/ 425450 w 425450"/>
              <a:gd name="connsiteY7" fmla="*/ 2628900 h 2628900"/>
              <a:gd name="connsiteX0" fmla="*/ 234950 w 539750"/>
              <a:gd name="connsiteY0" fmla="*/ 0 h 2628900"/>
              <a:gd name="connsiteX1" fmla="*/ 228600 w 539750"/>
              <a:gd name="connsiteY1" fmla="*/ 323850 h 2628900"/>
              <a:gd name="connsiteX2" fmla="*/ 19050 w 539750"/>
              <a:gd name="connsiteY2" fmla="*/ 323850 h 2628900"/>
              <a:gd name="connsiteX3" fmla="*/ 0 w 539750"/>
              <a:gd name="connsiteY3" fmla="*/ 1041400 h 2628900"/>
              <a:gd name="connsiteX4" fmla="*/ 19050 w 539750"/>
              <a:gd name="connsiteY4" fmla="*/ 1765300 h 2628900"/>
              <a:gd name="connsiteX5" fmla="*/ 539750 w 539750"/>
              <a:gd name="connsiteY5" fmla="*/ 1778000 h 2628900"/>
              <a:gd name="connsiteX6" fmla="*/ 361950 w 539750"/>
              <a:gd name="connsiteY6" fmla="*/ 2616200 h 2628900"/>
              <a:gd name="connsiteX7" fmla="*/ 425450 w 539750"/>
              <a:gd name="connsiteY7" fmla="*/ 2628900 h 2628900"/>
              <a:gd name="connsiteX0" fmla="*/ 234950 w 539750"/>
              <a:gd name="connsiteY0" fmla="*/ 0 h 2628900"/>
              <a:gd name="connsiteX1" fmla="*/ 228600 w 539750"/>
              <a:gd name="connsiteY1" fmla="*/ 323850 h 2628900"/>
              <a:gd name="connsiteX2" fmla="*/ 19050 w 539750"/>
              <a:gd name="connsiteY2" fmla="*/ 323850 h 2628900"/>
              <a:gd name="connsiteX3" fmla="*/ 0 w 539750"/>
              <a:gd name="connsiteY3" fmla="*/ 1041400 h 2628900"/>
              <a:gd name="connsiteX4" fmla="*/ 19050 w 539750"/>
              <a:gd name="connsiteY4" fmla="*/ 1765300 h 2628900"/>
              <a:gd name="connsiteX5" fmla="*/ 539750 w 539750"/>
              <a:gd name="connsiteY5" fmla="*/ 1778000 h 2628900"/>
              <a:gd name="connsiteX6" fmla="*/ 508000 w 539750"/>
              <a:gd name="connsiteY6" fmla="*/ 2616200 h 2628900"/>
              <a:gd name="connsiteX7" fmla="*/ 425450 w 539750"/>
              <a:gd name="connsiteY7" fmla="*/ 2628900 h 2628900"/>
              <a:gd name="connsiteX0" fmla="*/ 234950 w 530225"/>
              <a:gd name="connsiteY0" fmla="*/ 0 h 2628900"/>
              <a:gd name="connsiteX1" fmla="*/ 228600 w 530225"/>
              <a:gd name="connsiteY1" fmla="*/ 323850 h 2628900"/>
              <a:gd name="connsiteX2" fmla="*/ 19050 w 530225"/>
              <a:gd name="connsiteY2" fmla="*/ 323850 h 2628900"/>
              <a:gd name="connsiteX3" fmla="*/ 0 w 530225"/>
              <a:gd name="connsiteY3" fmla="*/ 1041400 h 2628900"/>
              <a:gd name="connsiteX4" fmla="*/ 19050 w 530225"/>
              <a:gd name="connsiteY4" fmla="*/ 1765300 h 2628900"/>
              <a:gd name="connsiteX5" fmla="*/ 530225 w 530225"/>
              <a:gd name="connsiteY5" fmla="*/ 1768475 h 2628900"/>
              <a:gd name="connsiteX6" fmla="*/ 508000 w 530225"/>
              <a:gd name="connsiteY6" fmla="*/ 2616200 h 2628900"/>
              <a:gd name="connsiteX7" fmla="*/ 425450 w 530225"/>
              <a:gd name="connsiteY7" fmla="*/ 2628900 h 2628900"/>
              <a:gd name="connsiteX0" fmla="*/ 234950 w 530225"/>
              <a:gd name="connsiteY0" fmla="*/ 0 h 2628900"/>
              <a:gd name="connsiteX1" fmla="*/ 228600 w 530225"/>
              <a:gd name="connsiteY1" fmla="*/ 323850 h 2628900"/>
              <a:gd name="connsiteX2" fmla="*/ 19050 w 530225"/>
              <a:gd name="connsiteY2" fmla="*/ 323850 h 2628900"/>
              <a:gd name="connsiteX3" fmla="*/ 0 w 530225"/>
              <a:gd name="connsiteY3" fmla="*/ 1041400 h 2628900"/>
              <a:gd name="connsiteX4" fmla="*/ 19050 w 530225"/>
              <a:gd name="connsiteY4" fmla="*/ 1765300 h 2628900"/>
              <a:gd name="connsiteX5" fmla="*/ 530225 w 530225"/>
              <a:gd name="connsiteY5" fmla="*/ 1768475 h 2628900"/>
              <a:gd name="connsiteX6" fmla="*/ 520700 w 530225"/>
              <a:gd name="connsiteY6" fmla="*/ 2628900 h 2628900"/>
              <a:gd name="connsiteX7" fmla="*/ 425450 w 530225"/>
              <a:gd name="connsiteY7" fmla="*/ 262890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225" h="2628900">
                <a:moveTo>
                  <a:pt x="234950" y="0"/>
                </a:moveTo>
                <a:lnTo>
                  <a:pt x="228600" y="323850"/>
                </a:lnTo>
                <a:lnTo>
                  <a:pt x="19050" y="323850"/>
                </a:lnTo>
                <a:lnTo>
                  <a:pt x="0" y="1041400"/>
                </a:lnTo>
                <a:lnTo>
                  <a:pt x="19050" y="1765300"/>
                </a:lnTo>
                <a:lnTo>
                  <a:pt x="530225" y="1768475"/>
                </a:lnTo>
                <a:lnTo>
                  <a:pt x="520700" y="2628900"/>
                </a:lnTo>
                <a:lnTo>
                  <a:pt x="425450" y="2628900"/>
                </a:lnTo>
              </a:path>
            </a:pathLst>
          </a:custGeom>
          <a:noFill/>
          <a:ln w="28575">
            <a:solidFill>
              <a:schemeClr val="accent2"/>
            </a:solidFill>
            <a:prstDash val="sysDot"/>
          </a:ln>
          <a:effectLst>
            <a:outerShdw blurRad="635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253" name="Group 252"/>
          <p:cNvGrpSpPr/>
          <p:nvPr/>
        </p:nvGrpSpPr>
        <p:grpSpPr>
          <a:xfrm>
            <a:off x="2580048" y="5518553"/>
            <a:ext cx="643783" cy="643782"/>
            <a:chOff x="5076056" y="4518794"/>
            <a:chExt cx="1132780" cy="1132778"/>
          </a:xfrm>
        </p:grpSpPr>
        <p:grpSp>
          <p:nvGrpSpPr>
            <p:cNvPr id="254" name="Group 253"/>
            <p:cNvGrpSpPr/>
            <p:nvPr/>
          </p:nvGrpSpPr>
          <p:grpSpPr>
            <a:xfrm>
              <a:off x="5076056" y="4518794"/>
              <a:ext cx="1132780" cy="1132778"/>
              <a:chOff x="755749" y="2451198"/>
              <a:chExt cx="1126927" cy="1126927"/>
            </a:xfrm>
          </p:grpSpPr>
          <p:sp>
            <p:nvSpPr>
              <p:cNvPr id="256" name="Oval 255"/>
              <p:cNvSpPr/>
              <p:nvPr/>
            </p:nvSpPr>
            <p:spPr bwMode="auto">
              <a:xfrm>
                <a:off x="755749" y="2451198"/>
                <a:ext cx="1126927" cy="1126927"/>
              </a:xfrm>
              <a:prstGeom prst="ellipse">
                <a:avLst/>
              </a:prstGeom>
              <a:gradFill flip="none" rotWithShape="1">
                <a:gsLst>
                  <a:gs pos="100000">
                    <a:schemeClr val="bg1">
                      <a:alpha val="0"/>
                    </a:schemeClr>
                  </a:gs>
                  <a:gs pos="0">
                    <a:schemeClr val="bg1"/>
                  </a:gs>
                </a:gsLst>
                <a:lin ang="5400000" scaled="1"/>
                <a:tileRect/>
              </a:gradFill>
              <a:ln w="9525" cap="flat" cmpd="sng" algn="ctr">
                <a:noFill/>
                <a:prstDash val="solid"/>
                <a:round/>
                <a:headEnd type="none" w="med" len="med"/>
                <a:tailEnd type="none" w="med" len="med"/>
              </a:ln>
              <a:effectLst>
                <a:outerShdw blurRad="63500" sx="102000" sy="102000" algn="ctr" rotWithShape="0">
                  <a:schemeClr val="tx2">
                    <a:alpha val="40000"/>
                  </a:schemeClr>
                </a:outerShdw>
              </a:effectLst>
            </p:spPr>
            <p:txBody>
              <a:bodyPr vert="horz" wrap="square" lIns="91440" tIns="45720" rIns="91440" bIns="45720" numCol="1" rtlCol="0" anchor="ctr" anchorCtr="0" compatLnSpc="1">
                <a:prstTxWarp prst="textNoShape">
                  <a:avLst/>
                </a:prstTxWarp>
              </a:bodyPr>
              <a:lstStyle/>
              <a:p>
                <a:pPr algn="ctr"/>
                <a:endParaRPr lang="en-GB" sz="2400" dirty="0">
                  <a:solidFill>
                    <a:schemeClr val="bg1"/>
                  </a:solidFill>
                  <a:latin typeface="Arial" pitchFamily="2" charset="0"/>
                </a:endParaRPr>
              </a:p>
            </p:txBody>
          </p:sp>
          <p:sp>
            <p:nvSpPr>
              <p:cNvPr id="257" name="Oval 256"/>
              <p:cNvSpPr/>
              <p:nvPr/>
            </p:nvSpPr>
            <p:spPr bwMode="auto">
              <a:xfrm>
                <a:off x="809594" y="2505043"/>
                <a:ext cx="1019236" cy="1019236"/>
              </a:xfrm>
              <a:prstGeom prst="ellipse">
                <a:avLst/>
              </a:prstGeom>
              <a:gradFill>
                <a:gsLst>
                  <a:gs pos="0">
                    <a:srgbClr val="00863D"/>
                  </a:gs>
                  <a:gs pos="100000">
                    <a:srgbClr val="00B050"/>
                  </a:gs>
                </a:gsLst>
                <a:lin ang="15600000" scaled="0"/>
              </a:gra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300"/>
                  </a:lnSpc>
                </a:pPr>
                <a:endParaRPr lang="en-GB" dirty="0">
                  <a:solidFill>
                    <a:schemeClr val="lt1"/>
                  </a:solidFill>
                  <a:latin typeface="+mn-lt"/>
                  <a:cs typeface="+mn-cs"/>
                </a:endParaRPr>
              </a:p>
            </p:txBody>
          </p:sp>
        </p:grpSp>
        <p:sp>
          <p:nvSpPr>
            <p:cNvPr id="255" name="Freeform 51"/>
            <p:cNvSpPr>
              <a:spLocks/>
            </p:cNvSpPr>
            <p:nvPr/>
          </p:nvSpPr>
          <p:spPr bwMode="auto">
            <a:xfrm>
              <a:off x="5345038" y="4856460"/>
              <a:ext cx="653268" cy="530058"/>
            </a:xfrm>
            <a:custGeom>
              <a:avLst/>
              <a:gdLst>
                <a:gd name="T0" fmla="*/ 2 w 2963"/>
                <a:gd name="T1" fmla="*/ 2214 h 2408"/>
                <a:gd name="T2" fmla="*/ 0 w 2963"/>
                <a:gd name="T3" fmla="*/ 918 h 2408"/>
                <a:gd name="T4" fmla="*/ 315 w 2963"/>
                <a:gd name="T5" fmla="*/ 1732 h 2408"/>
                <a:gd name="T6" fmla="*/ 2963 w 2963"/>
                <a:gd name="T7" fmla="*/ 0 h 2408"/>
                <a:gd name="T8" fmla="*/ 4 w 2963"/>
                <a:gd name="T9" fmla="*/ 2408 h 2408"/>
                <a:gd name="T10" fmla="*/ 2 w 2963"/>
                <a:gd name="T11" fmla="*/ 2214 h 2408"/>
              </a:gdLst>
              <a:ahLst/>
              <a:cxnLst>
                <a:cxn ang="0">
                  <a:pos x="T0" y="T1"/>
                </a:cxn>
                <a:cxn ang="0">
                  <a:pos x="T2" y="T3"/>
                </a:cxn>
                <a:cxn ang="0">
                  <a:pos x="T4" y="T5"/>
                </a:cxn>
                <a:cxn ang="0">
                  <a:pos x="T6" y="T7"/>
                </a:cxn>
                <a:cxn ang="0">
                  <a:pos x="T8" y="T9"/>
                </a:cxn>
                <a:cxn ang="0">
                  <a:pos x="T10" y="T11"/>
                </a:cxn>
              </a:cxnLst>
              <a:rect l="0" t="0" r="r" b="b"/>
              <a:pathLst>
                <a:path w="2963" h="2408">
                  <a:moveTo>
                    <a:pt x="2" y="2214"/>
                  </a:moveTo>
                  <a:lnTo>
                    <a:pt x="0" y="918"/>
                  </a:lnTo>
                  <a:lnTo>
                    <a:pt x="315" y="1732"/>
                  </a:lnTo>
                  <a:lnTo>
                    <a:pt x="2963" y="0"/>
                  </a:lnTo>
                  <a:lnTo>
                    <a:pt x="4" y="2408"/>
                  </a:lnTo>
                  <a:lnTo>
                    <a:pt x="2" y="2214"/>
                  </a:lnTo>
                  <a:close/>
                </a:path>
              </a:pathLst>
            </a:custGeom>
            <a:solidFill>
              <a:schemeClr val="bg2"/>
            </a:solidFill>
            <a:ln>
              <a:noFill/>
            </a:ln>
            <a:effectLst>
              <a:outerShdw blurRad="63500" sx="102000" sy="102000" algn="ctr" rotWithShape="0">
                <a:prstClr val="black">
                  <a:alpha val="40000"/>
                </a:prstClr>
              </a:outerShdw>
            </a:effectLst>
            <a:scene3d>
              <a:camera prst="orthographicFront"/>
              <a:lightRig rig="threePt" dir="t"/>
            </a:scene3d>
            <a:sp3d prstMaterial="matte"/>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dirty="0">
                <a:solidFill>
                  <a:prstClr val="black"/>
                </a:solidFill>
                <a:latin typeface="Arial"/>
              </a:endParaRPr>
            </a:p>
          </p:txBody>
        </p:sp>
      </p:grpSp>
      <p:sp>
        <p:nvSpPr>
          <p:cNvPr id="130" name="Rectangle 129"/>
          <p:cNvSpPr/>
          <p:nvPr/>
        </p:nvSpPr>
        <p:spPr>
          <a:xfrm>
            <a:off x="0" y="6146687"/>
            <a:ext cx="9144000" cy="316496"/>
          </a:xfrm>
          <a:prstGeom prst="rect">
            <a:avLst/>
          </a:prstGeom>
          <a:gradFill>
            <a:gsLst>
              <a:gs pos="0">
                <a:schemeClr val="bg1"/>
              </a:gs>
              <a:gs pos="100000">
                <a:schemeClr val="bg1">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7" name="Group 6"/>
          <p:cNvGrpSpPr/>
          <p:nvPr/>
        </p:nvGrpSpPr>
        <p:grpSpPr>
          <a:xfrm>
            <a:off x="6771440" y="2022656"/>
            <a:ext cx="2119670" cy="2119670"/>
            <a:chOff x="9919930" y="1254847"/>
            <a:chExt cx="2119670" cy="2119670"/>
          </a:xfrm>
        </p:grpSpPr>
        <p:grpSp>
          <p:nvGrpSpPr>
            <p:cNvPr id="144" name="Group 143"/>
            <p:cNvGrpSpPr/>
            <p:nvPr/>
          </p:nvGrpSpPr>
          <p:grpSpPr>
            <a:xfrm>
              <a:off x="9919930" y="1254847"/>
              <a:ext cx="2119670" cy="2119670"/>
              <a:chOff x="3383005" y="1254847"/>
              <a:chExt cx="2119670" cy="2119670"/>
            </a:xfrm>
          </p:grpSpPr>
          <p:sp>
            <p:nvSpPr>
              <p:cNvPr id="146" name="Oval 145"/>
              <p:cNvSpPr/>
              <p:nvPr/>
            </p:nvSpPr>
            <p:spPr>
              <a:xfrm>
                <a:off x="3618967" y="1491595"/>
                <a:ext cx="1772655" cy="1772655"/>
              </a:xfrm>
              <a:prstGeom prst="ellipse">
                <a:avLst/>
              </a:prstGeom>
              <a:noFill/>
              <a:ln w="34925">
                <a:gradFill>
                  <a:gsLst>
                    <a:gs pos="0">
                      <a:schemeClr val="tx1">
                        <a:alpha val="0"/>
                      </a:schemeClr>
                    </a:gs>
                    <a:gs pos="100000">
                      <a:schemeClr val="tx1">
                        <a:alpha val="4000"/>
                      </a:schemeClr>
                    </a:gs>
                  </a:gsLst>
                  <a:lin ang="1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7" name="Oval 146"/>
              <p:cNvSpPr/>
              <p:nvPr/>
            </p:nvSpPr>
            <p:spPr>
              <a:xfrm>
                <a:off x="3559064" y="1409951"/>
                <a:ext cx="1772655" cy="1772655"/>
              </a:xfrm>
              <a:prstGeom prst="ellipse">
                <a:avLst/>
              </a:prstGeom>
              <a:solidFill>
                <a:schemeClr val="bg1"/>
              </a:solidFill>
              <a:ln>
                <a:solidFill>
                  <a:schemeClr val="bg1">
                    <a:lumMod val="65000"/>
                  </a:schemeClr>
                </a:solidFill>
              </a:ln>
              <a:effectLst>
                <a:outerShdw blurRad="2667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48" name="Group 147"/>
              <p:cNvGrpSpPr>
                <a:grpSpLocks noChangeAspect="1"/>
              </p:cNvGrpSpPr>
              <p:nvPr/>
            </p:nvGrpSpPr>
            <p:grpSpPr bwMode="auto">
              <a:xfrm>
                <a:off x="3585886" y="1446256"/>
                <a:ext cx="1707058" cy="1708414"/>
                <a:chOff x="1203" y="2689"/>
                <a:chExt cx="1259" cy="1260"/>
              </a:xfrm>
              <a:solidFill>
                <a:schemeClr val="bg1">
                  <a:lumMod val="75000"/>
                </a:schemeClr>
              </a:solidFill>
            </p:grpSpPr>
            <p:sp>
              <p:nvSpPr>
                <p:cNvPr id="153" name="Freeform 8"/>
                <p:cNvSpPr>
                  <a:spLocks/>
                </p:cNvSpPr>
                <p:nvPr/>
              </p:nvSpPr>
              <p:spPr bwMode="auto">
                <a:xfrm>
                  <a:off x="1837" y="2689"/>
                  <a:ext cx="0" cy="161"/>
                </a:xfrm>
                <a:custGeom>
                  <a:avLst/>
                  <a:gdLst>
                    <a:gd name="T0" fmla="*/ 0 h 161"/>
                    <a:gd name="T1" fmla="*/ 161 h 161"/>
                    <a:gd name="T2" fmla="*/ 0 h 161"/>
                  </a:gdLst>
                  <a:ahLst/>
                  <a:cxnLst>
                    <a:cxn ang="0">
                      <a:pos x="0" y="T0"/>
                    </a:cxn>
                    <a:cxn ang="0">
                      <a:pos x="0" y="T1"/>
                    </a:cxn>
                    <a:cxn ang="0">
                      <a:pos x="0" y="T2"/>
                    </a:cxn>
                  </a:cxnLst>
                  <a:rect l="0" t="0" r="r" b="b"/>
                  <a:pathLst>
                    <a:path h="161">
                      <a:moveTo>
                        <a:pt x="0" y="0"/>
                      </a:moveTo>
                      <a:lnTo>
                        <a:pt x="0" y="161"/>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4" name="Line 9"/>
                <p:cNvSpPr>
                  <a:spLocks noChangeShapeType="1"/>
                </p:cNvSpPr>
                <p:nvPr/>
              </p:nvSpPr>
              <p:spPr bwMode="auto">
                <a:xfrm>
                  <a:off x="1837" y="2689"/>
                  <a:ext cx="0" cy="161"/>
                </a:xfrm>
                <a:prstGeom prst="lin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5" name="Freeform 10"/>
                <p:cNvSpPr>
                  <a:spLocks/>
                </p:cNvSpPr>
                <p:nvPr/>
              </p:nvSpPr>
              <p:spPr bwMode="auto">
                <a:xfrm>
                  <a:off x="1828" y="2689"/>
                  <a:ext cx="18" cy="161"/>
                </a:xfrm>
                <a:custGeom>
                  <a:avLst/>
                  <a:gdLst>
                    <a:gd name="T0" fmla="*/ 18 w 18"/>
                    <a:gd name="T1" fmla="*/ 161 h 161"/>
                    <a:gd name="T2" fmla="*/ 0 w 18"/>
                    <a:gd name="T3" fmla="*/ 161 h 161"/>
                    <a:gd name="T4" fmla="*/ 0 w 18"/>
                    <a:gd name="T5" fmla="*/ 0 h 161"/>
                    <a:gd name="T6" fmla="*/ 18 w 18"/>
                    <a:gd name="T7" fmla="*/ 0 h 161"/>
                    <a:gd name="T8" fmla="*/ 18 w 18"/>
                    <a:gd name="T9" fmla="*/ 161 h 161"/>
                    <a:gd name="T10" fmla="*/ 18 w 18"/>
                    <a:gd name="T11" fmla="*/ 161 h 161"/>
                  </a:gdLst>
                  <a:ahLst/>
                  <a:cxnLst>
                    <a:cxn ang="0">
                      <a:pos x="T0" y="T1"/>
                    </a:cxn>
                    <a:cxn ang="0">
                      <a:pos x="T2" y="T3"/>
                    </a:cxn>
                    <a:cxn ang="0">
                      <a:pos x="T4" y="T5"/>
                    </a:cxn>
                    <a:cxn ang="0">
                      <a:pos x="T6" y="T7"/>
                    </a:cxn>
                    <a:cxn ang="0">
                      <a:pos x="T8" y="T9"/>
                    </a:cxn>
                    <a:cxn ang="0">
                      <a:pos x="T10" y="T11"/>
                    </a:cxn>
                  </a:cxnLst>
                  <a:rect l="0" t="0" r="r" b="b"/>
                  <a:pathLst>
                    <a:path w="18" h="161">
                      <a:moveTo>
                        <a:pt x="18" y="161"/>
                      </a:moveTo>
                      <a:lnTo>
                        <a:pt x="0" y="161"/>
                      </a:lnTo>
                      <a:lnTo>
                        <a:pt x="0" y="0"/>
                      </a:lnTo>
                      <a:lnTo>
                        <a:pt x="18" y="0"/>
                      </a:lnTo>
                      <a:lnTo>
                        <a:pt x="18" y="161"/>
                      </a:lnTo>
                      <a:lnTo>
                        <a:pt x="18" y="1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6" name="Freeform 11"/>
                <p:cNvSpPr>
                  <a:spLocks/>
                </p:cNvSpPr>
                <p:nvPr/>
              </p:nvSpPr>
              <p:spPr bwMode="auto">
                <a:xfrm>
                  <a:off x="1522" y="2771"/>
                  <a:ext cx="80" cy="140"/>
                </a:xfrm>
                <a:custGeom>
                  <a:avLst/>
                  <a:gdLst>
                    <a:gd name="T0" fmla="*/ 0 w 80"/>
                    <a:gd name="T1" fmla="*/ 0 h 140"/>
                    <a:gd name="T2" fmla="*/ 80 w 80"/>
                    <a:gd name="T3" fmla="*/ 140 h 140"/>
                    <a:gd name="T4" fmla="*/ 0 w 80"/>
                    <a:gd name="T5" fmla="*/ 0 h 140"/>
                  </a:gdLst>
                  <a:ahLst/>
                  <a:cxnLst>
                    <a:cxn ang="0">
                      <a:pos x="T0" y="T1"/>
                    </a:cxn>
                    <a:cxn ang="0">
                      <a:pos x="T2" y="T3"/>
                    </a:cxn>
                    <a:cxn ang="0">
                      <a:pos x="T4" y="T5"/>
                    </a:cxn>
                  </a:cxnLst>
                  <a:rect l="0" t="0" r="r" b="b"/>
                  <a:pathLst>
                    <a:path w="80" h="140">
                      <a:moveTo>
                        <a:pt x="0" y="0"/>
                      </a:moveTo>
                      <a:lnTo>
                        <a:pt x="80" y="14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7" name="Line 12"/>
                <p:cNvSpPr>
                  <a:spLocks noChangeShapeType="1"/>
                </p:cNvSpPr>
                <p:nvPr/>
              </p:nvSpPr>
              <p:spPr bwMode="auto">
                <a:xfrm>
                  <a:off x="1522" y="2771"/>
                  <a:ext cx="80" cy="140"/>
                </a:xfrm>
                <a:prstGeom prst="lin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0" name="Freeform 13"/>
                <p:cNvSpPr>
                  <a:spLocks/>
                </p:cNvSpPr>
                <p:nvPr/>
              </p:nvSpPr>
              <p:spPr bwMode="auto">
                <a:xfrm>
                  <a:off x="1514" y="2767"/>
                  <a:ext cx="96" cy="148"/>
                </a:xfrm>
                <a:custGeom>
                  <a:avLst/>
                  <a:gdLst>
                    <a:gd name="T0" fmla="*/ 80 w 96"/>
                    <a:gd name="T1" fmla="*/ 148 h 148"/>
                    <a:gd name="T2" fmla="*/ 0 w 96"/>
                    <a:gd name="T3" fmla="*/ 9 h 148"/>
                    <a:gd name="T4" fmla="*/ 16 w 96"/>
                    <a:gd name="T5" fmla="*/ 0 h 148"/>
                    <a:gd name="T6" fmla="*/ 96 w 96"/>
                    <a:gd name="T7" fmla="*/ 140 h 148"/>
                    <a:gd name="T8" fmla="*/ 80 w 96"/>
                    <a:gd name="T9" fmla="*/ 148 h 148"/>
                    <a:gd name="T10" fmla="*/ 80 w 96"/>
                    <a:gd name="T11" fmla="*/ 148 h 148"/>
                  </a:gdLst>
                  <a:ahLst/>
                  <a:cxnLst>
                    <a:cxn ang="0">
                      <a:pos x="T0" y="T1"/>
                    </a:cxn>
                    <a:cxn ang="0">
                      <a:pos x="T2" y="T3"/>
                    </a:cxn>
                    <a:cxn ang="0">
                      <a:pos x="T4" y="T5"/>
                    </a:cxn>
                    <a:cxn ang="0">
                      <a:pos x="T6" y="T7"/>
                    </a:cxn>
                    <a:cxn ang="0">
                      <a:pos x="T8" y="T9"/>
                    </a:cxn>
                    <a:cxn ang="0">
                      <a:pos x="T10" y="T11"/>
                    </a:cxn>
                  </a:cxnLst>
                  <a:rect l="0" t="0" r="r" b="b"/>
                  <a:pathLst>
                    <a:path w="96" h="148">
                      <a:moveTo>
                        <a:pt x="80" y="148"/>
                      </a:moveTo>
                      <a:lnTo>
                        <a:pt x="0" y="9"/>
                      </a:lnTo>
                      <a:lnTo>
                        <a:pt x="16" y="0"/>
                      </a:lnTo>
                      <a:lnTo>
                        <a:pt x="96" y="140"/>
                      </a:lnTo>
                      <a:lnTo>
                        <a:pt x="80" y="148"/>
                      </a:lnTo>
                      <a:lnTo>
                        <a:pt x="80"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3" name="Freeform 14"/>
                <p:cNvSpPr>
                  <a:spLocks/>
                </p:cNvSpPr>
                <p:nvPr/>
              </p:nvSpPr>
              <p:spPr bwMode="auto">
                <a:xfrm>
                  <a:off x="1290" y="3000"/>
                  <a:ext cx="139" cy="80"/>
                </a:xfrm>
                <a:custGeom>
                  <a:avLst/>
                  <a:gdLst>
                    <a:gd name="T0" fmla="*/ 0 w 139"/>
                    <a:gd name="T1" fmla="*/ 0 h 80"/>
                    <a:gd name="T2" fmla="*/ 139 w 139"/>
                    <a:gd name="T3" fmla="*/ 80 h 80"/>
                    <a:gd name="T4" fmla="*/ 0 w 139"/>
                    <a:gd name="T5" fmla="*/ 0 h 80"/>
                  </a:gdLst>
                  <a:ahLst/>
                  <a:cxnLst>
                    <a:cxn ang="0">
                      <a:pos x="T0" y="T1"/>
                    </a:cxn>
                    <a:cxn ang="0">
                      <a:pos x="T2" y="T3"/>
                    </a:cxn>
                    <a:cxn ang="0">
                      <a:pos x="T4" y="T5"/>
                    </a:cxn>
                  </a:cxnLst>
                  <a:rect l="0" t="0" r="r" b="b"/>
                  <a:pathLst>
                    <a:path w="139" h="80">
                      <a:moveTo>
                        <a:pt x="0" y="0"/>
                      </a:moveTo>
                      <a:lnTo>
                        <a:pt x="139" y="8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6" name="Line 15"/>
                <p:cNvSpPr>
                  <a:spLocks noChangeShapeType="1"/>
                </p:cNvSpPr>
                <p:nvPr/>
              </p:nvSpPr>
              <p:spPr bwMode="auto">
                <a:xfrm>
                  <a:off x="1290" y="3000"/>
                  <a:ext cx="139" cy="80"/>
                </a:xfrm>
                <a:prstGeom prst="lin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9" name="Freeform 16"/>
                <p:cNvSpPr>
                  <a:spLocks/>
                </p:cNvSpPr>
                <p:nvPr/>
              </p:nvSpPr>
              <p:spPr bwMode="auto">
                <a:xfrm>
                  <a:off x="1285" y="2993"/>
                  <a:ext cx="149" cy="95"/>
                </a:xfrm>
                <a:custGeom>
                  <a:avLst/>
                  <a:gdLst>
                    <a:gd name="T0" fmla="*/ 140 w 149"/>
                    <a:gd name="T1" fmla="*/ 95 h 95"/>
                    <a:gd name="T2" fmla="*/ 0 w 149"/>
                    <a:gd name="T3" fmla="*/ 15 h 95"/>
                    <a:gd name="T4" fmla="*/ 9 w 149"/>
                    <a:gd name="T5" fmla="*/ 0 h 95"/>
                    <a:gd name="T6" fmla="*/ 149 w 149"/>
                    <a:gd name="T7" fmla="*/ 80 h 95"/>
                    <a:gd name="T8" fmla="*/ 140 w 149"/>
                    <a:gd name="T9" fmla="*/ 95 h 95"/>
                    <a:gd name="T10" fmla="*/ 140 w 149"/>
                    <a:gd name="T11" fmla="*/ 95 h 95"/>
                  </a:gdLst>
                  <a:ahLst/>
                  <a:cxnLst>
                    <a:cxn ang="0">
                      <a:pos x="T0" y="T1"/>
                    </a:cxn>
                    <a:cxn ang="0">
                      <a:pos x="T2" y="T3"/>
                    </a:cxn>
                    <a:cxn ang="0">
                      <a:pos x="T4" y="T5"/>
                    </a:cxn>
                    <a:cxn ang="0">
                      <a:pos x="T6" y="T7"/>
                    </a:cxn>
                    <a:cxn ang="0">
                      <a:pos x="T8" y="T9"/>
                    </a:cxn>
                    <a:cxn ang="0">
                      <a:pos x="T10" y="T11"/>
                    </a:cxn>
                  </a:cxnLst>
                  <a:rect l="0" t="0" r="r" b="b"/>
                  <a:pathLst>
                    <a:path w="149" h="95">
                      <a:moveTo>
                        <a:pt x="140" y="95"/>
                      </a:moveTo>
                      <a:lnTo>
                        <a:pt x="0" y="15"/>
                      </a:lnTo>
                      <a:lnTo>
                        <a:pt x="9" y="0"/>
                      </a:lnTo>
                      <a:lnTo>
                        <a:pt x="149" y="80"/>
                      </a:lnTo>
                      <a:lnTo>
                        <a:pt x="140" y="95"/>
                      </a:lnTo>
                      <a:lnTo>
                        <a:pt x="140" y="9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2" name="Freeform 17"/>
                <p:cNvSpPr>
                  <a:spLocks/>
                </p:cNvSpPr>
                <p:nvPr/>
              </p:nvSpPr>
              <p:spPr bwMode="auto">
                <a:xfrm>
                  <a:off x="1203" y="3314"/>
                  <a:ext cx="161" cy="0"/>
                </a:xfrm>
                <a:custGeom>
                  <a:avLst/>
                  <a:gdLst>
                    <a:gd name="T0" fmla="*/ 0 w 161"/>
                    <a:gd name="T1" fmla="*/ 161 w 161"/>
                    <a:gd name="T2" fmla="*/ 0 w 161"/>
                  </a:gdLst>
                  <a:ahLst/>
                  <a:cxnLst>
                    <a:cxn ang="0">
                      <a:pos x="T0" y="0"/>
                    </a:cxn>
                    <a:cxn ang="0">
                      <a:pos x="T1" y="0"/>
                    </a:cxn>
                    <a:cxn ang="0">
                      <a:pos x="T2" y="0"/>
                    </a:cxn>
                  </a:cxnLst>
                  <a:rect l="0" t="0" r="r" b="b"/>
                  <a:pathLst>
                    <a:path w="161">
                      <a:moveTo>
                        <a:pt x="0" y="0"/>
                      </a:moveTo>
                      <a:lnTo>
                        <a:pt x="161"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3" name="Line 18"/>
                <p:cNvSpPr>
                  <a:spLocks noChangeShapeType="1"/>
                </p:cNvSpPr>
                <p:nvPr/>
              </p:nvSpPr>
              <p:spPr bwMode="auto">
                <a:xfrm>
                  <a:off x="1203" y="3314"/>
                  <a:ext cx="161" cy="0"/>
                </a:xfrm>
                <a:prstGeom prst="lin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4" name="Freeform 19"/>
                <p:cNvSpPr>
                  <a:spLocks/>
                </p:cNvSpPr>
                <p:nvPr/>
              </p:nvSpPr>
              <p:spPr bwMode="auto">
                <a:xfrm>
                  <a:off x="1203" y="3305"/>
                  <a:ext cx="161" cy="18"/>
                </a:xfrm>
                <a:custGeom>
                  <a:avLst/>
                  <a:gdLst>
                    <a:gd name="T0" fmla="*/ 161 w 161"/>
                    <a:gd name="T1" fmla="*/ 18 h 18"/>
                    <a:gd name="T2" fmla="*/ 0 w 161"/>
                    <a:gd name="T3" fmla="*/ 18 h 18"/>
                    <a:gd name="T4" fmla="*/ 0 w 161"/>
                    <a:gd name="T5" fmla="*/ 0 h 18"/>
                    <a:gd name="T6" fmla="*/ 161 w 161"/>
                    <a:gd name="T7" fmla="*/ 0 h 18"/>
                    <a:gd name="T8" fmla="*/ 161 w 161"/>
                    <a:gd name="T9" fmla="*/ 18 h 18"/>
                    <a:gd name="T10" fmla="*/ 161 w 161"/>
                    <a:gd name="T11" fmla="*/ 18 h 18"/>
                  </a:gdLst>
                  <a:ahLst/>
                  <a:cxnLst>
                    <a:cxn ang="0">
                      <a:pos x="T0" y="T1"/>
                    </a:cxn>
                    <a:cxn ang="0">
                      <a:pos x="T2" y="T3"/>
                    </a:cxn>
                    <a:cxn ang="0">
                      <a:pos x="T4" y="T5"/>
                    </a:cxn>
                    <a:cxn ang="0">
                      <a:pos x="T6" y="T7"/>
                    </a:cxn>
                    <a:cxn ang="0">
                      <a:pos x="T8" y="T9"/>
                    </a:cxn>
                    <a:cxn ang="0">
                      <a:pos x="T10" y="T11"/>
                    </a:cxn>
                  </a:cxnLst>
                  <a:rect l="0" t="0" r="r" b="b"/>
                  <a:pathLst>
                    <a:path w="161" h="18">
                      <a:moveTo>
                        <a:pt x="161" y="18"/>
                      </a:moveTo>
                      <a:lnTo>
                        <a:pt x="0" y="18"/>
                      </a:lnTo>
                      <a:lnTo>
                        <a:pt x="0" y="0"/>
                      </a:lnTo>
                      <a:lnTo>
                        <a:pt x="161" y="0"/>
                      </a:lnTo>
                      <a:lnTo>
                        <a:pt x="161" y="18"/>
                      </a:lnTo>
                      <a:lnTo>
                        <a:pt x="161"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5" name="Freeform 20"/>
                <p:cNvSpPr>
                  <a:spLocks/>
                </p:cNvSpPr>
                <p:nvPr/>
              </p:nvSpPr>
              <p:spPr bwMode="auto">
                <a:xfrm>
                  <a:off x="1284" y="3550"/>
                  <a:ext cx="140" cy="80"/>
                </a:xfrm>
                <a:custGeom>
                  <a:avLst/>
                  <a:gdLst>
                    <a:gd name="T0" fmla="*/ 0 w 140"/>
                    <a:gd name="T1" fmla="*/ 80 h 80"/>
                    <a:gd name="T2" fmla="*/ 140 w 140"/>
                    <a:gd name="T3" fmla="*/ 0 h 80"/>
                    <a:gd name="T4" fmla="*/ 0 w 140"/>
                    <a:gd name="T5" fmla="*/ 80 h 80"/>
                  </a:gdLst>
                  <a:ahLst/>
                  <a:cxnLst>
                    <a:cxn ang="0">
                      <a:pos x="T0" y="T1"/>
                    </a:cxn>
                    <a:cxn ang="0">
                      <a:pos x="T2" y="T3"/>
                    </a:cxn>
                    <a:cxn ang="0">
                      <a:pos x="T4" y="T5"/>
                    </a:cxn>
                  </a:cxnLst>
                  <a:rect l="0" t="0" r="r" b="b"/>
                  <a:pathLst>
                    <a:path w="140" h="80">
                      <a:moveTo>
                        <a:pt x="0" y="80"/>
                      </a:moveTo>
                      <a:lnTo>
                        <a:pt x="140" y="0"/>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6" name="Line 21"/>
                <p:cNvSpPr>
                  <a:spLocks noChangeShapeType="1"/>
                </p:cNvSpPr>
                <p:nvPr/>
              </p:nvSpPr>
              <p:spPr bwMode="auto">
                <a:xfrm flipV="1">
                  <a:off x="1284" y="3550"/>
                  <a:ext cx="140" cy="80"/>
                </a:xfrm>
                <a:prstGeom prst="lin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7" name="Freeform 22"/>
                <p:cNvSpPr>
                  <a:spLocks/>
                </p:cNvSpPr>
                <p:nvPr/>
              </p:nvSpPr>
              <p:spPr bwMode="auto">
                <a:xfrm>
                  <a:off x="1280" y="3542"/>
                  <a:ext cx="149" cy="96"/>
                </a:xfrm>
                <a:custGeom>
                  <a:avLst/>
                  <a:gdLst>
                    <a:gd name="T0" fmla="*/ 9 w 149"/>
                    <a:gd name="T1" fmla="*/ 96 h 96"/>
                    <a:gd name="T2" fmla="*/ 0 w 149"/>
                    <a:gd name="T3" fmla="*/ 80 h 96"/>
                    <a:gd name="T4" fmla="*/ 140 w 149"/>
                    <a:gd name="T5" fmla="*/ 0 h 96"/>
                    <a:gd name="T6" fmla="*/ 149 w 149"/>
                    <a:gd name="T7" fmla="*/ 15 h 96"/>
                    <a:gd name="T8" fmla="*/ 9 w 149"/>
                    <a:gd name="T9" fmla="*/ 96 h 96"/>
                    <a:gd name="T10" fmla="*/ 9 w 149"/>
                    <a:gd name="T11" fmla="*/ 96 h 96"/>
                  </a:gdLst>
                  <a:ahLst/>
                  <a:cxnLst>
                    <a:cxn ang="0">
                      <a:pos x="T0" y="T1"/>
                    </a:cxn>
                    <a:cxn ang="0">
                      <a:pos x="T2" y="T3"/>
                    </a:cxn>
                    <a:cxn ang="0">
                      <a:pos x="T4" y="T5"/>
                    </a:cxn>
                    <a:cxn ang="0">
                      <a:pos x="T6" y="T7"/>
                    </a:cxn>
                    <a:cxn ang="0">
                      <a:pos x="T8" y="T9"/>
                    </a:cxn>
                    <a:cxn ang="0">
                      <a:pos x="T10" y="T11"/>
                    </a:cxn>
                  </a:cxnLst>
                  <a:rect l="0" t="0" r="r" b="b"/>
                  <a:pathLst>
                    <a:path w="149" h="96">
                      <a:moveTo>
                        <a:pt x="9" y="96"/>
                      </a:moveTo>
                      <a:lnTo>
                        <a:pt x="0" y="80"/>
                      </a:lnTo>
                      <a:lnTo>
                        <a:pt x="140" y="0"/>
                      </a:lnTo>
                      <a:lnTo>
                        <a:pt x="149" y="15"/>
                      </a:lnTo>
                      <a:lnTo>
                        <a:pt x="9" y="96"/>
                      </a:lnTo>
                      <a:lnTo>
                        <a:pt x="9"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8" name="Freeform 23"/>
                <p:cNvSpPr>
                  <a:spLocks/>
                </p:cNvSpPr>
                <p:nvPr/>
              </p:nvSpPr>
              <p:spPr bwMode="auto">
                <a:xfrm>
                  <a:off x="1514" y="3723"/>
                  <a:ext cx="80" cy="139"/>
                </a:xfrm>
                <a:custGeom>
                  <a:avLst/>
                  <a:gdLst>
                    <a:gd name="T0" fmla="*/ 0 w 80"/>
                    <a:gd name="T1" fmla="*/ 139 h 139"/>
                    <a:gd name="T2" fmla="*/ 80 w 80"/>
                    <a:gd name="T3" fmla="*/ 0 h 139"/>
                    <a:gd name="T4" fmla="*/ 0 w 80"/>
                    <a:gd name="T5" fmla="*/ 139 h 139"/>
                  </a:gdLst>
                  <a:ahLst/>
                  <a:cxnLst>
                    <a:cxn ang="0">
                      <a:pos x="T0" y="T1"/>
                    </a:cxn>
                    <a:cxn ang="0">
                      <a:pos x="T2" y="T3"/>
                    </a:cxn>
                    <a:cxn ang="0">
                      <a:pos x="T4" y="T5"/>
                    </a:cxn>
                  </a:cxnLst>
                  <a:rect l="0" t="0" r="r" b="b"/>
                  <a:pathLst>
                    <a:path w="80" h="139">
                      <a:moveTo>
                        <a:pt x="0" y="139"/>
                      </a:moveTo>
                      <a:lnTo>
                        <a:pt x="80" y="0"/>
                      </a:lnTo>
                      <a:lnTo>
                        <a:pt x="0" y="1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9" name="Line 24"/>
                <p:cNvSpPr>
                  <a:spLocks noChangeShapeType="1"/>
                </p:cNvSpPr>
                <p:nvPr/>
              </p:nvSpPr>
              <p:spPr bwMode="auto">
                <a:xfrm flipV="1">
                  <a:off x="1514" y="3723"/>
                  <a:ext cx="80" cy="139"/>
                </a:xfrm>
                <a:prstGeom prst="lin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2" name="Freeform 25"/>
                <p:cNvSpPr>
                  <a:spLocks/>
                </p:cNvSpPr>
                <p:nvPr/>
              </p:nvSpPr>
              <p:spPr bwMode="auto">
                <a:xfrm>
                  <a:off x="1506" y="3718"/>
                  <a:ext cx="95" cy="149"/>
                </a:xfrm>
                <a:custGeom>
                  <a:avLst/>
                  <a:gdLst>
                    <a:gd name="T0" fmla="*/ 15 w 95"/>
                    <a:gd name="T1" fmla="*/ 149 h 149"/>
                    <a:gd name="T2" fmla="*/ 0 w 95"/>
                    <a:gd name="T3" fmla="*/ 140 h 149"/>
                    <a:gd name="T4" fmla="*/ 80 w 95"/>
                    <a:gd name="T5" fmla="*/ 0 h 149"/>
                    <a:gd name="T6" fmla="*/ 95 w 95"/>
                    <a:gd name="T7" fmla="*/ 9 h 149"/>
                    <a:gd name="T8" fmla="*/ 15 w 95"/>
                    <a:gd name="T9" fmla="*/ 149 h 149"/>
                    <a:gd name="T10" fmla="*/ 15 w 95"/>
                    <a:gd name="T11" fmla="*/ 149 h 149"/>
                  </a:gdLst>
                  <a:ahLst/>
                  <a:cxnLst>
                    <a:cxn ang="0">
                      <a:pos x="T0" y="T1"/>
                    </a:cxn>
                    <a:cxn ang="0">
                      <a:pos x="T2" y="T3"/>
                    </a:cxn>
                    <a:cxn ang="0">
                      <a:pos x="T4" y="T5"/>
                    </a:cxn>
                    <a:cxn ang="0">
                      <a:pos x="T6" y="T7"/>
                    </a:cxn>
                    <a:cxn ang="0">
                      <a:pos x="T8" y="T9"/>
                    </a:cxn>
                    <a:cxn ang="0">
                      <a:pos x="T10" y="T11"/>
                    </a:cxn>
                  </a:cxnLst>
                  <a:rect l="0" t="0" r="r" b="b"/>
                  <a:pathLst>
                    <a:path w="95" h="149">
                      <a:moveTo>
                        <a:pt x="15" y="149"/>
                      </a:moveTo>
                      <a:lnTo>
                        <a:pt x="0" y="140"/>
                      </a:lnTo>
                      <a:lnTo>
                        <a:pt x="80" y="0"/>
                      </a:lnTo>
                      <a:lnTo>
                        <a:pt x="95" y="9"/>
                      </a:lnTo>
                      <a:lnTo>
                        <a:pt x="15" y="149"/>
                      </a:lnTo>
                      <a:lnTo>
                        <a:pt x="15" y="1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3" name="Freeform 26"/>
                <p:cNvSpPr>
                  <a:spLocks/>
                </p:cNvSpPr>
                <p:nvPr/>
              </p:nvSpPr>
              <p:spPr bwMode="auto">
                <a:xfrm>
                  <a:off x="1828" y="3788"/>
                  <a:ext cx="0" cy="161"/>
                </a:xfrm>
                <a:custGeom>
                  <a:avLst/>
                  <a:gdLst>
                    <a:gd name="T0" fmla="*/ 161 h 161"/>
                    <a:gd name="T1" fmla="*/ 0 h 161"/>
                    <a:gd name="T2" fmla="*/ 161 h 161"/>
                  </a:gdLst>
                  <a:ahLst/>
                  <a:cxnLst>
                    <a:cxn ang="0">
                      <a:pos x="0" y="T0"/>
                    </a:cxn>
                    <a:cxn ang="0">
                      <a:pos x="0" y="T1"/>
                    </a:cxn>
                    <a:cxn ang="0">
                      <a:pos x="0" y="T2"/>
                    </a:cxn>
                  </a:cxnLst>
                  <a:rect l="0" t="0" r="r" b="b"/>
                  <a:pathLst>
                    <a:path h="161">
                      <a:moveTo>
                        <a:pt x="0" y="161"/>
                      </a:moveTo>
                      <a:lnTo>
                        <a:pt x="0" y="0"/>
                      </a:lnTo>
                      <a:lnTo>
                        <a:pt x="0" y="1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4" name="Line 27"/>
                <p:cNvSpPr>
                  <a:spLocks noChangeShapeType="1"/>
                </p:cNvSpPr>
                <p:nvPr/>
              </p:nvSpPr>
              <p:spPr bwMode="auto">
                <a:xfrm flipV="1">
                  <a:off x="1828" y="3788"/>
                  <a:ext cx="0" cy="161"/>
                </a:xfrm>
                <a:prstGeom prst="lin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5" name="Freeform 28"/>
                <p:cNvSpPr>
                  <a:spLocks/>
                </p:cNvSpPr>
                <p:nvPr/>
              </p:nvSpPr>
              <p:spPr bwMode="auto">
                <a:xfrm>
                  <a:off x="1819" y="3788"/>
                  <a:ext cx="18" cy="161"/>
                </a:xfrm>
                <a:custGeom>
                  <a:avLst/>
                  <a:gdLst>
                    <a:gd name="T0" fmla="*/ 18 w 18"/>
                    <a:gd name="T1" fmla="*/ 161 h 161"/>
                    <a:gd name="T2" fmla="*/ 0 w 18"/>
                    <a:gd name="T3" fmla="*/ 161 h 161"/>
                    <a:gd name="T4" fmla="*/ 0 w 18"/>
                    <a:gd name="T5" fmla="*/ 0 h 161"/>
                    <a:gd name="T6" fmla="*/ 18 w 18"/>
                    <a:gd name="T7" fmla="*/ 0 h 161"/>
                    <a:gd name="T8" fmla="*/ 18 w 18"/>
                    <a:gd name="T9" fmla="*/ 161 h 161"/>
                    <a:gd name="T10" fmla="*/ 18 w 18"/>
                    <a:gd name="T11" fmla="*/ 161 h 161"/>
                  </a:gdLst>
                  <a:ahLst/>
                  <a:cxnLst>
                    <a:cxn ang="0">
                      <a:pos x="T0" y="T1"/>
                    </a:cxn>
                    <a:cxn ang="0">
                      <a:pos x="T2" y="T3"/>
                    </a:cxn>
                    <a:cxn ang="0">
                      <a:pos x="T4" y="T5"/>
                    </a:cxn>
                    <a:cxn ang="0">
                      <a:pos x="T6" y="T7"/>
                    </a:cxn>
                    <a:cxn ang="0">
                      <a:pos x="T8" y="T9"/>
                    </a:cxn>
                    <a:cxn ang="0">
                      <a:pos x="T10" y="T11"/>
                    </a:cxn>
                  </a:cxnLst>
                  <a:rect l="0" t="0" r="r" b="b"/>
                  <a:pathLst>
                    <a:path w="18" h="161">
                      <a:moveTo>
                        <a:pt x="18" y="161"/>
                      </a:moveTo>
                      <a:lnTo>
                        <a:pt x="0" y="161"/>
                      </a:lnTo>
                      <a:lnTo>
                        <a:pt x="0" y="0"/>
                      </a:lnTo>
                      <a:lnTo>
                        <a:pt x="18" y="0"/>
                      </a:lnTo>
                      <a:lnTo>
                        <a:pt x="18" y="161"/>
                      </a:lnTo>
                      <a:lnTo>
                        <a:pt x="18" y="1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6" name="Freeform 29"/>
                <p:cNvSpPr>
                  <a:spLocks/>
                </p:cNvSpPr>
                <p:nvPr/>
              </p:nvSpPr>
              <p:spPr bwMode="auto">
                <a:xfrm>
                  <a:off x="2063" y="3727"/>
                  <a:ext cx="80" cy="140"/>
                </a:xfrm>
                <a:custGeom>
                  <a:avLst/>
                  <a:gdLst>
                    <a:gd name="T0" fmla="*/ 80 w 80"/>
                    <a:gd name="T1" fmla="*/ 140 h 140"/>
                    <a:gd name="T2" fmla="*/ 0 w 80"/>
                    <a:gd name="T3" fmla="*/ 0 h 140"/>
                    <a:gd name="T4" fmla="*/ 80 w 80"/>
                    <a:gd name="T5" fmla="*/ 140 h 140"/>
                  </a:gdLst>
                  <a:ahLst/>
                  <a:cxnLst>
                    <a:cxn ang="0">
                      <a:pos x="T0" y="T1"/>
                    </a:cxn>
                    <a:cxn ang="0">
                      <a:pos x="T2" y="T3"/>
                    </a:cxn>
                    <a:cxn ang="0">
                      <a:pos x="T4" y="T5"/>
                    </a:cxn>
                  </a:cxnLst>
                  <a:rect l="0" t="0" r="r" b="b"/>
                  <a:pathLst>
                    <a:path w="80" h="140">
                      <a:moveTo>
                        <a:pt x="80" y="140"/>
                      </a:moveTo>
                      <a:lnTo>
                        <a:pt x="0" y="0"/>
                      </a:lnTo>
                      <a:lnTo>
                        <a:pt x="80" y="1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7" name="Line 30"/>
                <p:cNvSpPr>
                  <a:spLocks noChangeShapeType="1"/>
                </p:cNvSpPr>
                <p:nvPr/>
              </p:nvSpPr>
              <p:spPr bwMode="auto">
                <a:xfrm flipH="1" flipV="1">
                  <a:off x="2063" y="3727"/>
                  <a:ext cx="80" cy="140"/>
                </a:xfrm>
                <a:prstGeom prst="lin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8" name="Freeform 31"/>
                <p:cNvSpPr>
                  <a:spLocks/>
                </p:cNvSpPr>
                <p:nvPr/>
              </p:nvSpPr>
              <p:spPr bwMode="auto">
                <a:xfrm>
                  <a:off x="2055" y="3723"/>
                  <a:ext cx="97" cy="148"/>
                </a:xfrm>
                <a:custGeom>
                  <a:avLst/>
                  <a:gdLst>
                    <a:gd name="T0" fmla="*/ 80 w 97"/>
                    <a:gd name="T1" fmla="*/ 148 h 148"/>
                    <a:gd name="T2" fmla="*/ 0 w 97"/>
                    <a:gd name="T3" fmla="*/ 9 h 148"/>
                    <a:gd name="T4" fmla="*/ 16 w 97"/>
                    <a:gd name="T5" fmla="*/ 0 h 148"/>
                    <a:gd name="T6" fmla="*/ 97 w 97"/>
                    <a:gd name="T7" fmla="*/ 139 h 148"/>
                    <a:gd name="T8" fmla="*/ 80 w 97"/>
                    <a:gd name="T9" fmla="*/ 148 h 148"/>
                    <a:gd name="T10" fmla="*/ 80 w 97"/>
                    <a:gd name="T11" fmla="*/ 148 h 148"/>
                  </a:gdLst>
                  <a:ahLst/>
                  <a:cxnLst>
                    <a:cxn ang="0">
                      <a:pos x="T0" y="T1"/>
                    </a:cxn>
                    <a:cxn ang="0">
                      <a:pos x="T2" y="T3"/>
                    </a:cxn>
                    <a:cxn ang="0">
                      <a:pos x="T4" y="T5"/>
                    </a:cxn>
                    <a:cxn ang="0">
                      <a:pos x="T6" y="T7"/>
                    </a:cxn>
                    <a:cxn ang="0">
                      <a:pos x="T8" y="T9"/>
                    </a:cxn>
                    <a:cxn ang="0">
                      <a:pos x="T10" y="T11"/>
                    </a:cxn>
                  </a:cxnLst>
                  <a:rect l="0" t="0" r="r" b="b"/>
                  <a:pathLst>
                    <a:path w="97" h="148">
                      <a:moveTo>
                        <a:pt x="80" y="148"/>
                      </a:moveTo>
                      <a:lnTo>
                        <a:pt x="0" y="9"/>
                      </a:lnTo>
                      <a:lnTo>
                        <a:pt x="16" y="0"/>
                      </a:lnTo>
                      <a:lnTo>
                        <a:pt x="97" y="139"/>
                      </a:lnTo>
                      <a:lnTo>
                        <a:pt x="80" y="148"/>
                      </a:lnTo>
                      <a:lnTo>
                        <a:pt x="80"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1" name="Freeform 32"/>
                <p:cNvSpPr>
                  <a:spLocks/>
                </p:cNvSpPr>
                <p:nvPr/>
              </p:nvSpPr>
              <p:spPr bwMode="auto">
                <a:xfrm>
                  <a:off x="2236" y="3558"/>
                  <a:ext cx="140" cy="80"/>
                </a:xfrm>
                <a:custGeom>
                  <a:avLst/>
                  <a:gdLst>
                    <a:gd name="T0" fmla="*/ 140 w 140"/>
                    <a:gd name="T1" fmla="*/ 80 h 80"/>
                    <a:gd name="T2" fmla="*/ 0 w 140"/>
                    <a:gd name="T3" fmla="*/ 0 h 80"/>
                    <a:gd name="T4" fmla="*/ 140 w 140"/>
                    <a:gd name="T5" fmla="*/ 80 h 80"/>
                  </a:gdLst>
                  <a:ahLst/>
                  <a:cxnLst>
                    <a:cxn ang="0">
                      <a:pos x="T0" y="T1"/>
                    </a:cxn>
                    <a:cxn ang="0">
                      <a:pos x="T2" y="T3"/>
                    </a:cxn>
                    <a:cxn ang="0">
                      <a:pos x="T4" y="T5"/>
                    </a:cxn>
                  </a:cxnLst>
                  <a:rect l="0" t="0" r="r" b="b"/>
                  <a:pathLst>
                    <a:path w="140" h="80">
                      <a:moveTo>
                        <a:pt x="140" y="80"/>
                      </a:moveTo>
                      <a:lnTo>
                        <a:pt x="0" y="0"/>
                      </a:lnTo>
                      <a:lnTo>
                        <a:pt x="14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2" name="Line 33"/>
                <p:cNvSpPr>
                  <a:spLocks noChangeShapeType="1"/>
                </p:cNvSpPr>
                <p:nvPr/>
              </p:nvSpPr>
              <p:spPr bwMode="auto">
                <a:xfrm flipH="1" flipV="1">
                  <a:off x="2236" y="3558"/>
                  <a:ext cx="140" cy="80"/>
                </a:xfrm>
                <a:prstGeom prst="lin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3" name="Freeform 34"/>
                <p:cNvSpPr>
                  <a:spLocks/>
                </p:cNvSpPr>
                <p:nvPr/>
              </p:nvSpPr>
              <p:spPr bwMode="auto">
                <a:xfrm>
                  <a:off x="2231" y="3550"/>
                  <a:ext cx="149" cy="97"/>
                </a:xfrm>
                <a:custGeom>
                  <a:avLst/>
                  <a:gdLst>
                    <a:gd name="T0" fmla="*/ 140 w 149"/>
                    <a:gd name="T1" fmla="*/ 97 h 97"/>
                    <a:gd name="T2" fmla="*/ 0 w 149"/>
                    <a:gd name="T3" fmla="*/ 16 h 97"/>
                    <a:gd name="T4" fmla="*/ 9 w 149"/>
                    <a:gd name="T5" fmla="*/ 0 h 97"/>
                    <a:gd name="T6" fmla="*/ 149 w 149"/>
                    <a:gd name="T7" fmla="*/ 80 h 97"/>
                    <a:gd name="T8" fmla="*/ 140 w 149"/>
                    <a:gd name="T9" fmla="*/ 97 h 97"/>
                    <a:gd name="T10" fmla="*/ 140 w 149"/>
                    <a:gd name="T11" fmla="*/ 97 h 97"/>
                  </a:gdLst>
                  <a:ahLst/>
                  <a:cxnLst>
                    <a:cxn ang="0">
                      <a:pos x="T0" y="T1"/>
                    </a:cxn>
                    <a:cxn ang="0">
                      <a:pos x="T2" y="T3"/>
                    </a:cxn>
                    <a:cxn ang="0">
                      <a:pos x="T4" y="T5"/>
                    </a:cxn>
                    <a:cxn ang="0">
                      <a:pos x="T6" y="T7"/>
                    </a:cxn>
                    <a:cxn ang="0">
                      <a:pos x="T8" y="T9"/>
                    </a:cxn>
                    <a:cxn ang="0">
                      <a:pos x="T10" y="T11"/>
                    </a:cxn>
                  </a:cxnLst>
                  <a:rect l="0" t="0" r="r" b="b"/>
                  <a:pathLst>
                    <a:path w="149" h="97">
                      <a:moveTo>
                        <a:pt x="140" y="97"/>
                      </a:moveTo>
                      <a:lnTo>
                        <a:pt x="0" y="16"/>
                      </a:lnTo>
                      <a:lnTo>
                        <a:pt x="9" y="0"/>
                      </a:lnTo>
                      <a:lnTo>
                        <a:pt x="149" y="80"/>
                      </a:lnTo>
                      <a:lnTo>
                        <a:pt x="140" y="97"/>
                      </a:lnTo>
                      <a:lnTo>
                        <a:pt x="140"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4" name="Freeform 35"/>
                <p:cNvSpPr>
                  <a:spLocks/>
                </p:cNvSpPr>
                <p:nvPr/>
              </p:nvSpPr>
              <p:spPr bwMode="auto">
                <a:xfrm>
                  <a:off x="2301" y="3324"/>
                  <a:ext cx="161" cy="0"/>
                </a:xfrm>
                <a:custGeom>
                  <a:avLst/>
                  <a:gdLst>
                    <a:gd name="T0" fmla="*/ 161 w 161"/>
                    <a:gd name="T1" fmla="*/ 0 w 161"/>
                    <a:gd name="T2" fmla="*/ 161 w 161"/>
                  </a:gdLst>
                  <a:ahLst/>
                  <a:cxnLst>
                    <a:cxn ang="0">
                      <a:pos x="T0" y="0"/>
                    </a:cxn>
                    <a:cxn ang="0">
                      <a:pos x="T1" y="0"/>
                    </a:cxn>
                    <a:cxn ang="0">
                      <a:pos x="T2" y="0"/>
                    </a:cxn>
                  </a:cxnLst>
                  <a:rect l="0" t="0" r="r" b="b"/>
                  <a:pathLst>
                    <a:path w="161">
                      <a:moveTo>
                        <a:pt x="161" y="0"/>
                      </a:moveTo>
                      <a:lnTo>
                        <a:pt x="0" y="0"/>
                      </a:lnTo>
                      <a:lnTo>
                        <a:pt x="16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5" name="Line 36"/>
                <p:cNvSpPr>
                  <a:spLocks noChangeShapeType="1"/>
                </p:cNvSpPr>
                <p:nvPr/>
              </p:nvSpPr>
              <p:spPr bwMode="auto">
                <a:xfrm flipH="1">
                  <a:off x="2301" y="3324"/>
                  <a:ext cx="161" cy="0"/>
                </a:xfrm>
                <a:prstGeom prst="lin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6" name="Freeform 37"/>
                <p:cNvSpPr>
                  <a:spLocks/>
                </p:cNvSpPr>
                <p:nvPr/>
              </p:nvSpPr>
              <p:spPr bwMode="auto">
                <a:xfrm>
                  <a:off x="2301" y="3315"/>
                  <a:ext cx="161" cy="18"/>
                </a:xfrm>
                <a:custGeom>
                  <a:avLst/>
                  <a:gdLst>
                    <a:gd name="T0" fmla="*/ 161 w 161"/>
                    <a:gd name="T1" fmla="*/ 18 h 18"/>
                    <a:gd name="T2" fmla="*/ 0 w 161"/>
                    <a:gd name="T3" fmla="*/ 18 h 18"/>
                    <a:gd name="T4" fmla="*/ 0 w 161"/>
                    <a:gd name="T5" fmla="*/ 0 h 18"/>
                    <a:gd name="T6" fmla="*/ 161 w 161"/>
                    <a:gd name="T7" fmla="*/ 0 h 18"/>
                    <a:gd name="T8" fmla="*/ 161 w 161"/>
                    <a:gd name="T9" fmla="*/ 18 h 18"/>
                    <a:gd name="T10" fmla="*/ 161 w 161"/>
                    <a:gd name="T11" fmla="*/ 18 h 18"/>
                  </a:gdLst>
                  <a:ahLst/>
                  <a:cxnLst>
                    <a:cxn ang="0">
                      <a:pos x="T0" y="T1"/>
                    </a:cxn>
                    <a:cxn ang="0">
                      <a:pos x="T2" y="T3"/>
                    </a:cxn>
                    <a:cxn ang="0">
                      <a:pos x="T4" y="T5"/>
                    </a:cxn>
                    <a:cxn ang="0">
                      <a:pos x="T6" y="T7"/>
                    </a:cxn>
                    <a:cxn ang="0">
                      <a:pos x="T8" y="T9"/>
                    </a:cxn>
                    <a:cxn ang="0">
                      <a:pos x="T10" y="T11"/>
                    </a:cxn>
                  </a:cxnLst>
                  <a:rect l="0" t="0" r="r" b="b"/>
                  <a:pathLst>
                    <a:path w="161" h="18">
                      <a:moveTo>
                        <a:pt x="161" y="18"/>
                      </a:moveTo>
                      <a:lnTo>
                        <a:pt x="0" y="18"/>
                      </a:lnTo>
                      <a:lnTo>
                        <a:pt x="0" y="0"/>
                      </a:lnTo>
                      <a:lnTo>
                        <a:pt x="161" y="0"/>
                      </a:lnTo>
                      <a:lnTo>
                        <a:pt x="161" y="18"/>
                      </a:lnTo>
                      <a:lnTo>
                        <a:pt x="161"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7" name="Freeform 38"/>
                <p:cNvSpPr>
                  <a:spLocks/>
                </p:cNvSpPr>
                <p:nvPr/>
              </p:nvSpPr>
              <p:spPr bwMode="auto">
                <a:xfrm>
                  <a:off x="2241" y="3009"/>
                  <a:ext cx="140" cy="80"/>
                </a:xfrm>
                <a:custGeom>
                  <a:avLst/>
                  <a:gdLst>
                    <a:gd name="T0" fmla="*/ 140 w 140"/>
                    <a:gd name="T1" fmla="*/ 0 h 80"/>
                    <a:gd name="T2" fmla="*/ 0 w 140"/>
                    <a:gd name="T3" fmla="*/ 80 h 80"/>
                    <a:gd name="T4" fmla="*/ 140 w 140"/>
                    <a:gd name="T5" fmla="*/ 0 h 80"/>
                  </a:gdLst>
                  <a:ahLst/>
                  <a:cxnLst>
                    <a:cxn ang="0">
                      <a:pos x="T0" y="T1"/>
                    </a:cxn>
                    <a:cxn ang="0">
                      <a:pos x="T2" y="T3"/>
                    </a:cxn>
                    <a:cxn ang="0">
                      <a:pos x="T4" y="T5"/>
                    </a:cxn>
                  </a:cxnLst>
                  <a:rect l="0" t="0" r="r" b="b"/>
                  <a:pathLst>
                    <a:path w="140" h="80">
                      <a:moveTo>
                        <a:pt x="140" y="0"/>
                      </a:moveTo>
                      <a:lnTo>
                        <a:pt x="0" y="80"/>
                      </a:lnTo>
                      <a:lnTo>
                        <a:pt x="14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0" name="Line 39"/>
                <p:cNvSpPr>
                  <a:spLocks noChangeShapeType="1"/>
                </p:cNvSpPr>
                <p:nvPr/>
              </p:nvSpPr>
              <p:spPr bwMode="auto">
                <a:xfrm flipH="1">
                  <a:off x="2241" y="3009"/>
                  <a:ext cx="140" cy="80"/>
                </a:xfrm>
                <a:prstGeom prst="lin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2" name="Freeform 40"/>
                <p:cNvSpPr>
                  <a:spLocks/>
                </p:cNvSpPr>
                <p:nvPr/>
              </p:nvSpPr>
              <p:spPr bwMode="auto">
                <a:xfrm>
                  <a:off x="2237" y="3001"/>
                  <a:ext cx="148" cy="95"/>
                </a:xfrm>
                <a:custGeom>
                  <a:avLst/>
                  <a:gdLst>
                    <a:gd name="T0" fmla="*/ 9 w 148"/>
                    <a:gd name="T1" fmla="*/ 95 h 95"/>
                    <a:gd name="T2" fmla="*/ 0 w 148"/>
                    <a:gd name="T3" fmla="*/ 80 h 95"/>
                    <a:gd name="T4" fmla="*/ 139 w 148"/>
                    <a:gd name="T5" fmla="*/ 0 h 95"/>
                    <a:gd name="T6" fmla="*/ 148 w 148"/>
                    <a:gd name="T7" fmla="*/ 15 h 95"/>
                    <a:gd name="T8" fmla="*/ 9 w 148"/>
                    <a:gd name="T9" fmla="*/ 95 h 95"/>
                    <a:gd name="T10" fmla="*/ 9 w 148"/>
                    <a:gd name="T11" fmla="*/ 95 h 95"/>
                  </a:gdLst>
                  <a:ahLst/>
                  <a:cxnLst>
                    <a:cxn ang="0">
                      <a:pos x="T0" y="T1"/>
                    </a:cxn>
                    <a:cxn ang="0">
                      <a:pos x="T2" y="T3"/>
                    </a:cxn>
                    <a:cxn ang="0">
                      <a:pos x="T4" y="T5"/>
                    </a:cxn>
                    <a:cxn ang="0">
                      <a:pos x="T6" y="T7"/>
                    </a:cxn>
                    <a:cxn ang="0">
                      <a:pos x="T8" y="T9"/>
                    </a:cxn>
                    <a:cxn ang="0">
                      <a:pos x="T10" y="T11"/>
                    </a:cxn>
                  </a:cxnLst>
                  <a:rect l="0" t="0" r="r" b="b"/>
                  <a:pathLst>
                    <a:path w="148" h="95">
                      <a:moveTo>
                        <a:pt x="9" y="95"/>
                      </a:moveTo>
                      <a:lnTo>
                        <a:pt x="0" y="80"/>
                      </a:lnTo>
                      <a:lnTo>
                        <a:pt x="139" y="0"/>
                      </a:lnTo>
                      <a:lnTo>
                        <a:pt x="148" y="15"/>
                      </a:lnTo>
                      <a:lnTo>
                        <a:pt x="9" y="95"/>
                      </a:lnTo>
                      <a:lnTo>
                        <a:pt x="9" y="9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7" name="Freeform 41"/>
                <p:cNvSpPr>
                  <a:spLocks/>
                </p:cNvSpPr>
                <p:nvPr/>
              </p:nvSpPr>
              <p:spPr bwMode="auto">
                <a:xfrm>
                  <a:off x="2071" y="2776"/>
                  <a:ext cx="81" cy="139"/>
                </a:xfrm>
                <a:custGeom>
                  <a:avLst/>
                  <a:gdLst>
                    <a:gd name="T0" fmla="*/ 81 w 81"/>
                    <a:gd name="T1" fmla="*/ 0 h 139"/>
                    <a:gd name="T2" fmla="*/ 0 w 81"/>
                    <a:gd name="T3" fmla="*/ 139 h 139"/>
                    <a:gd name="T4" fmla="*/ 81 w 81"/>
                    <a:gd name="T5" fmla="*/ 0 h 139"/>
                  </a:gdLst>
                  <a:ahLst/>
                  <a:cxnLst>
                    <a:cxn ang="0">
                      <a:pos x="T0" y="T1"/>
                    </a:cxn>
                    <a:cxn ang="0">
                      <a:pos x="T2" y="T3"/>
                    </a:cxn>
                    <a:cxn ang="0">
                      <a:pos x="T4" y="T5"/>
                    </a:cxn>
                  </a:cxnLst>
                  <a:rect l="0" t="0" r="r" b="b"/>
                  <a:pathLst>
                    <a:path w="81" h="139">
                      <a:moveTo>
                        <a:pt x="81" y="0"/>
                      </a:moveTo>
                      <a:lnTo>
                        <a:pt x="0" y="139"/>
                      </a:lnTo>
                      <a:lnTo>
                        <a:pt x="8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8" name="Line 42"/>
                <p:cNvSpPr>
                  <a:spLocks noChangeShapeType="1"/>
                </p:cNvSpPr>
                <p:nvPr/>
              </p:nvSpPr>
              <p:spPr bwMode="auto">
                <a:xfrm flipH="1">
                  <a:off x="2071" y="2776"/>
                  <a:ext cx="81" cy="139"/>
                </a:xfrm>
                <a:prstGeom prst="lin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9" name="Freeform 43"/>
                <p:cNvSpPr>
                  <a:spLocks/>
                </p:cNvSpPr>
                <p:nvPr/>
              </p:nvSpPr>
              <p:spPr bwMode="auto">
                <a:xfrm>
                  <a:off x="2064" y="2771"/>
                  <a:ext cx="96" cy="149"/>
                </a:xfrm>
                <a:custGeom>
                  <a:avLst/>
                  <a:gdLst>
                    <a:gd name="T0" fmla="*/ 15 w 96"/>
                    <a:gd name="T1" fmla="*/ 149 h 149"/>
                    <a:gd name="T2" fmla="*/ 0 w 96"/>
                    <a:gd name="T3" fmla="*/ 140 h 149"/>
                    <a:gd name="T4" fmla="*/ 80 w 96"/>
                    <a:gd name="T5" fmla="*/ 0 h 149"/>
                    <a:gd name="T6" fmla="*/ 96 w 96"/>
                    <a:gd name="T7" fmla="*/ 9 h 149"/>
                    <a:gd name="T8" fmla="*/ 15 w 96"/>
                    <a:gd name="T9" fmla="*/ 149 h 149"/>
                    <a:gd name="T10" fmla="*/ 15 w 96"/>
                    <a:gd name="T11" fmla="*/ 149 h 149"/>
                  </a:gdLst>
                  <a:ahLst/>
                  <a:cxnLst>
                    <a:cxn ang="0">
                      <a:pos x="T0" y="T1"/>
                    </a:cxn>
                    <a:cxn ang="0">
                      <a:pos x="T2" y="T3"/>
                    </a:cxn>
                    <a:cxn ang="0">
                      <a:pos x="T4" y="T5"/>
                    </a:cxn>
                    <a:cxn ang="0">
                      <a:pos x="T6" y="T7"/>
                    </a:cxn>
                    <a:cxn ang="0">
                      <a:pos x="T8" y="T9"/>
                    </a:cxn>
                    <a:cxn ang="0">
                      <a:pos x="T10" y="T11"/>
                    </a:cxn>
                  </a:cxnLst>
                  <a:rect l="0" t="0" r="r" b="b"/>
                  <a:pathLst>
                    <a:path w="96" h="149">
                      <a:moveTo>
                        <a:pt x="15" y="149"/>
                      </a:moveTo>
                      <a:lnTo>
                        <a:pt x="0" y="140"/>
                      </a:lnTo>
                      <a:lnTo>
                        <a:pt x="80" y="0"/>
                      </a:lnTo>
                      <a:lnTo>
                        <a:pt x="96" y="9"/>
                      </a:lnTo>
                      <a:lnTo>
                        <a:pt x="15" y="149"/>
                      </a:lnTo>
                      <a:lnTo>
                        <a:pt x="15" y="1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149" name="Donut 148"/>
              <p:cNvSpPr/>
              <p:nvPr/>
            </p:nvSpPr>
            <p:spPr>
              <a:xfrm>
                <a:off x="3383005" y="1254847"/>
                <a:ext cx="2119670" cy="2119670"/>
              </a:xfrm>
              <a:prstGeom prst="donut">
                <a:avLst>
                  <a:gd name="adj" fmla="val 8949"/>
                </a:avLst>
              </a:prstGeom>
              <a:gradFill>
                <a:gsLst>
                  <a:gs pos="0">
                    <a:schemeClr val="tx1">
                      <a:alpha val="28000"/>
                    </a:schemeClr>
                  </a:gs>
                  <a:gs pos="100000">
                    <a:schemeClr val="tx1">
                      <a:alpha val="3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grpSp>
        <p:sp>
          <p:nvSpPr>
            <p:cNvPr id="260" name="Donut 259"/>
            <p:cNvSpPr/>
            <p:nvPr/>
          </p:nvSpPr>
          <p:spPr>
            <a:xfrm>
              <a:off x="10016290" y="1343131"/>
              <a:ext cx="1947110" cy="1947110"/>
            </a:xfrm>
            <a:prstGeom prst="donut">
              <a:avLst>
                <a:gd name="adj" fmla="val 714"/>
              </a:avLst>
            </a:prstGeom>
            <a:solidFill>
              <a:schemeClr val="accent1"/>
            </a:solidFill>
            <a:ln w="12700">
              <a:noFill/>
            </a:ln>
            <a:effectLst>
              <a:outerShdw blurRad="635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grpSp>
      <p:grpSp>
        <p:nvGrpSpPr>
          <p:cNvPr id="250" name="Group 249"/>
          <p:cNvGrpSpPr/>
          <p:nvPr/>
        </p:nvGrpSpPr>
        <p:grpSpPr>
          <a:xfrm>
            <a:off x="7775132" y="2455788"/>
            <a:ext cx="115144" cy="1212897"/>
            <a:chOff x="4386697" y="2014539"/>
            <a:chExt cx="115144" cy="1212897"/>
          </a:xfrm>
        </p:grpSpPr>
        <p:sp>
          <p:nvSpPr>
            <p:cNvPr id="251" name="Isosceles Triangle 250"/>
            <p:cNvSpPr/>
            <p:nvPr/>
          </p:nvSpPr>
          <p:spPr>
            <a:xfrm>
              <a:off x="4386697" y="2014539"/>
              <a:ext cx="115144" cy="59350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8" name="Rectangle 257"/>
            <p:cNvSpPr/>
            <p:nvPr/>
          </p:nvSpPr>
          <p:spPr>
            <a:xfrm>
              <a:off x="4421409" y="2692253"/>
              <a:ext cx="45719" cy="535183"/>
            </a:xfrm>
            <a:prstGeom prst="rect">
              <a:avLst/>
            </a:prstGeom>
            <a:solidFill>
              <a:schemeClr val="accent3">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59" name="Oval 258"/>
          <p:cNvSpPr/>
          <p:nvPr/>
        </p:nvSpPr>
        <p:spPr>
          <a:xfrm>
            <a:off x="7777377" y="3007638"/>
            <a:ext cx="112898" cy="112898"/>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7141848" y="3087254"/>
            <a:ext cx="1365352" cy="461665"/>
          </a:xfrm>
          <a:prstGeom prst="rect">
            <a:avLst/>
          </a:prstGeom>
          <a:noFill/>
        </p:spPr>
        <p:txBody>
          <a:bodyPr wrap="square" rtlCol="0">
            <a:spAutoFit/>
          </a:bodyPr>
          <a:lstStyle/>
          <a:p>
            <a:pPr algn="ctr"/>
            <a:r>
              <a:rPr lang="en-GB" dirty="0" smtClean="0">
                <a:solidFill>
                  <a:schemeClr val="tx2"/>
                </a:solidFill>
              </a:rPr>
              <a:t>2 min</a:t>
            </a:r>
            <a:endParaRPr lang="en-GB" dirty="0">
              <a:solidFill>
                <a:schemeClr val="tx2"/>
              </a:solidFill>
            </a:endParaRPr>
          </a:p>
        </p:txBody>
      </p:sp>
    </p:spTree>
    <p:extLst>
      <p:ext uri="{BB962C8B-B14F-4D97-AF65-F5344CB8AC3E}">
        <p14:creationId xmlns:p14="http://schemas.microsoft.com/office/powerpoint/2010/main" xmlns="" val="22169676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3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30"/>
                                </p:stCondLst>
                                <p:childTnLst>
                                  <p:par>
                                    <p:cTn id="9" presetID="10" presetClass="entr" presetSubtype="0" fill="hold"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500"/>
                                            <p:tgtEl>
                                              <p:spTgt spid="104"/>
                                            </p:tgtEl>
                                          </p:cBhvr>
                                        </p:animEffect>
                                      </p:childTnLst>
                                    </p:cTn>
                                  </p:par>
                                </p:childTnLst>
                              </p:cTn>
                            </p:par>
                            <p:par>
                              <p:cTn id="12" fill="hold">
                                <p:stCondLst>
                                  <p:cond delay="1030"/>
                                </p:stCondLst>
                                <p:childTnLst>
                                  <p:par>
                                    <p:cTn id="13" presetID="2" presetClass="entr" presetSubtype="1" fill="hold" nodeType="afterEffect" p14:presetBounceEnd="60000">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14:bounceEnd="60000">
                                          <p:cBhvr additive="base">
                                            <p:cTn id="15" dur="500" fill="hold"/>
                                            <p:tgtEl>
                                              <p:spTgt spid="57"/>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5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0000">
                                      <p:stCondLst>
                                        <p:cond delay="300"/>
                                      </p:stCondLst>
                                      <p:childTnLst>
                                        <p:set>
                                          <p:cBhvr>
                                            <p:cTn id="18" dur="1" fill="hold">
                                              <p:stCondLst>
                                                <p:cond delay="0"/>
                                              </p:stCondLst>
                                            </p:cTn>
                                            <p:tgtEl>
                                              <p:spTgt spid="67"/>
                                            </p:tgtEl>
                                            <p:attrNameLst>
                                              <p:attrName>style.visibility</p:attrName>
                                            </p:attrNameLst>
                                          </p:cBhvr>
                                          <p:to>
                                            <p:strVal val="visible"/>
                                          </p:to>
                                        </p:set>
                                        <p:anim calcmode="lin" valueType="num" p14:bounceEnd="60000">
                                          <p:cBhvr additive="base">
                                            <p:cTn id="19" dur="500" fill="hold"/>
                                            <p:tgtEl>
                                              <p:spTgt spid="67"/>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6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60000">
                                      <p:stCondLst>
                                        <p:cond delay="600"/>
                                      </p:stCondLst>
                                      <p:childTnLst>
                                        <p:set>
                                          <p:cBhvr>
                                            <p:cTn id="22" dur="1" fill="hold">
                                              <p:stCondLst>
                                                <p:cond delay="0"/>
                                              </p:stCondLst>
                                            </p:cTn>
                                            <p:tgtEl>
                                              <p:spTgt spid="76"/>
                                            </p:tgtEl>
                                            <p:attrNameLst>
                                              <p:attrName>style.visibility</p:attrName>
                                            </p:attrNameLst>
                                          </p:cBhvr>
                                          <p:to>
                                            <p:strVal val="visible"/>
                                          </p:to>
                                        </p:set>
                                        <p:anim calcmode="lin" valueType="num" p14:bounceEnd="60000">
                                          <p:cBhvr additive="base">
                                            <p:cTn id="23" dur="500" fill="hold"/>
                                            <p:tgtEl>
                                              <p:spTgt spid="76"/>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76"/>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0" presetClass="path" presetSubtype="0" fill="hold" nodeType="clickEffect">
                                      <p:stCondLst>
                                        <p:cond delay="0"/>
                                      </p:stCondLst>
                                      <p:childTnLst>
                                        <p:animMotion origin="layout" path="M 3.88889E-6 -2.96296E-6 L 0.02569 -2.96296E-6 L 0.16284 0.00093 L 0.16284 0.15556 L 0.22083 0.15695 L 0.22118 0.20417 " pathEditMode="relative" rAng="0" ptsTypes="AAAAAA">
                                          <p:cBhvr>
                                            <p:cTn id="28" dur="2000" fill="hold"/>
                                            <p:tgtEl>
                                              <p:spTgt spid="57"/>
                                            </p:tgtEl>
                                            <p:attrNameLst>
                                              <p:attrName>ppt_x</p:attrName>
                                              <p:attrName>ppt_y</p:attrName>
                                            </p:attrNameLst>
                                          </p:cBhvr>
                                          <p:rCtr x="11059" y="10208"/>
                                        </p:animMotion>
                                      </p:childTnLst>
                                    </p:cTn>
                                  </p:par>
                                  <p:par>
                                    <p:cTn id="29" presetID="0" presetClass="path" presetSubtype="0" fill="hold" nodeType="withEffect">
                                      <p:stCondLst>
                                        <p:cond delay="0"/>
                                      </p:stCondLst>
                                      <p:childTnLst>
                                        <p:animMotion origin="layout" path="M -4.16667E-6 -3.33333E-6 L 0.08212 -3.33333E-6 L 0.10087 -0.00069 L 0.09983 -0.15625 L 0.05087 -0.15555 L 0.04879 -0.21041 L 0.13212 -0.21111 L 0.1316 -0.25694 " pathEditMode="relative" rAng="0" ptsTypes="AAAAAAAA">
                                          <p:cBhvr>
                                            <p:cTn id="30" dur="2000" fill="hold"/>
                                            <p:tgtEl>
                                              <p:spTgt spid="67"/>
                                            </p:tgtEl>
                                            <p:attrNameLst>
                                              <p:attrName>ppt_x</p:attrName>
                                              <p:attrName>ppt_y</p:attrName>
                                            </p:attrNameLst>
                                          </p:cBhvr>
                                          <p:rCtr x="6597" y="-12847"/>
                                        </p:animMotion>
                                      </p:childTnLst>
                                    </p:cTn>
                                  </p:par>
                                  <p:par>
                                    <p:cTn id="31" presetID="0" presetClass="path" presetSubtype="0" fill="hold" nodeType="withEffect">
                                      <p:stCondLst>
                                        <p:cond delay="0"/>
                                      </p:stCondLst>
                                      <p:childTnLst>
                                        <p:animMotion origin="layout" path="M 3.88889E-6 4.81481E-6 L -0.12414 0.00277 L -0.12344 -0.20556 L -0.29427 -0.20278 " pathEditMode="relative" rAng="0" ptsTypes="AAAA">
                                          <p:cBhvr>
                                            <p:cTn id="32" dur="2000" fill="hold"/>
                                            <p:tgtEl>
                                              <p:spTgt spid="76"/>
                                            </p:tgtEl>
                                            <p:attrNameLst>
                                              <p:attrName>ppt_x</p:attrName>
                                              <p:attrName>ppt_y</p:attrName>
                                            </p:attrNameLst>
                                          </p:cBhvr>
                                          <p:rCtr x="-14722" y="-10139"/>
                                        </p:animMotion>
                                      </p:childTnLst>
                                    </p:cTn>
                                  </p:par>
                                  <p:par>
                                    <p:cTn id="33" presetID="18" presetClass="entr" presetSubtype="9"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strips(upLeft)">
                                          <p:cBhvr>
                                            <p:cTn id="35" dur="2000"/>
                                            <p:tgtEl>
                                              <p:spTgt spid="3"/>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strips(upRight)">
                                          <p:cBhvr>
                                            <p:cTn id="38" dur="2000"/>
                                            <p:tgtEl>
                                              <p:spTgt spid="4"/>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strips(downRight)">
                                          <p:cBhvr>
                                            <p:cTn id="41" dur="2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1" nodeType="clickEffect">
                                      <p:stCondLst>
                                        <p:cond delay="0"/>
                                      </p:stCondLst>
                                      <p:childTnLst>
                                        <p:set>
                                          <p:cBhvr>
                                            <p:cTn id="45" dur="1" fill="hold">
                                              <p:stCondLst>
                                                <p:cond delay="0"/>
                                              </p:stCondLst>
                                            </p:cTn>
                                            <p:tgtEl>
                                              <p:spTgt spid="259"/>
                                            </p:tgtEl>
                                            <p:attrNameLst>
                                              <p:attrName>style.visibility</p:attrName>
                                            </p:attrNameLst>
                                          </p:cBhvr>
                                          <p:to>
                                            <p:strVal val="visible"/>
                                          </p:to>
                                        </p:set>
                                        <p:animEffect transition="in" filter="fade">
                                          <p:cBhvr>
                                            <p:cTn id="46" dur="500"/>
                                            <p:tgtEl>
                                              <p:spTgt spid="259"/>
                                            </p:tgtEl>
                                          </p:cBhvr>
                                        </p:animEffect>
                                      </p:childTnLst>
                                    </p:cTn>
                                  </p:par>
                                  <p:par>
                                    <p:cTn id="47" presetID="10"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50"/>
                                            </p:tgtEl>
                                            <p:attrNameLst>
                                              <p:attrName>style.visibility</p:attrName>
                                            </p:attrNameLst>
                                          </p:cBhvr>
                                          <p:to>
                                            <p:strVal val="visible"/>
                                          </p:to>
                                        </p:set>
                                        <p:animEffect transition="in" filter="fade">
                                          <p:cBhvr>
                                            <p:cTn id="53" dur="500"/>
                                            <p:tgtEl>
                                              <p:spTgt spid="250"/>
                                            </p:tgtEl>
                                          </p:cBhvr>
                                        </p:animEffect>
                                      </p:childTnLst>
                                    </p:cTn>
                                  </p:par>
                                  <p:par>
                                    <p:cTn id="54" presetID="8" presetClass="emph" presetSubtype="0" fill="hold" nodeType="withEffect">
                                      <p:stCondLst>
                                        <p:cond delay="0"/>
                                      </p:stCondLst>
                                      <p:childTnLst>
                                        <p:animRot by="43200000">
                                          <p:cBhvr>
                                            <p:cTn id="55" dur="1000" fill="hold"/>
                                            <p:tgtEl>
                                              <p:spTgt spid="250"/>
                                            </p:tgtEl>
                                            <p:attrNameLst>
                                              <p:attrName>r</p:attrName>
                                            </p:attrNameLst>
                                          </p:cBhvr>
                                        </p:animRot>
                                      </p:childTnLst>
                                    </p:cTn>
                                  </p:par>
                                  <p:par>
                                    <p:cTn id="56" presetID="10" presetClass="entr" presetSubtype="0" fill="hold" grpId="0" nodeType="withEffect">
                                      <p:stCondLst>
                                        <p:cond delay="5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34"/>
                                            </p:tgtEl>
                                            <p:attrNameLst>
                                              <p:attrName>style.visibility</p:attrName>
                                            </p:attrNameLst>
                                          </p:cBhvr>
                                          <p:to>
                                            <p:strVal val="visible"/>
                                          </p:to>
                                        </p:set>
                                        <p:anim calcmode="lin" valueType="num">
                                          <p:cBhvr>
                                            <p:cTn id="63" dur="500" fill="hold"/>
                                            <p:tgtEl>
                                              <p:spTgt spid="234"/>
                                            </p:tgtEl>
                                            <p:attrNameLst>
                                              <p:attrName>ppt_w</p:attrName>
                                            </p:attrNameLst>
                                          </p:cBhvr>
                                          <p:tavLst>
                                            <p:tav tm="0">
                                              <p:val>
                                                <p:fltVal val="0"/>
                                              </p:val>
                                            </p:tav>
                                            <p:tav tm="100000">
                                              <p:val>
                                                <p:strVal val="#ppt_w"/>
                                              </p:val>
                                            </p:tav>
                                          </p:tavLst>
                                        </p:anim>
                                        <p:anim calcmode="lin" valueType="num">
                                          <p:cBhvr>
                                            <p:cTn id="64" dur="500" fill="hold"/>
                                            <p:tgtEl>
                                              <p:spTgt spid="234"/>
                                            </p:tgtEl>
                                            <p:attrNameLst>
                                              <p:attrName>ppt_h</p:attrName>
                                            </p:attrNameLst>
                                          </p:cBhvr>
                                          <p:tavLst>
                                            <p:tav tm="0">
                                              <p:val>
                                                <p:fltVal val="0"/>
                                              </p:val>
                                            </p:tav>
                                            <p:tav tm="100000">
                                              <p:val>
                                                <p:strVal val="#ppt_h"/>
                                              </p:val>
                                            </p:tav>
                                          </p:tavLst>
                                        </p:anim>
                                        <p:animEffect transition="in" filter="fade">
                                          <p:cBhvr>
                                            <p:cTn id="65" dur="500"/>
                                            <p:tgtEl>
                                              <p:spTgt spid="234"/>
                                            </p:tgtEl>
                                          </p:cBhvr>
                                        </p:animEffect>
                                      </p:childTnLst>
                                    </p:cTn>
                                  </p:par>
                                </p:childTnLst>
                              </p:cTn>
                            </p:par>
                            <p:par>
                              <p:cTn id="66" fill="hold">
                                <p:stCondLst>
                                  <p:cond delay="500"/>
                                </p:stCondLst>
                                <p:childTnLst>
                                  <p:par>
                                    <p:cTn id="67" presetID="1" presetClass="entr" presetSubtype="0" fill="hold" grpId="0" nodeType="afterEffect">
                                      <p:stCondLst>
                                        <p:cond delay="0"/>
                                      </p:stCondLst>
                                      <p:childTnLst>
                                        <p:set>
                                          <p:cBhvr>
                                            <p:cTn id="68" dur="1" fill="hold">
                                              <p:stCondLst>
                                                <p:cond delay="0"/>
                                              </p:stCondLst>
                                            </p:cTn>
                                            <p:tgtEl>
                                              <p:spTgt spid="243"/>
                                            </p:tgtEl>
                                            <p:attrNameLst>
                                              <p:attrName>style.visibility</p:attrName>
                                            </p:attrNameLst>
                                          </p:cBhvr>
                                          <p:to>
                                            <p:strVal val="visible"/>
                                          </p:to>
                                        </p:set>
                                      </p:childTnLst>
                                    </p:cTn>
                                  </p:par>
                                  <p:par>
                                    <p:cTn id="69" presetID="1" presetClass="exit" presetSubtype="0" fill="hold" grpId="1" nodeType="withEffect">
                                      <p:stCondLst>
                                        <p:cond delay="200"/>
                                      </p:stCondLst>
                                      <p:childTnLst>
                                        <p:set>
                                          <p:cBhvr>
                                            <p:cTn id="70" dur="1" fill="hold">
                                              <p:stCondLst>
                                                <p:cond delay="0"/>
                                              </p:stCondLst>
                                            </p:cTn>
                                            <p:tgtEl>
                                              <p:spTgt spid="243"/>
                                            </p:tgtEl>
                                            <p:attrNameLst>
                                              <p:attrName>style.visibility</p:attrName>
                                            </p:attrNameLst>
                                          </p:cBhvr>
                                          <p:to>
                                            <p:strVal val="hidden"/>
                                          </p:to>
                                        </p:set>
                                      </p:childTnLst>
                                    </p:cTn>
                                  </p:par>
                                  <p:par>
                                    <p:cTn id="71" presetID="1" presetClass="entr" presetSubtype="0" fill="hold" grpId="0" nodeType="withEffect">
                                      <p:stCondLst>
                                        <p:cond delay="300"/>
                                      </p:stCondLst>
                                      <p:childTnLst>
                                        <p:set>
                                          <p:cBhvr>
                                            <p:cTn id="72" dur="1" fill="hold">
                                              <p:stCondLst>
                                                <p:cond delay="0"/>
                                              </p:stCondLst>
                                            </p:cTn>
                                            <p:tgtEl>
                                              <p:spTgt spid="244"/>
                                            </p:tgtEl>
                                            <p:attrNameLst>
                                              <p:attrName>style.visibility</p:attrName>
                                            </p:attrNameLst>
                                          </p:cBhvr>
                                          <p:to>
                                            <p:strVal val="visible"/>
                                          </p:to>
                                        </p:set>
                                      </p:childTnLst>
                                    </p:cTn>
                                  </p:par>
                                  <p:par>
                                    <p:cTn id="73" presetID="1" presetClass="exit" presetSubtype="0" fill="hold" grpId="1" nodeType="withEffect">
                                      <p:stCondLst>
                                        <p:cond delay="500"/>
                                      </p:stCondLst>
                                      <p:childTnLst>
                                        <p:set>
                                          <p:cBhvr>
                                            <p:cTn id="74" dur="1" fill="hold">
                                              <p:stCondLst>
                                                <p:cond delay="0"/>
                                              </p:stCondLst>
                                            </p:cTn>
                                            <p:tgtEl>
                                              <p:spTgt spid="244"/>
                                            </p:tgtEl>
                                            <p:attrNameLst>
                                              <p:attrName>style.visibility</p:attrName>
                                            </p:attrNameLst>
                                          </p:cBhvr>
                                          <p:to>
                                            <p:strVal val="hidden"/>
                                          </p:to>
                                        </p:set>
                                      </p:childTnLst>
                                    </p:cTn>
                                  </p:par>
                                  <p:par>
                                    <p:cTn id="75" presetID="1" presetClass="entr" presetSubtype="0" fill="hold" grpId="0" nodeType="withEffect">
                                      <p:stCondLst>
                                        <p:cond delay="600"/>
                                      </p:stCondLst>
                                      <p:childTnLst>
                                        <p:set>
                                          <p:cBhvr>
                                            <p:cTn id="76" dur="1" fill="hold">
                                              <p:stCondLst>
                                                <p:cond delay="0"/>
                                              </p:stCondLst>
                                            </p:cTn>
                                            <p:tgtEl>
                                              <p:spTgt spid="245"/>
                                            </p:tgtEl>
                                            <p:attrNameLst>
                                              <p:attrName>style.visibility</p:attrName>
                                            </p:attrNameLst>
                                          </p:cBhvr>
                                          <p:to>
                                            <p:strVal val="visible"/>
                                          </p:to>
                                        </p:set>
                                      </p:childTnLst>
                                    </p:cTn>
                                  </p:par>
                                  <p:par>
                                    <p:cTn id="77" presetID="1" presetClass="exit" presetSubtype="0" fill="hold" grpId="1" nodeType="withEffect">
                                      <p:stCondLst>
                                        <p:cond delay="800"/>
                                      </p:stCondLst>
                                      <p:childTnLst>
                                        <p:set>
                                          <p:cBhvr>
                                            <p:cTn id="78" dur="1" fill="hold">
                                              <p:stCondLst>
                                                <p:cond delay="0"/>
                                              </p:stCondLst>
                                            </p:cTn>
                                            <p:tgtEl>
                                              <p:spTgt spid="245"/>
                                            </p:tgtEl>
                                            <p:attrNameLst>
                                              <p:attrName>style.visibility</p:attrName>
                                            </p:attrNameLst>
                                          </p:cBhvr>
                                          <p:to>
                                            <p:strVal val="hidden"/>
                                          </p:to>
                                        </p:set>
                                      </p:childTnLst>
                                    </p:cTn>
                                  </p:par>
                                  <p:par>
                                    <p:cTn id="79" presetID="1" presetClass="entr" presetSubtype="0" fill="hold" grpId="0" nodeType="withEffect">
                                      <p:stCondLst>
                                        <p:cond delay="900"/>
                                      </p:stCondLst>
                                      <p:childTnLst>
                                        <p:set>
                                          <p:cBhvr>
                                            <p:cTn id="80" dur="1" fill="hold">
                                              <p:stCondLst>
                                                <p:cond delay="0"/>
                                              </p:stCondLst>
                                            </p:cTn>
                                            <p:tgtEl>
                                              <p:spTgt spid="246"/>
                                            </p:tgtEl>
                                            <p:attrNameLst>
                                              <p:attrName>style.visibility</p:attrName>
                                            </p:attrNameLst>
                                          </p:cBhvr>
                                          <p:to>
                                            <p:strVal val="visible"/>
                                          </p:to>
                                        </p:set>
                                      </p:childTnLst>
                                    </p:cTn>
                                  </p:par>
                                  <p:par>
                                    <p:cTn id="81" presetID="1" presetClass="exit" presetSubtype="0" fill="hold" grpId="1" nodeType="withEffect">
                                      <p:stCondLst>
                                        <p:cond delay="1100"/>
                                      </p:stCondLst>
                                      <p:childTnLst>
                                        <p:set>
                                          <p:cBhvr>
                                            <p:cTn id="82" dur="1" fill="hold">
                                              <p:stCondLst>
                                                <p:cond delay="0"/>
                                              </p:stCondLst>
                                            </p:cTn>
                                            <p:tgtEl>
                                              <p:spTgt spid="246"/>
                                            </p:tgtEl>
                                            <p:attrNameLst>
                                              <p:attrName>style.visibility</p:attrName>
                                            </p:attrNameLst>
                                          </p:cBhvr>
                                          <p:to>
                                            <p:strVal val="hidden"/>
                                          </p:to>
                                        </p:set>
                                      </p:childTnLst>
                                    </p:cTn>
                                  </p:par>
                                  <p:par>
                                    <p:cTn id="83" presetID="23" presetClass="entr" presetSubtype="288" fill="hold" grpId="0" nodeType="withEffect">
                                      <p:stCondLst>
                                        <p:cond delay="700"/>
                                      </p:stCondLst>
                                      <p:childTnLst>
                                        <p:set>
                                          <p:cBhvr>
                                            <p:cTn id="84" dur="1" fill="hold">
                                              <p:stCondLst>
                                                <p:cond delay="0"/>
                                              </p:stCondLst>
                                            </p:cTn>
                                            <p:tgtEl>
                                              <p:spTgt spid="241"/>
                                            </p:tgtEl>
                                            <p:attrNameLst>
                                              <p:attrName>style.visibility</p:attrName>
                                            </p:attrNameLst>
                                          </p:cBhvr>
                                          <p:to>
                                            <p:strVal val="visible"/>
                                          </p:to>
                                        </p:set>
                                        <p:anim calcmode="lin" valueType="num">
                                          <p:cBhvr>
                                            <p:cTn id="85" dur="500" fill="hold"/>
                                            <p:tgtEl>
                                              <p:spTgt spid="241"/>
                                            </p:tgtEl>
                                            <p:attrNameLst>
                                              <p:attrName>ppt_w</p:attrName>
                                            </p:attrNameLst>
                                          </p:cBhvr>
                                          <p:tavLst>
                                            <p:tav tm="0">
                                              <p:val>
                                                <p:strVal val="4/3*#ppt_w"/>
                                              </p:val>
                                            </p:tav>
                                            <p:tav tm="100000">
                                              <p:val>
                                                <p:strVal val="#ppt_w"/>
                                              </p:val>
                                            </p:tav>
                                          </p:tavLst>
                                        </p:anim>
                                        <p:anim calcmode="lin" valueType="num">
                                          <p:cBhvr>
                                            <p:cTn id="86" dur="500" fill="hold"/>
                                            <p:tgtEl>
                                              <p:spTgt spid="241"/>
                                            </p:tgtEl>
                                            <p:attrNameLst>
                                              <p:attrName>ppt_h</p:attrName>
                                            </p:attrNameLst>
                                          </p:cBhvr>
                                          <p:tavLst>
                                            <p:tav tm="0">
                                              <p:val>
                                                <p:strVal val="4/3*#ppt_h"/>
                                              </p:val>
                                            </p:tav>
                                            <p:tav tm="100000">
                                              <p:val>
                                                <p:strVal val="#ppt_h"/>
                                              </p:val>
                                            </p:tav>
                                          </p:tavLst>
                                        </p:anim>
                                      </p:childTnLst>
                                    </p:cTn>
                                  </p:par>
                                  <p:par>
                                    <p:cTn id="87" presetID="10" presetClass="entr" presetSubtype="0" fill="hold" grpId="1" nodeType="withEffect">
                                      <p:stCondLst>
                                        <p:cond delay="700"/>
                                      </p:stCondLst>
                                      <p:childTnLst>
                                        <p:set>
                                          <p:cBhvr>
                                            <p:cTn id="88" dur="1" fill="hold">
                                              <p:stCondLst>
                                                <p:cond delay="0"/>
                                              </p:stCondLst>
                                            </p:cTn>
                                            <p:tgtEl>
                                              <p:spTgt spid="241"/>
                                            </p:tgtEl>
                                            <p:attrNameLst>
                                              <p:attrName>style.visibility</p:attrName>
                                            </p:attrNameLst>
                                          </p:cBhvr>
                                          <p:to>
                                            <p:strVal val="visible"/>
                                          </p:to>
                                        </p:set>
                                        <p:animEffect transition="in" filter="fade">
                                          <p:cBhvr>
                                            <p:cTn id="89" dur="500"/>
                                            <p:tgtEl>
                                              <p:spTgt spid="24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252"/>
                                            </p:tgtEl>
                                            <p:attrNameLst>
                                              <p:attrName>style.visibility</p:attrName>
                                            </p:attrNameLst>
                                          </p:cBhvr>
                                          <p:to>
                                            <p:strVal val="visible"/>
                                          </p:to>
                                        </p:set>
                                        <p:animEffect transition="in" filter="wipe(up)">
                                          <p:cBhvr>
                                            <p:cTn id="94" dur="1000"/>
                                            <p:tgtEl>
                                              <p:spTgt spid="252"/>
                                            </p:tgtEl>
                                          </p:cBhvr>
                                        </p:animEffect>
                                      </p:childTnLst>
                                    </p:cTn>
                                  </p:par>
                                  <p:par>
                                    <p:cTn id="95" presetID="10" presetClass="entr" presetSubtype="0" fill="hold" nodeType="withEffect">
                                      <p:stCondLst>
                                        <p:cond delay="0"/>
                                      </p:stCondLst>
                                      <p:childTnLst>
                                        <p:set>
                                          <p:cBhvr>
                                            <p:cTn id="96" dur="1" fill="hold">
                                              <p:stCondLst>
                                                <p:cond delay="0"/>
                                              </p:stCondLst>
                                            </p:cTn>
                                            <p:tgtEl>
                                              <p:spTgt spid="253"/>
                                            </p:tgtEl>
                                            <p:attrNameLst>
                                              <p:attrName>style.visibility</p:attrName>
                                            </p:attrNameLst>
                                          </p:cBhvr>
                                          <p:to>
                                            <p:strVal val="visible"/>
                                          </p:to>
                                        </p:set>
                                        <p:animEffect transition="in" filter="fade">
                                          <p:cBhvr>
                                            <p:cTn id="97" dur="500"/>
                                            <p:tgtEl>
                                              <p:spTgt spid="253"/>
                                            </p:tgtEl>
                                          </p:cBhvr>
                                        </p:animEffect>
                                      </p:childTnLst>
                                    </p:cTn>
                                  </p:par>
                                  <p:par>
                                    <p:cTn id="98" presetID="1" presetClass="entr" presetSubtype="0" fill="hold" nodeType="withEffect">
                                      <p:stCondLst>
                                        <p:cond delay="0"/>
                                      </p:stCondLst>
                                      <p:childTnLst>
                                        <p:set>
                                          <p:cBhvr>
                                            <p:cTn id="99" dur="1" fill="hold">
                                              <p:stCondLst>
                                                <p:cond delay="0"/>
                                              </p:stCondLst>
                                            </p:cTn>
                                            <p:tgtEl>
                                              <p:spTgt spid="250"/>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241" grpId="0" animBg="1"/>
          <p:bldP spid="241" grpId="1" animBg="1"/>
          <p:bldP spid="243" grpId="0" animBg="1"/>
          <p:bldP spid="243" grpId="1" animBg="1"/>
          <p:bldP spid="244" grpId="0" animBg="1"/>
          <p:bldP spid="244" grpId="1" animBg="1"/>
          <p:bldP spid="245" grpId="0" animBg="1"/>
          <p:bldP spid="245" grpId="1" animBg="1"/>
          <p:bldP spid="246" grpId="0" animBg="1"/>
          <p:bldP spid="246" grpId="1" animBg="1"/>
          <p:bldP spid="252" grpId="0" animBg="1"/>
          <p:bldP spid="259" grpId="0" animBg="1"/>
          <p:bldP spid="259" grpId="1" animBg="1"/>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3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30"/>
                                </p:stCondLst>
                                <p:childTnLst>
                                  <p:par>
                                    <p:cTn id="9" presetID="10" presetClass="entr" presetSubtype="0" fill="hold"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500"/>
                                            <p:tgtEl>
                                              <p:spTgt spid="104"/>
                                            </p:tgtEl>
                                          </p:cBhvr>
                                        </p:animEffect>
                                      </p:childTnLst>
                                    </p:cTn>
                                  </p:par>
                                </p:childTnLst>
                              </p:cTn>
                            </p:par>
                            <p:par>
                              <p:cTn id="12" fill="hold">
                                <p:stCondLst>
                                  <p:cond delay="1030"/>
                                </p:stCondLst>
                                <p:childTnLst>
                                  <p:par>
                                    <p:cTn id="13" presetID="2" presetClass="entr" presetSubtype="1"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30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fill="hold"/>
                                            <p:tgtEl>
                                              <p:spTgt spid="67"/>
                                            </p:tgtEl>
                                            <p:attrNameLst>
                                              <p:attrName>ppt_x</p:attrName>
                                            </p:attrNameLst>
                                          </p:cBhvr>
                                          <p:tavLst>
                                            <p:tav tm="0">
                                              <p:val>
                                                <p:strVal val="#ppt_x"/>
                                              </p:val>
                                            </p:tav>
                                            <p:tav tm="100000">
                                              <p:val>
                                                <p:strVal val="#ppt_x"/>
                                              </p:val>
                                            </p:tav>
                                          </p:tavLst>
                                        </p:anim>
                                        <p:anim calcmode="lin" valueType="num">
                                          <p:cBhvr additive="base">
                                            <p:cTn id="20" dur="500" fill="hold"/>
                                            <p:tgtEl>
                                              <p:spTgt spid="6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600"/>
                                      </p:stCondLst>
                                      <p:childTnLst>
                                        <p:set>
                                          <p:cBhvr>
                                            <p:cTn id="22" dur="1" fill="hold">
                                              <p:stCondLst>
                                                <p:cond delay="0"/>
                                              </p:stCondLst>
                                            </p:cTn>
                                            <p:tgtEl>
                                              <p:spTgt spid="76"/>
                                            </p:tgtEl>
                                            <p:attrNameLst>
                                              <p:attrName>style.visibility</p:attrName>
                                            </p:attrNameLst>
                                          </p:cBhvr>
                                          <p:to>
                                            <p:strVal val="visible"/>
                                          </p:to>
                                        </p:set>
                                        <p:anim calcmode="lin" valueType="num">
                                          <p:cBhvr additive="base">
                                            <p:cTn id="23" dur="500" fill="hold"/>
                                            <p:tgtEl>
                                              <p:spTgt spid="76"/>
                                            </p:tgtEl>
                                            <p:attrNameLst>
                                              <p:attrName>ppt_x</p:attrName>
                                            </p:attrNameLst>
                                          </p:cBhvr>
                                          <p:tavLst>
                                            <p:tav tm="0">
                                              <p:val>
                                                <p:strVal val="#ppt_x"/>
                                              </p:val>
                                            </p:tav>
                                            <p:tav tm="100000">
                                              <p:val>
                                                <p:strVal val="#ppt_x"/>
                                              </p:val>
                                            </p:tav>
                                          </p:tavLst>
                                        </p:anim>
                                        <p:anim calcmode="lin" valueType="num">
                                          <p:cBhvr additive="base">
                                            <p:cTn id="24" dur="500" fill="hold"/>
                                            <p:tgtEl>
                                              <p:spTgt spid="76"/>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0" presetClass="path" presetSubtype="0" fill="hold" nodeType="clickEffect">
                                      <p:stCondLst>
                                        <p:cond delay="0"/>
                                      </p:stCondLst>
                                      <p:childTnLst>
                                        <p:animMotion origin="layout" path="M 3.88889E-6 -2.96296E-6 L 0.02569 -2.96296E-6 L 0.16284 0.00093 L 0.16284 0.15556 L 0.22083 0.15695 L 0.22118 0.20417 " pathEditMode="relative" rAng="0" ptsTypes="AAAAAA">
                                          <p:cBhvr>
                                            <p:cTn id="28" dur="2000" fill="hold"/>
                                            <p:tgtEl>
                                              <p:spTgt spid="57"/>
                                            </p:tgtEl>
                                            <p:attrNameLst>
                                              <p:attrName>ppt_x</p:attrName>
                                              <p:attrName>ppt_y</p:attrName>
                                            </p:attrNameLst>
                                          </p:cBhvr>
                                          <p:rCtr x="11059" y="10208"/>
                                        </p:animMotion>
                                      </p:childTnLst>
                                    </p:cTn>
                                  </p:par>
                                  <p:par>
                                    <p:cTn id="29" presetID="0" presetClass="path" presetSubtype="0" fill="hold" nodeType="withEffect">
                                      <p:stCondLst>
                                        <p:cond delay="0"/>
                                      </p:stCondLst>
                                      <p:childTnLst>
                                        <p:animMotion origin="layout" path="M -4.16667E-6 -3.33333E-6 L 0.08212 -3.33333E-6 L 0.10087 -0.00069 L 0.09983 -0.15625 L 0.05087 -0.15555 L 0.04879 -0.21041 L 0.13212 -0.21111 L 0.1316 -0.25694 " pathEditMode="relative" rAng="0" ptsTypes="AAAAAAAA">
                                          <p:cBhvr>
                                            <p:cTn id="30" dur="2000" fill="hold"/>
                                            <p:tgtEl>
                                              <p:spTgt spid="67"/>
                                            </p:tgtEl>
                                            <p:attrNameLst>
                                              <p:attrName>ppt_x</p:attrName>
                                              <p:attrName>ppt_y</p:attrName>
                                            </p:attrNameLst>
                                          </p:cBhvr>
                                          <p:rCtr x="6597" y="-12847"/>
                                        </p:animMotion>
                                      </p:childTnLst>
                                    </p:cTn>
                                  </p:par>
                                  <p:par>
                                    <p:cTn id="31" presetID="0" presetClass="path" presetSubtype="0" fill="hold" nodeType="withEffect">
                                      <p:stCondLst>
                                        <p:cond delay="0"/>
                                      </p:stCondLst>
                                      <p:childTnLst>
                                        <p:animMotion origin="layout" path="M 3.88889E-6 4.81481E-6 L -0.12414 0.00277 L -0.12344 -0.20556 L -0.29427 -0.20278 " pathEditMode="relative" rAng="0" ptsTypes="AAAA">
                                          <p:cBhvr>
                                            <p:cTn id="32" dur="2000" fill="hold"/>
                                            <p:tgtEl>
                                              <p:spTgt spid="76"/>
                                            </p:tgtEl>
                                            <p:attrNameLst>
                                              <p:attrName>ppt_x</p:attrName>
                                              <p:attrName>ppt_y</p:attrName>
                                            </p:attrNameLst>
                                          </p:cBhvr>
                                          <p:rCtr x="-14722" y="-10139"/>
                                        </p:animMotion>
                                      </p:childTnLst>
                                    </p:cTn>
                                  </p:par>
                                  <p:par>
                                    <p:cTn id="33" presetID="18" presetClass="entr" presetSubtype="9"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strips(upLeft)">
                                          <p:cBhvr>
                                            <p:cTn id="35" dur="2000"/>
                                            <p:tgtEl>
                                              <p:spTgt spid="3"/>
                                            </p:tgtEl>
                                          </p:cBhvr>
                                        </p:animEffect>
                                      </p:childTnLst>
                                    </p:cTn>
                                  </p:par>
                                  <p:par>
                                    <p:cTn id="36" presetID="18" presetClass="entr" presetSubtype="3"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strips(upRight)">
                                          <p:cBhvr>
                                            <p:cTn id="38" dur="2000"/>
                                            <p:tgtEl>
                                              <p:spTgt spid="4"/>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strips(downRight)">
                                          <p:cBhvr>
                                            <p:cTn id="41" dur="2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1" nodeType="clickEffect">
                                      <p:stCondLst>
                                        <p:cond delay="0"/>
                                      </p:stCondLst>
                                      <p:childTnLst>
                                        <p:set>
                                          <p:cBhvr>
                                            <p:cTn id="45" dur="1" fill="hold">
                                              <p:stCondLst>
                                                <p:cond delay="0"/>
                                              </p:stCondLst>
                                            </p:cTn>
                                            <p:tgtEl>
                                              <p:spTgt spid="259"/>
                                            </p:tgtEl>
                                            <p:attrNameLst>
                                              <p:attrName>style.visibility</p:attrName>
                                            </p:attrNameLst>
                                          </p:cBhvr>
                                          <p:to>
                                            <p:strVal val="visible"/>
                                          </p:to>
                                        </p:set>
                                        <p:animEffect transition="in" filter="fade">
                                          <p:cBhvr>
                                            <p:cTn id="46" dur="500"/>
                                            <p:tgtEl>
                                              <p:spTgt spid="259"/>
                                            </p:tgtEl>
                                          </p:cBhvr>
                                        </p:animEffect>
                                      </p:childTnLst>
                                    </p:cTn>
                                  </p:par>
                                  <p:par>
                                    <p:cTn id="47" presetID="10"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50"/>
                                            </p:tgtEl>
                                            <p:attrNameLst>
                                              <p:attrName>style.visibility</p:attrName>
                                            </p:attrNameLst>
                                          </p:cBhvr>
                                          <p:to>
                                            <p:strVal val="visible"/>
                                          </p:to>
                                        </p:set>
                                        <p:animEffect transition="in" filter="fade">
                                          <p:cBhvr>
                                            <p:cTn id="53" dur="500"/>
                                            <p:tgtEl>
                                              <p:spTgt spid="250"/>
                                            </p:tgtEl>
                                          </p:cBhvr>
                                        </p:animEffect>
                                      </p:childTnLst>
                                    </p:cTn>
                                  </p:par>
                                  <p:par>
                                    <p:cTn id="54" presetID="8" presetClass="emph" presetSubtype="0" fill="hold" nodeType="withEffect">
                                      <p:stCondLst>
                                        <p:cond delay="0"/>
                                      </p:stCondLst>
                                      <p:childTnLst>
                                        <p:animRot by="43200000">
                                          <p:cBhvr>
                                            <p:cTn id="55" dur="1000" fill="hold"/>
                                            <p:tgtEl>
                                              <p:spTgt spid="250"/>
                                            </p:tgtEl>
                                            <p:attrNameLst>
                                              <p:attrName>r</p:attrName>
                                            </p:attrNameLst>
                                          </p:cBhvr>
                                        </p:animRot>
                                      </p:childTnLst>
                                    </p:cTn>
                                  </p:par>
                                  <p:par>
                                    <p:cTn id="56" presetID="10" presetClass="entr" presetSubtype="0" fill="hold" grpId="0" nodeType="withEffect">
                                      <p:stCondLst>
                                        <p:cond delay="5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34"/>
                                            </p:tgtEl>
                                            <p:attrNameLst>
                                              <p:attrName>style.visibility</p:attrName>
                                            </p:attrNameLst>
                                          </p:cBhvr>
                                          <p:to>
                                            <p:strVal val="visible"/>
                                          </p:to>
                                        </p:set>
                                        <p:anim calcmode="lin" valueType="num">
                                          <p:cBhvr>
                                            <p:cTn id="63" dur="500" fill="hold"/>
                                            <p:tgtEl>
                                              <p:spTgt spid="234"/>
                                            </p:tgtEl>
                                            <p:attrNameLst>
                                              <p:attrName>ppt_w</p:attrName>
                                            </p:attrNameLst>
                                          </p:cBhvr>
                                          <p:tavLst>
                                            <p:tav tm="0">
                                              <p:val>
                                                <p:fltVal val="0"/>
                                              </p:val>
                                            </p:tav>
                                            <p:tav tm="100000">
                                              <p:val>
                                                <p:strVal val="#ppt_w"/>
                                              </p:val>
                                            </p:tav>
                                          </p:tavLst>
                                        </p:anim>
                                        <p:anim calcmode="lin" valueType="num">
                                          <p:cBhvr>
                                            <p:cTn id="64" dur="500" fill="hold"/>
                                            <p:tgtEl>
                                              <p:spTgt spid="234"/>
                                            </p:tgtEl>
                                            <p:attrNameLst>
                                              <p:attrName>ppt_h</p:attrName>
                                            </p:attrNameLst>
                                          </p:cBhvr>
                                          <p:tavLst>
                                            <p:tav tm="0">
                                              <p:val>
                                                <p:fltVal val="0"/>
                                              </p:val>
                                            </p:tav>
                                            <p:tav tm="100000">
                                              <p:val>
                                                <p:strVal val="#ppt_h"/>
                                              </p:val>
                                            </p:tav>
                                          </p:tavLst>
                                        </p:anim>
                                        <p:animEffect transition="in" filter="fade">
                                          <p:cBhvr>
                                            <p:cTn id="65" dur="500"/>
                                            <p:tgtEl>
                                              <p:spTgt spid="234"/>
                                            </p:tgtEl>
                                          </p:cBhvr>
                                        </p:animEffect>
                                      </p:childTnLst>
                                    </p:cTn>
                                  </p:par>
                                </p:childTnLst>
                              </p:cTn>
                            </p:par>
                            <p:par>
                              <p:cTn id="66" fill="hold">
                                <p:stCondLst>
                                  <p:cond delay="500"/>
                                </p:stCondLst>
                                <p:childTnLst>
                                  <p:par>
                                    <p:cTn id="67" presetID="1" presetClass="entr" presetSubtype="0" fill="hold" grpId="0" nodeType="afterEffect">
                                      <p:stCondLst>
                                        <p:cond delay="0"/>
                                      </p:stCondLst>
                                      <p:childTnLst>
                                        <p:set>
                                          <p:cBhvr>
                                            <p:cTn id="68" dur="1" fill="hold">
                                              <p:stCondLst>
                                                <p:cond delay="0"/>
                                              </p:stCondLst>
                                            </p:cTn>
                                            <p:tgtEl>
                                              <p:spTgt spid="243"/>
                                            </p:tgtEl>
                                            <p:attrNameLst>
                                              <p:attrName>style.visibility</p:attrName>
                                            </p:attrNameLst>
                                          </p:cBhvr>
                                          <p:to>
                                            <p:strVal val="visible"/>
                                          </p:to>
                                        </p:set>
                                      </p:childTnLst>
                                    </p:cTn>
                                  </p:par>
                                  <p:par>
                                    <p:cTn id="69" presetID="1" presetClass="exit" presetSubtype="0" fill="hold" grpId="1" nodeType="withEffect">
                                      <p:stCondLst>
                                        <p:cond delay="200"/>
                                      </p:stCondLst>
                                      <p:childTnLst>
                                        <p:set>
                                          <p:cBhvr>
                                            <p:cTn id="70" dur="1" fill="hold">
                                              <p:stCondLst>
                                                <p:cond delay="0"/>
                                              </p:stCondLst>
                                            </p:cTn>
                                            <p:tgtEl>
                                              <p:spTgt spid="243"/>
                                            </p:tgtEl>
                                            <p:attrNameLst>
                                              <p:attrName>style.visibility</p:attrName>
                                            </p:attrNameLst>
                                          </p:cBhvr>
                                          <p:to>
                                            <p:strVal val="hidden"/>
                                          </p:to>
                                        </p:set>
                                      </p:childTnLst>
                                    </p:cTn>
                                  </p:par>
                                  <p:par>
                                    <p:cTn id="71" presetID="1" presetClass="entr" presetSubtype="0" fill="hold" grpId="0" nodeType="withEffect">
                                      <p:stCondLst>
                                        <p:cond delay="300"/>
                                      </p:stCondLst>
                                      <p:childTnLst>
                                        <p:set>
                                          <p:cBhvr>
                                            <p:cTn id="72" dur="1" fill="hold">
                                              <p:stCondLst>
                                                <p:cond delay="0"/>
                                              </p:stCondLst>
                                            </p:cTn>
                                            <p:tgtEl>
                                              <p:spTgt spid="244"/>
                                            </p:tgtEl>
                                            <p:attrNameLst>
                                              <p:attrName>style.visibility</p:attrName>
                                            </p:attrNameLst>
                                          </p:cBhvr>
                                          <p:to>
                                            <p:strVal val="visible"/>
                                          </p:to>
                                        </p:set>
                                      </p:childTnLst>
                                    </p:cTn>
                                  </p:par>
                                  <p:par>
                                    <p:cTn id="73" presetID="1" presetClass="exit" presetSubtype="0" fill="hold" grpId="1" nodeType="withEffect">
                                      <p:stCondLst>
                                        <p:cond delay="500"/>
                                      </p:stCondLst>
                                      <p:childTnLst>
                                        <p:set>
                                          <p:cBhvr>
                                            <p:cTn id="74" dur="1" fill="hold">
                                              <p:stCondLst>
                                                <p:cond delay="0"/>
                                              </p:stCondLst>
                                            </p:cTn>
                                            <p:tgtEl>
                                              <p:spTgt spid="244"/>
                                            </p:tgtEl>
                                            <p:attrNameLst>
                                              <p:attrName>style.visibility</p:attrName>
                                            </p:attrNameLst>
                                          </p:cBhvr>
                                          <p:to>
                                            <p:strVal val="hidden"/>
                                          </p:to>
                                        </p:set>
                                      </p:childTnLst>
                                    </p:cTn>
                                  </p:par>
                                  <p:par>
                                    <p:cTn id="75" presetID="1" presetClass="entr" presetSubtype="0" fill="hold" grpId="0" nodeType="withEffect">
                                      <p:stCondLst>
                                        <p:cond delay="600"/>
                                      </p:stCondLst>
                                      <p:childTnLst>
                                        <p:set>
                                          <p:cBhvr>
                                            <p:cTn id="76" dur="1" fill="hold">
                                              <p:stCondLst>
                                                <p:cond delay="0"/>
                                              </p:stCondLst>
                                            </p:cTn>
                                            <p:tgtEl>
                                              <p:spTgt spid="245"/>
                                            </p:tgtEl>
                                            <p:attrNameLst>
                                              <p:attrName>style.visibility</p:attrName>
                                            </p:attrNameLst>
                                          </p:cBhvr>
                                          <p:to>
                                            <p:strVal val="visible"/>
                                          </p:to>
                                        </p:set>
                                      </p:childTnLst>
                                    </p:cTn>
                                  </p:par>
                                  <p:par>
                                    <p:cTn id="77" presetID="1" presetClass="exit" presetSubtype="0" fill="hold" grpId="1" nodeType="withEffect">
                                      <p:stCondLst>
                                        <p:cond delay="800"/>
                                      </p:stCondLst>
                                      <p:childTnLst>
                                        <p:set>
                                          <p:cBhvr>
                                            <p:cTn id="78" dur="1" fill="hold">
                                              <p:stCondLst>
                                                <p:cond delay="0"/>
                                              </p:stCondLst>
                                            </p:cTn>
                                            <p:tgtEl>
                                              <p:spTgt spid="245"/>
                                            </p:tgtEl>
                                            <p:attrNameLst>
                                              <p:attrName>style.visibility</p:attrName>
                                            </p:attrNameLst>
                                          </p:cBhvr>
                                          <p:to>
                                            <p:strVal val="hidden"/>
                                          </p:to>
                                        </p:set>
                                      </p:childTnLst>
                                    </p:cTn>
                                  </p:par>
                                  <p:par>
                                    <p:cTn id="79" presetID="1" presetClass="entr" presetSubtype="0" fill="hold" grpId="0" nodeType="withEffect">
                                      <p:stCondLst>
                                        <p:cond delay="900"/>
                                      </p:stCondLst>
                                      <p:childTnLst>
                                        <p:set>
                                          <p:cBhvr>
                                            <p:cTn id="80" dur="1" fill="hold">
                                              <p:stCondLst>
                                                <p:cond delay="0"/>
                                              </p:stCondLst>
                                            </p:cTn>
                                            <p:tgtEl>
                                              <p:spTgt spid="246"/>
                                            </p:tgtEl>
                                            <p:attrNameLst>
                                              <p:attrName>style.visibility</p:attrName>
                                            </p:attrNameLst>
                                          </p:cBhvr>
                                          <p:to>
                                            <p:strVal val="visible"/>
                                          </p:to>
                                        </p:set>
                                      </p:childTnLst>
                                    </p:cTn>
                                  </p:par>
                                  <p:par>
                                    <p:cTn id="81" presetID="1" presetClass="exit" presetSubtype="0" fill="hold" grpId="1" nodeType="withEffect">
                                      <p:stCondLst>
                                        <p:cond delay="1100"/>
                                      </p:stCondLst>
                                      <p:childTnLst>
                                        <p:set>
                                          <p:cBhvr>
                                            <p:cTn id="82" dur="1" fill="hold">
                                              <p:stCondLst>
                                                <p:cond delay="0"/>
                                              </p:stCondLst>
                                            </p:cTn>
                                            <p:tgtEl>
                                              <p:spTgt spid="246"/>
                                            </p:tgtEl>
                                            <p:attrNameLst>
                                              <p:attrName>style.visibility</p:attrName>
                                            </p:attrNameLst>
                                          </p:cBhvr>
                                          <p:to>
                                            <p:strVal val="hidden"/>
                                          </p:to>
                                        </p:set>
                                      </p:childTnLst>
                                    </p:cTn>
                                  </p:par>
                                  <p:par>
                                    <p:cTn id="83" presetID="23" presetClass="entr" presetSubtype="288" fill="hold" grpId="0" nodeType="withEffect">
                                      <p:stCondLst>
                                        <p:cond delay="700"/>
                                      </p:stCondLst>
                                      <p:childTnLst>
                                        <p:set>
                                          <p:cBhvr>
                                            <p:cTn id="84" dur="1" fill="hold">
                                              <p:stCondLst>
                                                <p:cond delay="0"/>
                                              </p:stCondLst>
                                            </p:cTn>
                                            <p:tgtEl>
                                              <p:spTgt spid="241"/>
                                            </p:tgtEl>
                                            <p:attrNameLst>
                                              <p:attrName>style.visibility</p:attrName>
                                            </p:attrNameLst>
                                          </p:cBhvr>
                                          <p:to>
                                            <p:strVal val="visible"/>
                                          </p:to>
                                        </p:set>
                                        <p:anim calcmode="lin" valueType="num">
                                          <p:cBhvr>
                                            <p:cTn id="85" dur="500" fill="hold"/>
                                            <p:tgtEl>
                                              <p:spTgt spid="241"/>
                                            </p:tgtEl>
                                            <p:attrNameLst>
                                              <p:attrName>ppt_w</p:attrName>
                                            </p:attrNameLst>
                                          </p:cBhvr>
                                          <p:tavLst>
                                            <p:tav tm="0">
                                              <p:val>
                                                <p:strVal val="4/3*#ppt_w"/>
                                              </p:val>
                                            </p:tav>
                                            <p:tav tm="100000">
                                              <p:val>
                                                <p:strVal val="#ppt_w"/>
                                              </p:val>
                                            </p:tav>
                                          </p:tavLst>
                                        </p:anim>
                                        <p:anim calcmode="lin" valueType="num">
                                          <p:cBhvr>
                                            <p:cTn id="86" dur="500" fill="hold"/>
                                            <p:tgtEl>
                                              <p:spTgt spid="241"/>
                                            </p:tgtEl>
                                            <p:attrNameLst>
                                              <p:attrName>ppt_h</p:attrName>
                                            </p:attrNameLst>
                                          </p:cBhvr>
                                          <p:tavLst>
                                            <p:tav tm="0">
                                              <p:val>
                                                <p:strVal val="4/3*#ppt_h"/>
                                              </p:val>
                                            </p:tav>
                                            <p:tav tm="100000">
                                              <p:val>
                                                <p:strVal val="#ppt_h"/>
                                              </p:val>
                                            </p:tav>
                                          </p:tavLst>
                                        </p:anim>
                                      </p:childTnLst>
                                    </p:cTn>
                                  </p:par>
                                  <p:par>
                                    <p:cTn id="87" presetID="10" presetClass="entr" presetSubtype="0" fill="hold" grpId="1" nodeType="withEffect">
                                      <p:stCondLst>
                                        <p:cond delay="700"/>
                                      </p:stCondLst>
                                      <p:childTnLst>
                                        <p:set>
                                          <p:cBhvr>
                                            <p:cTn id="88" dur="1" fill="hold">
                                              <p:stCondLst>
                                                <p:cond delay="0"/>
                                              </p:stCondLst>
                                            </p:cTn>
                                            <p:tgtEl>
                                              <p:spTgt spid="241"/>
                                            </p:tgtEl>
                                            <p:attrNameLst>
                                              <p:attrName>style.visibility</p:attrName>
                                            </p:attrNameLst>
                                          </p:cBhvr>
                                          <p:to>
                                            <p:strVal val="visible"/>
                                          </p:to>
                                        </p:set>
                                        <p:animEffect transition="in" filter="fade">
                                          <p:cBhvr>
                                            <p:cTn id="89" dur="500"/>
                                            <p:tgtEl>
                                              <p:spTgt spid="24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252"/>
                                            </p:tgtEl>
                                            <p:attrNameLst>
                                              <p:attrName>style.visibility</p:attrName>
                                            </p:attrNameLst>
                                          </p:cBhvr>
                                          <p:to>
                                            <p:strVal val="visible"/>
                                          </p:to>
                                        </p:set>
                                        <p:animEffect transition="in" filter="wipe(up)">
                                          <p:cBhvr>
                                            <p:cTn id="94" dur="1000"/>
                                            <p:tgtEl>
                                              <p:spTgt spid="252"/>
                                            </p:tgtEl>
                                          </p:cBhvr>
                                        </p:animEffect>
                                      </p:childTnLst>
                                    </p:cTn>
                                  </p:par>
                                  <p:par>
                                    <p:cTn id="95" presetID="10" presetClass="entr" presetSubtype="0" fill="hold" nodeType="withEffect">
                                      <p:stCondLst>
                                        <p:cond delay="0"/>
                                      </p:stCondLst>
                                      <p:childTnLst>
                                        <p:set>
                                          <p:cBhvr>
                                            <p:cTn id="96" dur="1" fill="hold">
                                              <p:stCondLst>
                                                <p:cond delay="0"/>
                                              </p:stCondLst>
                                            </p:cTn>
                                            <p:tgtEl>
                                              <p:spTgt spid="253"/>
                                            </p:tgtEl>
                                            <p:attrNameLst>
                                              <p:attrName>style.visibility</p:attrName>
                                            </p:attrNameLst>
                                          </p:cBhvr>
                                          <p:to>
                                            <p:strVal val="visible"/>
                                          </p:to>
                                        </p:set>
                                        <p:animEffect transition="in" filter="fade">
                                          <p:cBhvr>
                                            <p:cTn id="97" dur="500"/>
                                            <p:tgtEl>
                                              <p:spTgt spid="253"/>
                                            </p:tgtEl>
                                          </p:cBhvr>
                                        </p:animEffect>
                                      </p:childTnLst>
                                    </p:cTn>
                                  </p:par>
                                  <p:par>
                                    <p:cTn id="98" presetID="1" presetClass="entr" presetSubtype="0" fill="hold" nodeType="withEffect">
                                      <p:stCondLst>
                                        <p:cond delay="0"/>
                                      </p:stCondLst>
                                      <p:childTnLst>
                                        <p:set>
                                          <p:cBhvr>
                                            <p:cTn id="99" dur="1" fill="hold">
                                              <p:stCondLst>
                                                <p:cond delay="0"/>
                                              </p:stCondLst>
                                            </p:cTn>
                                            <p:tgtEl>
                                              <p:spTgt spid="250"/>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241" grpId="0" animBg="1"/>
          <p:bldP spid="241" grpId="1" animBg="1"/>
          <p:bldP spid="243" grpId="0" animBg="1"/>
          <p:bldP spid="243" grpId="1" animBg="1"/>
          <p:bldP spid="244" grpId="0" animBg="1"/>
          <p:bldP spid="244" grpId="1" animBg="1"/>
          <p:bldP spid="245" grpId="0" animBg="1"/>
          <p:bldP spid="245" grpId="1" animBg="1"/>
          <p:bldP spid="246" grpId="0" animBg="1"/>
          <p:bldP spid="246" grpId="1" animBg="1"/>
          <p:bldP spid="252" grpId="0" animBg="1"/>
          <p:bldP spid="259" grpId="0" animBg="1"/>
          <p:bldP spid="259" grpId="1" animBg="1"/>
          <p:bldP spid="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Remote Vehicle Diagnostics</a:t>
            </a:r>
            <a:endParaRPr lang="en-GB" dirty="0"/>
          </a:p>
        </p:txBody>
      </p:sp>
      <p:pic>
        <p:nvPicPr>
          <p:cNvPr id="31" name="Picture 2" descr="C:\Users\Vincent\Documents\1. BrightCarbon\1.0 Client_Work\Networkfleet\Assets\Van.jpg"/>
          <p:cNvPicPr>
            <a:picLocks noChangeAspect="1" noChangeArrowheads="1"/>
          </p:cNvPicPr>
          <p:nvPr/>
        </p:nvPicPr>
        <p:blipFill rotWithShape="1">
          <a:blip r:embed="rId3" cstate="screen">
            <a:grayscl/>
            <a:extLst>
              <a:ext uri="{28A0092B-C50C-407E-A947-70E740481C1C}">
                <a14:useLocalDpi xmlns:a14="http://schemas.microsoft.com/office/drawing/2010/main" xmlns=""/>
              </a:ext>
            </a:extLst>
          </a:blip>
          <a:srcRect/>
          <a:stretch/>
        </p:blipFill>
        <p:spPr bwMode="auto">
          <a:xfrm flipH="1">
            <a:off x="-1" y="1801805"/>
            <a:ext cx="9143999" cy="469834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6" name="Group 25"/>
          <p:cNvGrpSpPr/>
          <p:nvPr/>
        </p:nvGrpSpPr>
        <p:grpSpPr>
          <a:xfrm>
            <a:off x="478396" y="3941270"/>
            <a:ext cx="12125980" cy="730743"/>
            <a:chOff x="478396" y="3941270"/>
            <a:chExt cx="12125980" cy="730743"/>
          </a:xfrm>
          <a:effectLst/>
        </p:grpSpPr>
        <p:sp>
          <p:nvSpPr>
            <p:cNvPr id="22" name="Rectangle 21"/>
            <p:cNvSpPr/>
            <p:nvPr/>
          </p:nvSpPr>
          <p:spPr>
            <a:xfrm>
              <a:off x="478396" y="4022913"/>
              <a:ext cx="12125980" cy="649100"/>
            </a:xfrm>
            <a:prstGeom prst="rect">
              <a:avLst/>
            </a:prstGeom>
            <a:solidFill>
              <a:schemeClr val="accent5">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3" name="Straight Connector 12"/>
            <p:cNvCxnSpPr/>
            <p:nvPr/>
          </p:nvCxnSpPr>
          <p:spPr>
            <a:xfrm>
              <a:off x="1314436" y="3941270"/>
              <a:ext cx="6877064" cy="541830"/>
            </a:xfrm>
            <a:prstGeom prst="line">
              <a:avLst/>
            </a:prstGeom>
            <a:ln>
              <a:solidFill>
                <a:schemeClr val="accent2"/>
              </a:solidFill>
              <a:headEnd type="none"/>
              <a:tailEnd type="oval"/>
            </a:ln>
            <a:effectLst/>
          </p:spPr>
          <p:style>
            <a:lnRef idx="2">
              <a:schemeClr val="accent1"/>
            </a:lnRef>
            <a:fillRef idx="0">
              <a:schemeClr val="accent1"/>
            </a:fillRef>
            <a:effectRef idx="1">
              <a:schemeClr val="accent1"/>
            </a:effectRef>
            <a:fontRef idx="minor">
              <a:schemeClr val="tx1"/>
            </a:fontRef>
          </p:style>
        </p:cxnSp>
      </p:grpSp>
      <p:cxnSp>
        <p:nvCxnSpPr>
          <p:cNvPr id="19" name="Straight Connector 18"/>
          <p:cNvCxnSpPr/>
          <p:nvPr/>
        </p:nvCxnSpPr>
        <p:spPr>
          <a:xfrm>
            <a:off x="5994400" y="4302125"/>
            <a:ext cx="0" cy="1318645"/>
          </a:xfrm>
          <a:prstGeom prst="line">
            <a:avLst/>
          </a:prstGeom>
          <a:ln>
            <a:solidFill>
              <a:schemeClr val="accent2"/>
            </a:solidFill>
            <a:tailEnd type="ova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326357" y="3938889"/>
            <a:ext cx="0" cy="1021780"/>
          </a:xfrm>
          <a:prstGeom prst="line">
            <a:avLst/>
          </a:prstGeom>
          <a:ln>
            <a:solidFill>
              <a:schemeClr val="accent2"/>
            </a:solidFill>
            <a:tailEnd type="ova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362200" y="4020142"/>
            <a:ext cx="0" cy="724680"/>
          </a:xfrm>
          <a:prstGeom prst="line">
            <a:avLst/>
          </a:prstGeom>
          <a:ln>
            <a:solidFill>
              <a:schemeClr val="accent2"/>
            </a:solidFill>
            <a:tailEnd type="oval"/>
          </a:ln>
          <a:effectLst/>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rot="21361099">
            <a:off x="771525" y="2673350"/>
            <a:ext cx="1638300" cy="2324100"/>
          </a:xfrm>
          <a:custGeom>
            <a:avLst/>
            <a:gdLst>
              <a:gd name="connsiteX0" fmla="*/ 596900 w 2540000"/>
              <a:gd name="connsiteY0" fmla="*/ 2324100 h 2324100"/>
              <a:gd name="connsiteX1" fmla="*/ 0 w 2540000"/>
              <a:gd name="connsiteY1" fmla="*/ 0 h 2324100"/>
              <a:gd name="connsiteX2" fmla="*/ 2540000 w 2540000"/>
              <a:gd name="connsiteY2" fmla="*/ 266700 h 2324100"/>
              <a:gd name="connsiteX3" fmla="*/ 596900 w 2540000"/>
              <a:gd name="connsiteY3" fmla="*/ 2324100 h 2324100"/>
              <a:gd name="connsiteX0" fmla="*/ 596900 w 2324100"/>
              <a:gd name="connsiteY0" fmla="*/ 2324100 h 2324100"/>
              <a:gd name="connsiteX1" fmla="*/ 0 w 2324100"/>
              <a:gd name="connsiteY1" fmla="*/ 0 h 2324100"/>
              <a:gd name="connsiteX2" fmla="*/ 2324100 w 2324100"/>
              <a:gd name="connsiteY2" fmla="*/ 558800 h 2324100"/>
              <a:gd name="connsiteX3" fmla="*/ 596900 w 2324100"/>
              <a:gd name="connsiteY3" fmla="*/ 2324100 h 2324100"/>
            </a:gdLst>
            <a:ahLst/>
            <a:cxnLst>
              <a:cxn ang="0">
                <a:pos x="connsiteX0" y="connsiteY0"/>
              </a:cxn>
              <a:cxn ang="0">
                <a:pos x="connsiteX1" y="connsiteY1"/>
              </a:cxn>
              <a:cxn ang="0">
                <a:pos x="connsiteX2" y="connsiteY2"/>
              </a:cxn>
              <a:cxn ang="0">
                <a:pos x="connsiteX3" y="connsiteY3"/>
              </a:cxn>
            </a:cxnLst>
            <a:rect l="l" t="t" r="r" b="b"/>
            <a:pathLst>
              <a:path w="2324100" h="2324100">
                <a:moveTo>
                  <a:pt x="596900" y="2324100"/>
                </a:moveTo>
                <a:lnTo>
                  <a:pt x="0" y="0"/>
                </a:lnTo>
                <a:lnTo>
                  <a:pt x="2324100" y="558800"/>
                </a:lnTo>
                <a:lnTo>
                  <a:pt x="596900" y="2324100"/>
                </a:lnTo>
                <a:close/>
              </a:path>
            </a:pathLst>
          </a:custGeom>
          <a:gradFill>
            <a:gsLst>
              <a:gs pos="0">
                <a:schemeClr val="accent3">
                  <a:alpha val="18000"/>
                </a:schemeClr>
              </a:gs>
              <a:gs pos="100000">
                <a:schemeClr val="accent3">
                  <a:alpha val="27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33" name="Group 32"/>
          <p:cNvGrpSpPr/>
          <p:nvPr/>
        </p:nvGrpSpPr>
        <p:grpSpPr>
          <a:xfrm flipH="1">
            <a:off x="478396" y="1256132"/>
            <a:ext cx="2341004" cy="2363951"/>
            <a:chOff x="755749" y="2451198"/>
            <a:chExt cx="1126927" cy="1126927"/>
          </a:xfrm>
        </p:grpSpPr>
        <p:sp>
          <p:nvSpPr>
            <p:cNvPr id="35" name="Oval 34"/>
            <p:cNvSpPr/>
            <p:nvPr/>
          </p:nvSpPr>
          <p:spPr bwMode="auto">
            <a:xfrm>
              <a:off x="755749" y="2451198"/>
              <a:ext cx="1126927" cy="1126927"/>
            </a:xfrm>
            <a:prstGeom prst="ellipse">
              <a:avLst/>
            </a:prstGeom>
            <a:gradFill flip="none" rotWithShape="1">
              <a:gsLst>
                <a:gs pos="100000">
                  <a:schemeClr val="bg1">
                    <a:alpha val="0"/>
                  </a:schemeClr>
                </a:gs>
                <a:gs pos="0">
                  <a:schemeClr val="bg1"/>
                </a:gs>
              </a:gsLst>
              <a:lin ang="5400000" scaled="1"/>
              <a:tileRect/>
            </a:gradFill>
            <a:ln w="9525" cap="flat" cmpd="sng" algn="ctr">
              <a:noFill/>
              <a:prstDash val="solid"/>
              <a:round/>
              <a:headEnd type="none" w="med" len="med"/>
              <a:tailEnd type="none" w="med" len="med"/>
            </a:ln>
            <a:effectLst>
              <a:outerShdw blurRad="63500" sx="102000" sy="102000" algn="ctr" rotWithShape="0">
                <a:schemeClr val="tx2">
                  <a:alpha val="40000"/>
                </a:schemeClr>
              </a:outerShdw>
            </a:effectLst>
          </p:spPr>
          <p:txBody>
            <a:bodyPr vert="horz" wrap="square" lIns="91440" tIns="45720" rIns="91440" bIns="45720" numCol="1" rtlCol="0" anchor="ctr" anchorCtr="0" compatLnSpc="1">
              <a:prstTxWarp prst="textNoShape">
                <a:avLst/>
              </a:prstTxWarp>
            </a:bodyPr>
            <a:lstStyle/>
            <a:p>
              <a:pPr algn="ctr"/>
              <a:endParaRPr lang="en-GB" sz="2400" dirty="0">
                <a:solidFill>
                  <a:schemeClr val="bg1"/>
                </a:solidFill>
                <a:latin typeface="Arial" pitchFamily="2" charset="0"/>
              </a:endParaRPr>
            </a:p>
          </p:txBody>
        </p:sp>
        <p:sp>
          <p:nvSpPr>
            <p:cNvPr id="36" name="Oval 35"/>
            <p:cNvSpPr/>
            <p:nvPr/>
          </p:nvSpPr>
          <p:spPr bwMode="auto">
            <a:xfrm>
              <a:off x="809594" y="2505043"/>
              <a:ext cx="1019236" cy="1019236"/>
            </a:xfrm>
            <a:prstGeom prst="ellipse">
              <a:avLst/>
            </a:prstGeom>
            <a:blipFill>
              <a:blip r:embed="rId4" cstate="print">
                <a:extLst>
                  <a:ext uri="{28A0092B-C50C-407E-A947-70E740481C1C}">
                    <a14:useLocalDpi xmlns:a14="http://schemas.microsoft.com/office/drawing/2010/main" xmlns=""/>
                  </a:ext>
                </a:extLst>
              </a:blip>
              <a:stretch>
                <a:fillRect/>
              </a:stretch>
            </a:blipFill>
            <a:ln w="19050" cap="flat" cmpd="sng" algn="ctr">
              <a:gradFill flip="none" rotWithShape="1">
                <a:gsLst>
                  <a:gs pos="24998">
                    <a:srgbClr val="82AD2D">
                      <a:alpha val="0"/>
                    </a:srgbClr>
                  </a:gs>
                  <a:gs pos="82500">
                    <a:schemeClr val="accent1">
                      <a:lumMod val="90000"/>
                      <a:lumOff val="10000"/>
                    </a:schemeClr>
                  </a:gs>
                  <a:gs pos="0">
                    <a:schemeClr val="accent2">
                      <a:alpha val="0"/>
                    </a:schemeClr>
                  </a:gs>
                  <a:gs pos="100000">
                    <a:schemeClr val="accent1"/>
                  </a:gs>
                </a:gsLst>
                <a:lin ang="16200000" scaled="1"/>
                <a:tileRect/>
              </a:gradFill>
              <a:prstDash val="solid"/>
              <a:round/>
              <a:headEnd type="none" w="med" len="med"/>
              <a:tailEnd type="none" w="med" len="med"/>
            </a:ln>
            <a:effectLst/>
            <a:scene3d>
              <a:camera prst="orthographicFront"/>
              <a:lightRig rig="soft" dir="t"/>
            </a:scene3d>
            <a:sp3d prstMaterial="plastic">
              <a:bevelT w="57150" h="44450"/>
              <a:contourClr>
                <a:schemeClr val="accent4"/>
              </a:contourClr>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GB" sz="2400" dirty="0">
                <a:solidFill>
                  <a:schemeClr val="bg1"/>
                </a:solidFill>
                <a:effectLst>
                  <a:outerShdw blurRad="177800" algn="ctr" rotWithShape="0">
                    <a:prstClr val="black"/>
                  </a:outerShdw>
                </a:effectLst>
                <a:latin typeface="+mj-lt"/>
                <a:ea typeface="ＭＳ Ｐゴシック" charset="-128"/>
                <a:cs typeface="ＭＳ Ｐゴシック"/>
              </a:endParaRPr>
            </a:p>
          </p:txBody>
        </p:sp>
      </p:grpSp>
      <p:pic>
        <p:nvPicPr>
          <p:cNvPr id="41" name="Picture 2" descr="C:\Users\Vincent\Documents\1. BrightCarbon\1.0 Client_Work\Networkfleet\Assets\Van.jp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xmlns=""/>
              </a:ext>
            </a:extLst>
          </a:blip>
          <a:srcRect/>
          <a:stretch/>
        </p:blipFill>
        <p:spPr bwMode="auto">
          <a:xfrm flipH="1">
            <a:off x="6153150" y="4076734"/>
            <a:ext cx="937300" cy="938183"/>
          </a:xfrm>
          <a:prstGeom prst="ellipse">
            <a:avLst/>
          </a:prstGeom>
          <a:noFill/>
          <a:ln w="12700">
            <a:solidFill>
              <a:schemeClr val="accent2"/>
            </a:solidFill>
          </a:ln>
          <a:effectLst>
            <a:innerShdw blurRad="114300">
              <a:prstClr val="black"/>
            </a:innerShdw>
          </a:effectLst>
          <a:extLst>
            <a:ext uri="{909E8E84-426E-40DD-AFC4-6F175D3DCCD1}">
              <a14:hiddenFill xmlns:a14="http://schemas.microsoft.com/office/drawing/2010/main" xmlns="">
                <a:solidFill>
                  <a:srgbClr val="FFFFFF"/>
                </a:solidFill>
              </a14:hiddenFill>
            </a:ext>
          </a:extLst>
        </p:spPr>
      </p:pic>
      <p:cxnSp>
        <p:nvCxnSpPr>
          <p:cNvPr id="16" name="Straight Connector 15"/>
          <p:cNvCxnSpPr/>
          <p:nvPr/>
        </p:nvCxnSpPr>
        <p:spPr>
          <a:xfrm flipV="1">
            <a:off x="7251700" y="4397850"/>
            <a:ext cx="0" cy="685440"/>
          </a:xfrm>
          <a:prstGeom prst="line">
            <a:avLst/>
          </a:prstGeom>
          <a:ln>
            <a:solidFill>
              <a:schemeClr val="accent2"/>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6496295" y="4419600"/>
            <a:ext cx="251010" cy="251010"/>
          </a:xfrm>
          <a:prstGeom prst="rect">
            <a:avLst/>
          </a:prstGeom>
          <a:gradFill flip="none" rotWithShape="1">
            <a:gsLst>
              <a:gs pos="0">
                <a:schemeClr val="tx1"/>
              </a:gs>
              <a:gs pos="100000">
                <a:schemeClr val="tx1">
                  <a:lumMod val="85000"/>
                  <a:lumOff val="15000"/>
                </a:schemeClr>
              </a:gs>
            </a:gsLst>
            <a:lin ang="18900000" scaled="1"/>
            <a:tileRect/>
          </a:gradFill>
          <a:ln w="19050">
            <a:gradFill flip="none" rotWithShape="1">
              <a:gsLst>
                <a:gs pos="0">
                  <a:schemeClr val="bg1"/>
                </a:gs>
                <a:gs pos="50000">
                  <a:schemeClr val="tx2"/>
                </a:gs>
                <a:gs pos="100000">
                  <a:schemeClr val="accent3"/>
                </a:gs>
              </a:gsLst>
              <a:lin ang="189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3" name="Donut 92"/>
          <p:cNvSpPr/>
          <p:nvPr/>
        </p:nvSpPr>
        <p:spPr>
          <a:xfrm>
            <a:off x="6039949" y="3966114"/>
            <a:ext cx="1174326" cy="1174326"/>
          </a:xfrm>
          <a:prstGeom prst="donut">
            <a:avLst>
              <a:gd name="adj" fmla="val 5780"/>
            </a:avLst>
          </a:prstGeom>
          <a:solidFill>
            <a:schemeClr val="tx1">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94" name="Donut 93"/>
          <p:cNvSpPr/>
          <p:nvPr/>
        </p:nvSpPr>
        <p:spPr>
          <a:xfrm>
            <a:off x="5200268" y="3126433"/>
            <a:ext cx="2853688" cy="2853688"/>
          </a:xfrm>
          <a:prstGeom prst="donut">
            <a:avLst>
              <a:gd name="adj" fmla="val 5780"/>
            </a:avLst>
          </a:prstGeom>
          <a:solidFill>
            <a:schemeClr val="tx1">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95" name="Donut 94"/>
          <p:cNvSpPr/>
          <p:nvPr/>
        </p:nvSpPr>
        <p:spPr>
          <a:xfrm>
            <a:off x="3989140" y="1915306"/>
            <a:ext cx="5275944" cy="4828395"/>
          </a:xfrm>
          <a:custGeom>
            <a:avLst/>
            <a:gdLst/>
            <a:ahLst/>
            <a:cxnLst/>
            <a:rect l="l" t="t" r="r" b="b"/>
            <a:pathLst>
              <a:path w="5275944" h="4828395">
                <a:moveTo>
                  <a:pt x="2637972" y="0"/>
                </a:moveTo>
                <a:cubicBezTo>
                  <a:pt x="4094884" y="0"/>
                  <a:pt x="5275944" y="1181060"/>
                  <a:pt x="5275944" y="2637972"/>
                </a:cubicBezTo>
                <a:cubicBezTo>
                  <a:pt x="5275944" y="3550594"/>
                  <a:pt x="4812511" y="4354975"/>
                  <a:pt x="4107990" y="4828395"/>
                </a:cubicBezTo>
                <a:lnTo>
                  <a:pt x="3434775" y="4828395"/>
                </a:lnTo>
                <a:cubicBezTo>
                  <a:pt x="4331366" y="4505158"/>
                  <a:pt x="4970994" y="3646261"/>
                  <a:pt x="4970994" y="2637972"/>
                </a:cubicBezTo>
                <a:cubicBezTo>
                  <a:pt x="4970994" y="1349480"/>
                  <a:pt x="3926464" y="304950"/>
                  <a:pt x="2637972" y="304950"/>
                </a:cubicBezTo>
                <a:cubicBezTo>
                  <a:pt x="1349480" y="304950"/>
                  <a:pt x="304950" y="1349480"/>
                  <a:pt x="304950" y="2637972"/>
                </a:cubicBezTo>
                <a:cubicBezTo>
                  <a:pt x="304950" y="3646261"/>
                  <a:pt x="944578" y="4505158"/>
                  <a:pt x="1841169" y="4828395"/>
                </a:cubicBezTo>
                <a:lnTo>
                  <a:pt x="1167954" y="4828395"/>
                </a:lnTo>
                <a:cubicBezTo>
                  <a:pt x="463433" y="4354975"/>
                  <a:pt x="0" y="3550594"/>
                  <a:pt x="0" y="2637972"/>
                </a:cubicBezTo>
                <a:cubicBezTo>
                  <a:pt x="0" y="1181060"/>
                  <a:pt x="1181060" y="0"/>
                  <a:pt x="2637972" y="0"/>
                </a:cubicBezTo>
                <a:close/>
              </a:path>
            </a:pathLst>
          </a:custGeom>
          <a:solidFill>
            <a:schemeClr val="tx1">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96" name="Donut 95"/>
          <p:cNvSpPr/>
          <p:nvPr/>
        </p:nvSpPr>
        <p:spPr>
          <a:xfrm>
            <a:off x="2695581" y="1006929"/>
            <a:ext cx="6534143" cy="5736772"/>
          </a:xfrm>
          <a:custGeom>
            <a:avLst/>
            <a:gdLst/>
            <a:ahLst/>
            <a:cxnLst/>
            <a:rect l="l" t="t" r="r" b="b"/>
            <a:pathLst>
              <a:path w="6534143" h="5736772">
                <a:moveTo>
                  <a:pt x="2232600" y="0"/>
                </a:moveTo>
                <a:lnTo>
                  <a:pt x="5630464" y="0"/>
                </a:lnTo>
                <a:cubicBezTo>
                  <a:pt x="5959723" y="157983"/>
                  <a:pt x="6263570" y="360472"/>
                  <a:pt x="6534143" y="599750"/>
                </a:cubicBezTo>
                <a:lnTo>
                  <a:pt x="6534143" y="1246110"/>
                </a:lnTo>
                <a:cubicBezTo>
                  <a:pt x="5899827" y="523425"/>
                  <a:pt x="4968713" y="69302"/>
                  <a:pt x="3931532" y="69302"/>
                </a:cubicBezTo>
                <a:cubicBezTo>
                  <a:pt x="2011212" y="69302"/>
                  <a:pt x="454485" y="1626029"/>
                  <a:pt x="454485" y="3546349"/>
                </a:cubicBezTo>
                <a:cubicBezTo>
                  <a:pt x="454485" y="4376939"/>
                  <a:pt x="745717" y="5139508"/>
                  <a:pt x="1232545" y="5736772"/>
                </a:cubicBezTo>
                <a:lnTo>
                  <a:pt x="666486" y="5736772"/>
                </a:lnTo>
                <a:cubicBezTo>
                  <a:pt x="245532" y="5110912"/>
                  <a:pt x="0" y="4357304"/>
                  <a:pt x="0" y="3546349"/>
                </a:cubicBezTo>
                <a:cubicBezTo>
                  <a:pt x="0" y="1983544"/>
                  <a:pt x="911851" y="633713"/>
                  <a:pt x="2232600" y="0"/>
                </a:cubicBezTo>
                <a:close/>
              </a:path>
            </a:pathLst>
          </a:custGeom>
          <a:solidFill>
            <a:schemeClr val="tx1">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grpSp>
        <p:nvGrpSpPr>
          <p:cNvPr id="68" name="Group 67"/>
          <p:cNvGrpSpPr/>
          <p:nvPr/>
        </p:nvGrpSpPr>
        <p:grpSpPr>
          <a:xfrm>
            <a:off x="2746719" y="1250063"/>
            <a:ext cx="637277" cy="637276"/>
            <a:chOff x="6781800" y="2804227"/>
            <a:chExt cx="1132780" cy="1132778"/>
          </a:xfrm>
        </p:grpSpPr>
        <p:grpSp>
          <p:nvGrpSpPr>
            <p:cNvPr id="69" name="Group 68"/>
            <p:cNvGrpSpPr/>
            <p:nvPr/>
          </p:nvGrpSpPr>
          <p:grpSpPr>
            <a:xfrm>
              <a:off x="6781800" y="2804227"/>
              <a:ext cx="1132780" cy="1132778"/>
              <a:chOff x="755749" y="2451198"/>
              <a:chExt cx="1126927" cy="1126927"/>
            </a:xfrm>
          </p:grpSpPr>
          <p:sp>
            <p:nvSpPr>
              <p:cNvPr id="74" name="Oval 73"/>
              <p:cNvSpPr/>
              <p:nvPr/>
            </p:nvSpPr>
            <p:spPr bwMode="auto">
              <a:xfrm>
                <a:off x="755749" y="2451198"/>
                <a:ext cx="1126927" cy="1126927"/>
              </a:xfrm>
              <a:prstGeom prst="ellipse">
                <a:avLst/>
              </a:prstGeom>
              <a:gradFill flip="none" rotWithShape="1">
                <a:gsLst>
                  <a:gs pos="100000">
                    <a:schemeClr val="bg1">
                      <a:alpha val="0"/>
                    </a:schemeClr>
                  </a:gs>
                  <a:gs pos="0">
                    <a:schemeClr val="bg1"/>
                  </a:gs>
                </a:gsLst>
                <a:lin ang="5400000" scaled="1"/>
                <a:tileRect/>
              </a:gradFill>
              <a:ln w="9525" cap="flat" cmpd="sng" algn="ctr">
                <a:noFill/>
                <a:prstDash val="solid"/>
                <a:round/>
                <a:headEnd type="none" w="med" len="med"/>
                <a:tailEnd type="none" w="med" len="med"/>
              </a:ln>
              <a:effectLst>
                <a:outerShdw blurRad="63500" sx="102000" sy="102000" algn="ctr" rotWithShape="0">
                  <a:schemeClr val="tx2">
                    <a:alpha val="40000"/>
                  </a:schemeClr>
                </a:outerShdw>
              </a:effectLst>
            </p:spPr>
            <p:txBody>
              <a:bodyPr vert="horz" wrap="square" lIns="91440" tIns="45720" rIns="91440" bIns="45720" numCol="1" rtlCol="0" anchor="ctr" anchorCtr="0" compatLnSpc="1">
                <a:prstTxWarp prst="textNoShape">
                  <a:avLst/>
                </a:prstTxWarp>
              </a:bodyPr>
              <a:lstStyle/>
              <a:p>
                <a:pPr algn="ctr"/>
                <a:endParaRPr lang="en-GB" sz="2400" dirty="0">
                  <a:solidFill>
                    <a:schemeClr val="bg1"/>
                  </a:solidFill>
                  <a:latin typeface="Arial" pitchFamily="2" charset="0"/>
                </a:endParaRPr>
              </a:p>
            </p:txBody>
          </p:sp>
          <p:sp>
            <p:nvSpPr>
              <p:cNvPr id="75" name="Oval 74"/>
              <p:cNvSpPr/>
              <p:nvPr/>
            </p:nvSpPr>
            <p:spPr bwMode="auto">
              <a:xfrm>
                <a:off x="809594" y="2505043"/>
                <a:ext cx="1019236" cy="1019236"/>
              </a:xfrm>
              <a:prstGeom prst="ellipse">
                <a:avLst/>
              </a:prstGeom>
              <a:gradFill flip="none" rotWithShape="1">
                <a:gsLst>
                  <a:gs pos="0">
                    <a:schemeClr val="accent1"/>
                  </a:gs>
                  <a:gs pos="100000">
                    <a:schemeClr val="accent1">
                      <a:lumMod val="75000"/>
                      <a:lumOff val="25000"/>
                    </a:schemeClr>
                  </a:gs>
                  <a:gs pos="67000">
                    <a:schemeClr val="accent1">
                      <a:lumMod val="90000"/>
                      <a:lumOff val="10000"/>
                    </a:schemeClr>
                  </a:gs>
                </a:gsLst>
                <a:lin ang="13500000" scaled="1"/>
                <a:tileRect/>
              </a:gradFill>
              <a:ln w="19050" cap="flat" cmpd="sng" algn="ctr">
                <a:noFill/>
                <a:prstDash val="solid"/>
                <a:round/>
                <a:headEnd type="none" w="med" len="med"/>
                <a:tailEnd type="none" w="med" len="med"/>
              </a:ln>
              <a:effectLst/>
              <a:scene3d>
                <a:camera prst="orthographicFront"/>
                <a:lightRig rig="soft" dir="t"/>
              </a:scene3d>
              <a:sp3d prstMaterial="plastic">
                <a:contourClr>
                  <a:schemeClr val="accent4"/>
                </a:contourClr>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GB" sz="2400" dirty="0">
                  <a:solidFill>
                    <a:schemeClr val="bg1"/>
                  </a:solidFill>
                  <a:effectLst>
                    <a:outerShdw blurRad="177800" algn="ctr" rotWithShape="0">
                      <a:prstClr val="black"/>
                    </a:outerShdw>
                  </a:effectLst>
                  <a:latin typeface="+mj-lt"/>
                  <a:ea typeface="ＭＳ Ｐゴシック" charset="-128"/>
                  <a:cs typeface="ＭＳ Ｐゴシック"/>
                </a:endParaRPr>
              </a:p>
            </p:txBody>
          </p:sp>
        </p:grpSp>
        <p:grpSp>
          <p:nvGrpSpPr>
            <p:cNvPr id="70" name="Group 69"/>
            <p:cNvGrpSpPr/>
            <p:nvPr/>
          </p:nvGrpSpPr>
          <p:grpSpPr>
            <a:xfrm>
              <a:off x="6950533" y="2982515"/>
              <a:ext cx="780025" cy="796028"/>
              <a:chOff x="5991192" y="3055588"/>
              <a:chExt cx="863697" cy="881417"/>
            </a:xfrm>
          </p:grpSpPr>
          <p:sp>
            <p:nvSpPr>
              <p:cNvPr id="71" name="Rectangle 216"/>
              <p:cNvSpPr/>
              <p:nvPr/>
            </p:nvSpPr>
            <p:spPr bwMode="auto">
              <a:xfrm rot="2776577">
                <a:off x="6315008" y="3079497"/>
                <a:ext cx="216065" cy="863697"/>
              </a:xfrm>
              <a:custGeom>
                <a:avLst/>
                <a:gdLst/>
                <a:ahLst/>
                <a:cxnLst/>
                <a:rect l="l" t="t" r="r" b="b"/>
                <a:pathLst>
                  <a:path w="1096042" h="3440178">
                    <a:moveTo>
                      <a:pt x="825567" y="0"/>
                    </a:moveTo>
                    <a:cubicBezTo>
                      <a:pt x="987834" y="82584"/>
                      <a:pt x="1096042" y="238009"/>
                      <a:pt x="1096042" y="415788"/>
                    </a:cubicBezTo>
                    <a:cubicBezTo>
                      <a:pt x="1096042" y="638397"/>
                      <a:pt x="926381" y="825956"/>
                      <a:pt x="694670" y="880715"/>
                    </a:cubicBezTo>
                    <a:lnTo>
                      <a:pt x="694670" y="2559463"/>
                    </a:lnTo>
                    <a:cubicBezTo>
                      <a:pt x="926381" y="2614222"/>
                      <a:pt x="1096042" y="2801782"/>
                      <a:pt x="1096042" y="3024390"/>
                    </a:cubicBezTo>
                    <a:cubicBezTo>
                      <a:pt x="1096042" y="3202169"/>
                      <a:pt x="987834" y="3357594"/>
                      <a:pt x="825567" y="3440178"/>
                    </a:cubicBezTo>
                    <a:lnTo>
                      <a:pt x="929360" y="3065896"/>
                    </a:lnTo>
                    <a:lnTo>
                      <a:pt x="562714" y="2753781"/>
                    </a:lnTo>
                    <a:lnTo>
                      <a:pt x="533328" y="2753781"/>
                    </a:lnTo>
                    <a:lnTo>
                      <a:pt x="166681" y="3065896"/>
                    </a:lnTo>
                    <a:lnTo>
                      <a:pt x="270474" y="3440177"/>
                    </a:lnTo>
                    <a:cubicBezTo>
                      <a:pt x="108208" y="3357593"/>
                      <a:pt x="0" y="3202169"/>
                      <a:pt x="0" y="3024390"/>
                    </a:cubicBezTo>
                    <a:cubicBezTo>
                      <a:pt x="0" y="2801782"/>
                      <a:pt x="169661" y="2614222"/>
                      <a:pt x="401372" y="2559463"/>
                    </a:cubicBezTo>
                    <a:lnTo>
                      <a:pt x="401372" y="880715"/>
                    </a:lnTo>
                    <a:cubicBezTo>
                      <a:pt x="169661" y="825956"/>
                      <a:pt x="0" y="638397"/>
                      <a:pt x="0" y="415788"/>
                    </a:cubicBezTo>
                    <a:cubicBezTo>
                      <a:pt x="0" y="238009"/>
                      <a:pt x="108208" y="82585"/>
                      <a:pt x="270474" y="1"/>
                    </a:cubicBezTo>
                    <a:lnTo>
                      <a:pt x="166681" y="374282"/>
                    </a:lnTo>
                    <a:lnTo>
                      <a:pt x="548021" y="698905"/>
                    </a:lnTo>
                    <a:lnTo>
                      <a:pt x="929360" y="37428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9A9B9C"/>
                  </a:solidFill>
                </a:endParaRPr>
              </a:p>
            </p:txBody>
          </p:sp>
          <p:sp>
            <p:nvSpPr>
              <p:cNvPr id="73" name="Rounded Rectangle 221"/>
              <p:cNvSpPr/>
              <p:nvPr/>
            </p:nvSpPr>
            <p:spPr bwMode="auto">
              <a:xfrm rot="19045385">
                <a:off x="6355135" y="3055588"/>
                <a:ext cx="135809" cy="881417"/>
              </a:xfrm>
              <a:custGeom>
                <a:avLst/>
                <a:gdLst/>
                <a:ahLst/>
                <a:cxnLst/>
                <a:rect l="l" t="t" r="r" b="b"/>
                <a:pathLst>
                  <a:path w="483079" h="3135231">
                    <a:moveTo>
                      <a:pt x="101936" y="0"/>
                    </a:moveTo>
                    <a:lnTo>
                      <a:pt x="381143" y="0"/>
                    </a:lnTo>
                    <a:lnTo>
                      <a:pt x="381143" y="293955"/>
                    </a:lnTo>
                    <a:lnTo>
                      <a:pt x="329384" y="293955"/>
                    </a:lnTo>
                    <a:lnTo>
                      <a:pt x="329384" y="1468213"/>
                    </a:lnTo>
                    <a:lnTo>
                      <a:pt x="372273" y="1468213"/>
                    </a:lnTo>
                    <a:cubicBezTo>
                      <a:pt x="408375" y="1468213"/>
                      <a:pt x="437642" y="1493690"/>
                      <a:pt x="437642" y="1525118"/>
                    </a:cubicBezTo>
                    <a:lnTo>
                      <a:pt x="437642" y="1609759"/>
                    </a:lnTo>
                    <a:cubicBezTo>
                      <a:pt x="464685" y="1620585"/>
                      <a:pt x="483079" y="1644496"/>
                      <a:pt x="483079" y="1672147"/>
                    </a:cubicBezTo>
                    <a:lnTo>
                      <a:pt x="483079" y="3065142"/>
                    </a:lnTo>
                    <a:cubicBezTo>
                      <a:pt x="483079" y="3103851"/>
                      <a:pt x="447031" y="3135231"/>
                      <a:pt x="402564" y="3135231"/>
                    </a:cubicBezTo>
                    <a:lnTo>
                      <a:pt x="80515" y="3135231"/>
                    </a:lnTo>
                    <a:cubicBezTo>
                      <a:pt x="36048" y="3135231"/>
                      <a:pt x="0" y="3103851"/>
                      <a:pt x="0" y="3065142"/>
                    </a:cubicBezTo>
                    <a:lnTo>
                      <a:pt x="0" y="1672147"/>
                    </a:lnTo>
                    <a:cubicBezTo>
                      <a:pt x="0" y="1644496"/>
                      <a:pt x="18394" y="1620585"/>
                      <a:pt x="45437" y="1609759"/>
                    </a:cubicBezTo>
                    <a:lnTo>
                      <a:pt x="45437" y="1525118"/>
                    </a:lnTo>
                    <a:cubicBezTo>
                      <a:pt x="45437" y="1493690"/>
                      <a:pt x="74704" y="1468213"/>
                      <a:pt x="110806" y="1468213"/>
                    </a:cubicBezTo>
                    <a:lnTo>
                      <a:pt x="153694" y="1468213"/>
                    </a:lnTo>
                    <a:lnTo>
                      <a:pt x="153694" y="293955"/>
                    </a:lnTo>
                    <a:lnTo>
                      <a:pt x="101936" y="2939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9A9B9C"/>
                  </a:solidFill>
                </a:endParaRPr>
              </a:p>
            </p:txBody>
          </p:sp>
        </p:grpSp>
      </p:grpSp>
      <p:grpSp>
        <p:nvGrpSpPr>
          <p:cNvPr id="49" name="Group 48"/>
          <p:cNvGrpSpPr/>
          <p:nvPr/>
        </p:nvGrpSpPr>
        <p:grpSpPr>
          <a:xfrm>
            <a:off x="876272" y="4491658"/>
            <a:ext cx="876328" cy="876326"/>
            <a:chOff x="3360794" y="2577835"/>
            <a:chExt cx="1514028" cy="1514026"/>
          </a:xfrm>
        </p:grpSpPr>
        <p:grpSp>
          <p:nvGrpSpPr>
            <p:cNvPr id="50" name="Group 49"/>
            <p:cNvGrpSpPr/>
            <p:nvPr/>
          </p:nvGrpSpPr>
          <p:grpSpPr>
            <a:xfrm>
              <a:off x="3360794" y="2577835"/>
              <a:ext cx="1514028" cy="1514026"/>
              <a:chOff x="755749" y="2451198"/>
              <a:chExt cx="1126927" cy="1126927"/>
            </a:xfrm>
          </p:grpSpPr>
          <p:sp>
            <p:nvSpPr>
              <p:cNvPr id="52" name="Oval 51"/>
              <p:cNvSpPr/>
              <p:nvPr/>
            </p:nvSpPr>
            <p:spPr bwMode="auto">
              <a:xfrm>
                <a:off x="755749" y="2451198"/>
                <a:ext cx="1126927" cy="1126927"/>
              </a:xfrm>
              <a:prstGeom prst="ellipse">
                <a:avLst/>
              </a:prstGeom>
              <a:gradFill flip="none" rotWithShape="1">
                <a:gsLst>
                  <a:gs pos="100000">
                    <a:schemeClr val="bg1">
                      <a:alpha val="0"/>
                    </a:schemeClr>
                  </a:gs>
                  <a:gs pos="0">
                    <a:schemeClr val="bg1"/>
                  </a:gs>
                </a:gsLst>
                <a:lin ang="5400000" scaled="1"/>
                <a:tileRect/>
              </a:gradFill>
              <a:ln w="9525" cap="flat" cmpd="sng" algn="ctr">
                <a:noFill/>
                <a:prstDash val="solid"/>
                <a:round/>
                <a:headEnd type="none" w="med" len="med"/>
                <a:tailEnd type="none" w="med" len="med"/>
              </a:ln>
              <a:effectLst>
                <a:outerShdw blurRad="63500" sx="102000" sy="102000" algn="ctr" rotWithShape="0">
                  <a:schemeClr val="tx2">
                    <a:alpha val="40000"/>
                  </a:schemeClr>
                </a:outerShdw>
              </a:effectLst>
            </p:spPr>
            <p:txBody>
              <a:bodyPr vert="horz" wrap="square" lIns="91440" tIns="45720" rIns="91440" bIns="45720" numCol="1" rtlCol="0" anchor="ctr" anchorCtr="0" compatLnSpc="1">
                <a:prstTxWarp prst="textNoShape">
                  <a:avLst/>
                </a:prstTxWarp>
              </a:bodyPr>
              <a:lstStyle/>
              <a:p>
                <a:pPr algn="ctr"/>
                <a:endParaRPr lang="en-GB" sz="2400" dirty="0">
                  <a:solidFill>
                    <a:schemeClr val="bg1"/>
                  </a:solidFill>
                  <a:latin typeface="Arial" pitchFamily="2" charset="0"/>
                </a:endParaRPr>
              </a:p>
            </p:txBody>
          </p:sp>
          <p:sp>
            <p:nvSpPr>
              <p:cNvPr id="55" name="Oval 54"/>
              <p:cNvSpPr/>
              <p:nvPr/>
            </p:nvSpPr>
            <p:spPr bwMode="auto">
              <a:xfrm>
                <a:off x="809594" y="2505043"/>
                <a:ext cx="1019236" cy="1019236"/>
              </a:xfrm>
              <a:prstGeom prst="ellipse">
                <a:avLst/>
              </a:prstGeom>
              <a:gradFill flip="none" rotWithShape="1">
                <a:gsLst>
                  <a:gs pos="0">
                    <a:schemeClr val="accent1"/>
                  </a:gs>
                  <a:gs pos="100000">
                    <a:schemeClr val="accent1">
                      <a:lumMod val="75000"/>
                      <a:lumOff val="25000"/>
                    </a:schemeClr>
                  </a:gs>
                  <a:gs pos="67000">
                    <a:schemeClr val="accent1">
                      <a:lumMod val="90000"/>
                      <a:lumOff val="10000"/>
                    </a:schemeClr>
                  </a:gs>
                </a:gsLst>
                <a:lin ang="13500000" scaled="1"/>
                <a:tileRect/>
              </a:gradFill>
              <a:ln w="19050" cap="flat" cmpd="sng" algn="ctr">
                <a:noFill/>
                <a:prstDash val="solid"/>
                <a:round/>
                <a:headEnd type="none" w="med" len="med"/>
                <a:tailEnd type="none" w="med" len="med"/>
              </a:ln>
              <a:effectLst/>
              <a:scene3d>
                <a:camera prst="orthographicFront"/>
                <a:lightRig rig="soft" dir="t"/>
              </a:scene3d>
              <a:sp3d prstMaterial="plastic">
                <a:contourClr>
                  <a:schemeClr val="accent4"/>
                </a:contourClr>
              </a:sp3d>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GB" sz="2400" dirty="0">
                  <a:solidFill>
                    <a:schemeClr val="bg1"/>
                  </a:solidFill>
                  <a:effectLst>
                    <a:outerShdw blurRad="177800" algn="ctr" rotWithShape="0">
                      <a:prstClr val="black"/>
                    </a:outerShdw>
                  </a:effectLst>
                  <a:latin typeface="+mj-lt"/>
                  <a:ea typeface="ＭＳ Ｐゴシック" charset="-128"/>
                  <a:cs typeface="ＭＳ Ｐゴシック"/>
                </a:endParaRPr>
              </a:p>
            </p:txBody>
          </p:sp>
        </p:grpSp>
        <p:sp>
          <p:nvSpPr>
            <p:cNvPr id="51" name="Freeform 23"/>
            <p:cNvSpPr>
              <a:spLocks noEditPoints="1"/>
            </p:cNvSpPr>
            <p:nvPr/>
          </p:nvSpPr>
          <p:spPr bwMode="auto">
            <a:xfrm>
              <a:off x="3920987" y="2879557"/>
              <a:ext cx="380431" cy="949587"/>
            </a:xfrm>
            <a:custGeom>
              <a:avLst/>
              <a:gdLst>
                <a:gd name="T0" fmla="*/ 184 w 217"/>
                <a:gd name="T1" fmla="*/ 176 h 541"/>
                <a:gd name="T2" fmla="*/ 106 w 217"/>
                <a:gd name="T3" fmla="*/ 448 h 541"/>
                <a:gd name="T4" fmla="*/ 99 w 217"/>
                <a:gd name="T5" fmla="*/ 479 h 541"/>
                <a:gd name="T6" fmla="*/ 103 w 217"/>
                <a:gd name="T7" fmla="*/ 486 h 541"/>
                <a:gd name="T8" fmla="*/ 110 w 217"/>
                <a:gd name="T9" fmla="*/ 490 h 541"/>
                <a:gd name="T10" fmla="*/ 123 w 217"/>
                <a:gd name="T11" fmla="*/ 484 h 541"/>
                <a:gd name="T12" fmla="*/ 164 w 217"/>
                <a:gd name="T13" fmla="*/ 433 h 541"/>
                <a:gd name="T14" fmla="*/ 177 w 217"/>
                <a:gd name="T15" fmla="*/ 441 h 541"/>
                <a:gd name="T16" fmla="*/ 54 w 217"/>
                <a:gd name="T17" fmla="*/ 541 h 541"/>
                <a:gd name="T18" fmla="*/ 15 w 217"/>
                <a:gd name="T19" fmla="*/ 527 h 541"/>
                <a:gd name="T20" fmla="*/ 0 w 217"/>
                <a:gd name="T21" fmla="*/ 492 h 541"/>
                <a:gd name="T22" fmla="*/ 7 w 217"/>
                <a:gd name="T23" fmla="*/ 456 h 541"/>
                <a:gd name="T24" fmla="*/ 60 w 217"/>
                <a:gd name="T25" fmla="*/ 273 h 541"/>
                <a:gd name="T26" fmla="*/ 67 w 217"/>
                <a:gd name="T27" fmla="*/ 233 h 541"/>
                <a:gd name="T28" fmla="*/ 60 w 217"/>
                <a:gd name="T29" fmla="*/ 218 h 541"/>
                <a:gd name="T30" fmla="*/ 40 w 217"/>
                <a:gd name="T31" fmla="*/ 212 h 541"/>
                <a:gd name="T32" fmla="*/ 27 w 217"/>
                <a:gd name="T33" fmla="*/ 212 h 541"/>
                <a:gd name="T34" fmla="*/ 31 w 217"/>
                <a:gd name="T35" fmla="*/ 197 h 541"/>
                <a:gd name="T36" fmla="*/ 161 w 217"/>
                <a:gd name="T37" fmla="*/ 176 h 541"/>
                <a:gd name="T38" fmla="*/ 184 w 217"/>
                <a:gd name="T39" fmla="*/ 176 h 541"/>
                <a:gd name="T40" fmla="*/ 161 w 217"/>
                <a:gd name="T41" fmla="*/ 0 h 541"/>
                <a:gd name="T42" fmla="*/ 201 w 217"/>
                <a:gd name="T43" fmla="*/ 16 h 541"/>
                <a:gd name="T44" fmla="*/ 217 w 217"/>
                <a:gd name="T45" fmla="*/ 56 h 541"/>
                <a:gd name="T46" fmla="*/ 200 w 217"/>
                <a:gd name="T47" fmla="*/ 96 h 541"/>
                <a:gd name="T48" fmla="*/ 161 w 217"/>
                <a:gd name="T49" fmla="*/ 112 h 541"/>
                <a:gd name="T50" fmla="*/ 121 w 217"/>
                <a:gd name="T51" fmla="*/ 96 h 541"/>
                <a:gd name="T52" fmla="*/ 105 w 217"/>
                <a:gd name="T53" fmla="*/ 56 h 541"/>
                <a:gd name="T54" fmla="*/ 121 w 217"/>
                <a:gd name="T55" fmla="*/ 16 h 541"/>
                <a:gd name="T56" fmla="*/ 161 w 217"/>
                <a:gd name="T57"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7" h="541">
                  <a:moveTo>
                    <a:pt x="184" y="176"/>
                  </a:moveTo>
                  <a:cubicBezTo>
                    <a:pt x="106" y="448"/>
                    <a:pt x="106" y="448"/>
                    <a:pt x="106" y="448"/>
                  </a:cubicBezTo>
                  <a:cubicBezTo>
                    <a:pt x="101" y="463"/>
                    <a:pt x="99" y="474"/>
                    <a:pt x="99" y="479"/>
                  </a:cubicBezTo>
                  <a:cubicBezTo>
                    <a:pt x="99" y="481"/>
                    <a:pt x="100" y="484"/>
                    <a:pt x="103" y="486"/>
                  </a:cubicBezTo>
                  <a:cubicBezTo>
                    <a:pt x="105" y="489"/>
                    <a:pt x="107" y="490"/>
                    <a:pt x="110" y="490"/>
                  </a:cubicBezTo>
                  <a:cubicBezTo>
                    <a:pt x="114" y="490"/>
                    <a:pt x="119" y="488"/>
                    <a:pt x="123" y="484"/>
                  </a:cubicBezTo>
                  <a:cubicBezTo>
                    <a:pt x="134" y="475"/>
                    <a:pt x="148" y="458"/>
                    <a:pt x="164" y="433"/>
                  </a:cubicBezTo>
                  <a:cubicBezTo>
                    <a:pt x="177" y="441"/>
                    <a:pt x="177" y="441"/>
                    <a:pt x="177" y="441"/>
                  </a:cubicBezTo>
                  <a:cubicBezTo>
                    <a:pt x="139" y="508"/>
                    <a:pt x="98" y="541"/>
                    <a:pt x="54" y="541"/>
                  </a:cubicBezTo>
                  <a:cubicBezTo>
                    <a:pt x="38" y="541"/>
                    <a:pt x="25" y="537"/>
                    <a:pt x="15" y="527"/>
                  </a:cubicBezTo>
                  <a:cubicBezTo>
                    <a:pt x="5" y="518"/>
                    <a:pt x="0" y="506"/>
                    <a:pt x="0" y="492"/>
                  </a:cubicBezTo>
                  <a:cubicBezTo>
                    <a:pt x="0" y="482"/>
                    <a:pt x="2" y="471"/>
                    <a:pt x="7" y="456"/>
                  </a:cubicBezTo>
                  <a:cubicBezTo>
                    <a:pt x="60" y="273"/>
                    <a:pt x="60" y="273"/>
                    <a:pt x="60" y="273"/>
                  </a:cubicBezTo>
                  <a:cubicBezTo>
                    <a:pt x="65" y="255"/>
                    <a:pt x="67" y="242"/>
                    <a:pt x="67" y="233"/>
                  </a:cubicBezTo>
                  <a:cubicBezTo>
                    <a:pt x="67" y="228"/>
                    <a:pt x="65" y="223"/>
                    <a:pt x="60" y="218"/>
                  </a:cubicBezTo>
                  <a:cubicBezTo>
                    <a:pt x="55" y="214"/>
                    <a:pt x="49" y="212"/>
                    <a:pt x="40" y="212"/>
                  </a:cubicBezTo>
                  <a:cubicBezTo>
                    <a:pt x="36" y="212"/>
                    <a:pt x="32" y="212"/>
                    <a:pt x="27" y="212"/>
                  </a:cubicBezTo>
                  <a:cubicBezTo>
                    <a:pt x="31" y="197"/>
                    <a:pt x="31" y="197"/>
                    <a:pt x="31" y="197"/>
                  </a:cubicBezTo>
                  <a:cubicBezTo>
                    <a:pt x="161" y="176"/>
                    <a:pt x="161" y="176"/>
                    <a:pt x="161" y="176"/>
                  </a:cubicBezTo>
                  <a:lnTo>
                    <a:pt x="184" y="176"/>
                  </a:lnTo>
                  <a:close/>
                  <a:moveTo>
                    <a:pt x="161" y="0"/>
                  </a:moveTo>
                  <a:cubicBezTo>
                    <a:pt x="176" y="0"/>
                    <a:pt x="190" y="5"/>
                    <a:pt x="201" y="16"/>
                  </a:cubicBezTo>
                  <a:cubicBezTo>
                    <a:pt x="211" y="27"/>
                    <a:pt x="217" y="40"/>
                    <a:pt x="217" y="56"/>
                  </a:cubicBezTo>
                  <a:cubicBezTo>
                    <a:pt x="217" y="71"/>
                    <a:pt x="211" y="85"/>
                    <a:pt x="200" y="96"/>
                  </a:cubicBezTo>
                  <a:cubicBezTo>
                    <a:pt x="189" y="107"/>
                    <a:pt x="176" y="112"/>
                    <a:pt x="161" y="112"/>
                  </a:cubicBezTo>
                  <a:cubicBezTo>
                    <a:pt x="145" y="112"/>
                    <a:pt x="132" y="107"/>
                    <a:pt x="121" y="96"/>
                  </a:cubicBezTo>
                  <a:cubicBezTo>
                    <a:pt x="110" y="85"/>
                    <a:pt x="105" y="71"/>
                    <a:pt x="105" y="56"/>
                  </a:cubicBezTo>
                  <a:cubicBezTo>
                    <a:pt x="105" y="40"/>
                    <a:pt x="110" y="27"/>
                    <a:pt x="121" y="16"/>
                  </a:cubicBezTo>
                  <a:cubicBezTo>
                    <a:pt x="132" y="5"/>
                    <a:pt x="145" y="0"/>
                    <a:pt x="161" y="0"/>
                  </a:cubicBezTo>
                  <a:close/>
                </a:path>
              </a:pathLst>
            </a:custGeom>
            <a:gradFill flip="none" rotWithShape="1">
              <a:gsLst>
                <a:gs pos="0">
                  <a:schemeClr val="bg1"/>
                </a:gs>
                <a:gs pos="100000">
                  <a:schemeClr val="bg1"/>
                </a:gs>
              </a:gsLst>
              <a:lin ang="5400000" scaled="1"/>
              <a:tileRect/>
            </a:gradFill>
            <a:ln w="19050" cap="flat" cmpd="sng">
              <a:noFill/>
              <a:prstDash val="solid"/>
              <a:round/>
              <a:headEnd type="none" w="med" len="med"/>
              <a:tailEnd type="none" w="med" len="med"/>
            </a:ln>
            <a:effectLst>
              <a:outerShdw blurRad="25400" dist="25400" dir="5400000" algn="t" rotWithShape="0">
                <a:prstClr val="black">
                  <a:alpha val="40000"/>
                </a:prstClr>
              </a:outerShdw>
            </a:effectLst>
          </p:spPr>
          <p:txBody>
            <a:bodyPr wrap="none" anchor="ctr"/>
            <a:lstStyle/>
            <a:p>
              <a:pPr algn="ctr"/>
              <a:endParaRPr lang="en-GB" kern="0" dirty="0">
                <a:solidFill>
                  <a:sysClr val="windowText" lastClr="000000"/>
                </a:solidFill>
              </a:endParaRPr>
            </a:p>
          </p:txBody>
        </p:sp>
      </p:grpSp>
      <p:grpSp>
        <p:nvGrpSpPr>
          <p:cNvPr id="56" name="Group 55"/>
          <p:cNvGrpSpPr/>
          <p:nvPr/>
        </p:nvGrpSpPr>
        <p:grpSpPr>
          <a:xfrm>
            <a:off x="2788105" y="1301807"/>
            <a:ext cx="552450" cy="498553"/>
            <a:chOff x="4929188" y="-4565650"/>
            <a:chExt cx="4035425" cy="3641725"/>
          </a:xfrm>
        </p:grpSpPr>
        <p:sp>
          <p:nvSpPr>
            <p:cNvPr id="57" name="Freeform 56"/>
            <p:cNvSpPr>
              <a:spLocks/>
            </p:cNvSpPr>
            <p:nvPr/>
          </p:nvSpPr>
          <p:spPr bwMode="auto">
            <a:xfrm>
              <a:off x="4929188" y="-4565650"/>
              <a:ext cx="4035425" cy="3641725"/>
            </a:xfrm>
            <a:custGeom>
              <a:avLst/>
              <a:gdLst>
                <a:gd name="T0" fmla="*/ 140 w 2542"/>
                <a:gd name="T1" fmla="*/ 2292 h 2294"/>
                <a:gd name="T2" fmla="*/ 117 w 2542"/>
                <a:gd name="T3" fmla="*/ 2290 h 2294"/>
                <a:gd name="T4" fmla="*/ 84 w 2542"/>
                <a:gd name="T5" fmla="*/ 2280 h 2294"/>
                <a:gd name="T6" fmla="*/ 55 w 2542"/>
                <a:gd name="T7" fmla="*/ 2264 h 2294"/>
                <a:gd name="T8" fmla="*/ 40 w 2542"/>
                <a:gd name="T9" fmla="*/ 2252 h 2294"/>
                <a:gd name="T10" fmla="*/ 27 w 2542"/>
                <a:gd name="T11" fmla="*/ 2237 h 2294"/>
                <a:gd name="T12" fmla="*/ 16 w 2542"/>
                <a:gd name="T13" fmla="*/ 2223 h 2294"/>
                <a:gd name="T14" fmla="*/ 8 w 2542"/>
                <a:gd name="T15" fmla="*/ 2207 h 2294"/>
                <a:gd name="T16" fmla="*/ 3 w 2542"/>
                <a:gd name="T17" fmla="*/ 2188 h 2294"/>
                <a:gd name="T18" fmla="*/ 0 w 2542"/>
                <a:gd name="T19" fmla="*/ 2167 h 2294"/>
                <a:gd name="T20" fmla="*/ 1 w 2542"/>
                <a:gd name="T21" fmla="*/ 2136 h 2294"/>
                <a:gd name="T22" fmla="*/ 9 w 2542"/>
                <a:gd name="T23" fmla="*/ 2100 h 2294"/>
                <a:gd name="T24" fmla="*/ 19 w 2542"/>
                <a:gd name="T25" fmla="*/ 2074 h 2294"/>
                <a:gd name="T26" fmla="*/ 32 w 2542"/>
                <a:gd name="T27" fmla="*/ 2046 h 2294"/>
                <a:gd name="T28" fmla="*/ 550 w 2542"/>
                <a:gd name="T29" fmla="*/ 1129 h 2294"/>
                <a:gd name="T30" fmla="*/ 1133 w 2542"/>
                <a:gd name="T31" fmla="*/ 101 h 2294"/>
                <a:gd name="T32" fmla="*/ 1147 w 2542"/>
                <a:gd name="T33" fmla="*/ 79 h 2294"/>
                <a:gd name="T34" fmla="*/ 1164 w 2542"/>
                <a:gd name="T35" fmla="*/ 56 h 2294"/>
                <a:gd name="T36" fmla="*/ 1180 w 2542"/>
                <a:gd name="T37" fmla="*/ 39 h 2294"/>
                <a:gd name="T38" fmla="*/ 1226 w 2542"/>
                <a:gd name="T39" fmla="*/ 9 h 2294"/>
                <a:gd name="T40" fmla="*/ 1244 w 2542"/>
                <a:gd name="T41" fmla="*/ 4 h 2294"/>
                <a:gd name="T42" fmla="*/ 1271 w 2542"/>
                <a:gd name="T43" fmla="*/ 0 h 2294"/>
                <a:gd name="T44" fmla="*/ 1298 w 2542"/>
                <a:gd name="T45" fmla="*/ 4 h 2294"/>
                <a:gd name="T46" fmla="*/ 1315 w 2542"/>
                <a:gd name="T47" fmla="*/ 9 h 2294"/>
                <a:gd name="T48" fmla="*/ 1343 w 2542"/>
                <a:gd name="T49" fmla="*/ 24 h 2294"/>
                <a:gd name="T50" fmla="*/ 1360 w 2542"/>
                <a:gd name="T51" fmla="*/ 39 h 2294"/>
                <a:gd name="T52" fmla="*/ 1377 w 2542"/>
                <a:gd name="T53" fmla="*/ 56 h 2294"/>
                <a:gd name="T54" fmla="*/ 1395 w 2542"/>
                <a:gd name="T55" fmla="*/ 79 h 2294"/>
                <a:gd name="T56" fmla="*/ 1410 w 2542"/>
                <a:gd name="T57" fmla="*/ 103 h 2294"/>
                <a:gd name="T58" fmla="*/ 2037 w 2542"/>
                <a:gd name="T59" fmla="*/ 1212 h 2294"/>
                <a:gd name="T60" fmla="*/ 2509 w 2542"/>
                <a:gd name="T61" fmla="*/ 2046 h 2294"/>
                <a:gd name="T62" fmla="*/ 2522 w 2542"/>
                <a:gd name="T63" fmla="*/ 2074 h 2294"/>
                <a:gd name="T64" fmla="*/ 2532 w 2542"/>
                <a:gd name="T65" fmla="*/ 2100 h 2294"/>
                <a:gd name="T66" fmla="*/ 2541 w 2542"/>
                <a:gd name="T67" fmla="*/ 2136 h 2294"/>
                <a:gd name="T68" fmla="*/ 2542 w 2542"/>
                <a:gd name="T69" fmla="*/ 2168 h 2294"/>
                <a:gd name="T70" fmla="*/ 2540 w 2542"/>
                <a:gd name="T71" fmla="*/ 2187 h 2294"/>
                <a:gd name="T72" fmla="*/ 2533 w 2542"/>
                <a:gd name="T73" fmla="*/ 2207 h 2294"/>
                <a:gd name="T74" fmla="*/ 2526 w 2542"/>
                <a:gd name="T75" fmla="*/ 2223 h 2294"/>
                <a:gd name="T76" fmla="*/ 2501 w 2542"/>
                <a:gd name="T77" fmla="*/ 2252 h 2294"/>
                <a:gd name="T78" fmla="*/ 2487 w 2542"/>
                <a:gd name="T79" fmla="*/ 2264 h 2294"/>
                <a:gd name="T80" fmla="*/ 2467 w 2542"/>
                <a:gd name="T81" fmla="*/ 2275 h 2294"/>
                <a:gd name="T82" fmla="*/ 2449 w 2542"/>
                <a:gd name="T83" fmla="*/ 2283 h 2294"/>
                <a:gd name="T84" fmla="*/ 2425 w 2542"/>
                <a:gd name="T85" fmla="*/ 2290 h 2294"/>
                <a:gd name="T86" fmla="*/ 2401 w 2542"/>
                <a:gd name="T87" fmla="*/ 2292 h 2294"/>
                <a:gd name="T88" fmla="*/ 155 w 2542"/>
                <a:gd name="T89" fmla="*/ 2294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42" h="2294">
                  <a:moveTo>
                    <a:pt x="155" y="2294"/>
                  </a:moveTo>
                  <a:lnTo>
                    <a:pt x="140" y="2292"/>
                  </a:lnTo>
                  <a:lnTo>
                    <a:pt x="127" y="2292"/>
                  </a:lnTo>
                  <a:lnTo>
                    <a:pt x="117" y="2290"/>
                  </a:lnTo>
                  <a:lnTo>
                    <a:pt x="92" y="2283"/>
                  </a:lnTo>
                  <a:lnTo>
                    <a:pt x="84" y="2280"/>
                  </a:lnTo>
                  <a:lnTo>
                    <a:pt x="73" y="2275"/>
                  </a:lnTo>
                  <a:lnTo>
                    <a:pt x="55" y="2264"/>
                  </a:lnTo>
                  <a:lnTo>
                    <a:pt x="48" y="2259"/>
                  </a:lnTo>
                  <a:lnTo>
                    <a:pt x="40" y="2252"/>
                  </a:lnTo>
                  <a:lnTo>
                    <a:pt x="33" y="2246"/>
                  </a:lnTo>
                  <a:lnTo>
                    <a:pt x="27" y="2237"/>
                  </a:lnTo>
                  <a:lnTo>
                    <a:pt x="21" y="2231"/>
                  </a:lnTo>
                  <a:lnTo>
                    <a:pt x="16" y="2223"/>
                  </a:lnTo>
                  <a:lnTo>
                    <a:pt x="12" y="2215"/>
                  </a:lnTo>
                  <a:lnTo>
                    <a:pt x="8" y="2207"/>
                  </a:lnTo>
                  <a:lnTo>
                    <a:pt x="5" y="2196"/>
                  </a:lnTo>
                  <a:lnTo>
                    <a:pt x="3" y="2188"/>
                  </a:lnTo>
                  <a:lnTo>
                    <a:pt x="1" y="2179"/>
                  </a:lnTo>
                  <a:lnTo>
                    <a:pt x="0" y="2167"/>
                  </a:lnTo>
                  <a:lnTo>
                    <a:pt x="0" y="2148"/>
                  </a:lnTo>
                  <a:lnTo>
                    <a:pt x="1" y="2136"/>
                  </a:lnTo>
                  <a:lnTo>
                    <a:pt x="3" y="2122"/>
                  </a:lnTo>
                  <a:lnTo>
                    <a:pt x="9" y="2100"/>
                  </a:lnTo>
                  <a:lnTo>
                    <a:pt x="13" y="2088"/>
                  </a:lnTo>
                  <a:lnTo>
                    <a:pt x="19" y="2074"/>
                  </a:lnTo>
                  <a:lnTo>
                    <a:pt x="25" y="2060"/>
                  </a:lnTo>
                  <a:lnTo>
                    <a:pt x="32" y="2046"/>
                  </a:lnTo>
                  <a:lnTo>
                    <a:pt x="503" y="1213"/>
                  </a:lnTo>
                  <a:lnTo>
                    <a:pt x="550" y="1129"/>
                  </a:lnTo>
                  <a:lnTo>
                    <a:pt x="551" y="1129"/>
                  </a:lnTo>
                  <a:lnTo>
                    <a:pt x="1133" y="101"/>
                  </a:lnTo>
                  <a:lnTo>
                    <a:pt x="1140" y="88"/>
                  </a:lnTo>
                  <a:lnTo>
                    <a:pt x="1147" y="79"/>
                  </a:lnTo>
                  <a:lnTo>
                    <a:pt x="1156" y="67"/>
                  </a:lnTo>
                  <a:lnTo>
                    <a:pt x="1164" y="56"/>
                  </a:lnTo>
                  <a:lnTo>
                    <a:pt x="1174" y="47"/>
                  </a:lnTo>
                  <a:lnTo>
                    <a:pt x="1180" y="39"/>
                  </a:lnTo>
                  <a:lnTo>
                    <a:pt x="1199" y="25"/>
                  </a:lnTo>
                  <a:lnTo>
                    <a:pt x="1226" y="9"/>
                  </a:lnTo>
                  <a:lnTo>
                    <a:pt x="1235" y="6"/>
                  </a:lnTo>
                  <a:lnTo>
                    <a:pt x="1244" y="4"/>
                  </a:lnTo>
                  <a:lnTo>
                    <a:pt x="1252" y="2"/>
                  </a:lnTo>
                  <a:lnTo>
                    <a:pt x="1271" y="0"/>
                  </a:lnTo>
                  <a:lnTo>
                    <a:pt x="1290" y="2"/>
                  </a:lnTo>
                  <a:lnTo>
                    <a:pt x="1298" y="4"/>
                  </a:lnTo>
                  <a:lnTo>
                    <a:pt x="1308" y="6"/>
                  </a:lnTo>
                  <a:lnTo>
                    <a:pt x="1315" y="9"/>
                  </a:lnTo>
                  <a:lnTo>
                    <a:pt x="1324" y="14"/>
                  </a:lnTo>
                  <a:lnTo>
                    <a:pt x="1343" y="24"/>
                  </a:lnTo>
                  <a:lnTo>
                    <a:pt x="1350" y="31"/>
                  </a:lnTo>
                  <a:lnTo>
                    <a:pt x="1360" y="39"/>
                  </a:lnTo>
                  <a:lnTo>
                    <a:pt x="1368" y="47"/>
                  </a:lnTo>
                  <a:lnTo>
                    <a:pt x="1377" y="56"/>
                  </a:lnTo>
                  <a:lnTo>
                    <a:pt x="1385" y="67"/>
                  </a:lnTo>
                  <a:lnTo>
                    <a:pt x="1395" y="79"/>
                  </a:lnTo>
                  <a:lnTo>
                    <a:pt x="1402" y="89"/>
                  </a:lnTo>
                  <a:lnTo>
                    <a:pt x="1410" y="103"/>
                  </a:lnTo>
                  <a:lnTo>
                    <a:pt x="2001" y="1150"/>
                  </a:lnTo>
                  <a:lnTo>
                    <a:pt x="2037" y="1212"/>
                  </a:lnTo>
                  <a:lnTo>
                    <a:pt x="2040" y="1218"/>
                  </a:lnTo>
                  <a:lnTo>
                    <a:pt x="2509" y="2046"/>
                  </a:lnTo>
                  <a:lnTo>
                    <a:pt x="2515" y="2060"/>
                  </a:lnTo>
                  <a:lnTo>
                    <a:pt x="2522" y="2074"/>
                  </a:lnTo>
                  <a:lnTo>
                    <a:pt x="2528" y="2088"/>
                  </a:lnTo>
                  <a:lnTo>
                    <a:pt x="2532" y="2100"/>
                  </a:lnTo>
                  <a:lnTo>
                    <a:pt x="2540" y="2125"/>
                  </a:lnTo>
                  <a:lnTo>
                    <a:pt x="2541" y="2136"/>
                  </a:lnTo>
                  <a:lnTo>
                    <a:pt x="2542" y="2145"/>
                  </a:lnTo>
                  <a:lnTo>
                    <a:pt x="2542" y="2168"/>
                  </a:lnTo>
                  <a:lnTo>
                    <a:pt x="2541" y="2179"/>
                  </a:lnTo>
                  <a:lnTo>
                    <a:pt x="2540" y="2187"/>
                  </a:lnTo>
                  <a:lnTo>
                    <a:pt x="2537" y="2196"/>
                  </a:lnTo>
                  <a:lnTo>
                    <a:pt x="2533" y="2207"/>
                  </a:lnTo>
                  <a:lnTo>
                    <a:pt x="2529" y="2217"/>
                  </a:lnTo>
                  <a:lnTo>
                    <a:pt x="2526" y="2223"/>
                  </a:lnTo>
                  <a:lnTo>
                    <a:pt x="2509" y="2246"/>
                  </a:lnTo>
                  <a:lnTo>
                    <a:pt x="2501" y="2252"/>
                  </a:lnTo>
                  <a:lnTo>
                    <a:pt x="2494" y="2259"/>
                  </a:lnTo>
                  <a:lnTo>
                    <a:pt x="2487" y="2264"/>
                  </a:lnTo>
                  <a:lnTo>
                    <a:pt x="2479" y="2268"/>
                  </a:lnTo>
                  <a:lnTo>
                    <a:pt x="2467" y="2275"/>
                  </a:lnTo>
                  <a:lnTo>
                    <a:pt x="2458" y="2280"/>
                  </a:lnTo>
                  <a:lnTo>
                    <a:pt x="2449" y="2283"/>
                  </a:lnTo>
                  <a:lnTo>
                    <a:pt x="2438" y="2287"/>
                  </a:lnTo>
                  <a:lnTo>
                    <a:pt x="2425" y="2290"/>
                  </a:lnTo>
                  <a:lnTo>
                    <a:pt x="2414" y="2292"/>
                  </a:lnTo>
                  <a:lnTo>
                    <a:pt x="2401" y="2292"/>
                  </a:lnTo>
                  <a:lnTo>
                    <a:pt x="2386" y="2294"/>
                  </a:lnTo>
                  <a:lnTo>
                    <a:pt x="155" y="2294"/>
                  </a:lnTo>
                  <a:close/>
                </a:path>
              </a:pathLst>
            </a:custGeom>
            <a:gradFill flip="none" rotWithShape="1">
              <a:gsLst>
                <a:gs pos="0">
                  <a:schemeClr val="tx1">
                    <a:alpha val="46000"/>
                  </a:schemeClr>
                </a:gs>
                <a:gs pos="100000">
                  <a:schemeClr val="tx1">
                    <a:alpha val="24000"/>
                  </a:schemeClr>
                </a:gs>
              </a:gsLst>
              <a:lin ang="16200000" scaled="1"/>
              <a:tileRect/>
            </a:gradFill>
            <a:ln w="19050" cap="flat" cmpd="sng" algn="ctr">
              <a:gradFill flip="none" rotWithShape="1">
                <a:gsLst>
                  <a:gs pos="24998">
                    <a:srgbClr val="82AD2D">
                      <a:alpha val="0"/>
                    </a:srgbClr>
                  </a:gs>
                  <a:gs pos="82500">
                    <a:schemeClr val="bg1">
                      <a:lumMod val="65000"/>
                    </a:schemeClr>
                  </a:gs>
                  <a:gs pos="0">
                    <a:schemeClr val="accent2">
                      <a:alpha val="0"/>
                    </a:schemeClr>
                  </a:gs>
                  <a:gs pos="100000">
                    <a:schemeClr val="bg1">
                      <a:lumMod val="50000"/>
                    </a:schemeClr>
                  </a:gs>
                </a:gsLst>
                <a:lin ang="16200000" scaled="1"/>
                <a:tileRect/>
              </a:gradFill>
              <a:prstDash val="solid"/>
              <a:round/>
              <a:headEnd type="none" w="med" len="med"/>
              <a:tailEnd type="none" w="med" len="med"/>
            </a:ln>
            <a:effectLst/>
            <a:scene3d>
              <a:camera prst="orthographicFront"/>
              <a:lightRig rig="soft" dir="t"/>
            </a:scene3d>
            <a:sp3d prstMaterial="plastic">
              <a:contourClr>
                <a:schemeClr val="accent4"/>
              </a:contourClr>
            </a:sp3d>
          </p:spPr>
          <p:txBody>
            <a:bodyPr vert="horz" wrap="square" lIns="91440" tIns="45720" rIns="91440" bIns="45720" numCol="1" rtlCol="0" anchor="ctr" anchorCtr="0" compatLnSpc="1">
              <a:prstTxWarp prst="textNoShape">
                <a:avLst/>
              </a:prstTxWarp>
            </a:bodyPr>
            <a:lstStyle/>
            <a:p>
              <a:pPr algn="ctr"/>
              <a:endParaRPr lang="en-GB" dirty="0">
                <a:solidFill>
                  <a:schemeClr val="bg1"/>
                </a:solidFill>
                <a:effectLst>
                  <a:outerShdw blurRad="177800" algn="ctr" rotWithShape="0">
                    <a:prstClr val="black"/>
                  </a:outerShdw>
                </a:effectLst>
                <a:latin typeface="+mj-lt"/>
                <a:ea typeface="ＭＳ Ｐゴシック" charset="-128"/>
                <a:cs typeface="ＭＳ Ｐゴシック"/>
              </a:endParaRPr>
            </a:p>
          </p:txBody>
        </p:sp>
        <p:sp>
          <p:nvSpPr>
            <p:cNvPr id="58" name="Freeform 57"/>
            <p:cNvSpPr>
              <a:spLocks noEditPoints="1"/>
            </p:cNvSpPr>
            <p:nvPr/>
          </p:nvSpPr>
          <p:spPr bwMode="auto">
            <a:xfrm>
              <a:off x="6718301" y="-3871476"/>
              <a:ext cx="457200" cy="2649538"/>
            </a:xfrm>
            <a:custGeom>
              <a:avLst/>
              <a:gdLst>
                <a:gd name="T0" fmla="*/ 0 w 216"/>
                <a:gd name="T1" fmla="*/ 1134 h 1248"/>
                <a:gd name="T2" fmla="*/ 110 w 216"/>
                <a:gd name="T3" fmla="*/ 1022 h 1248"/>
                <a:gd name="T4" fmla="*/ 216 w 216"/>
                <a:gd name="T5" fmla="*/ 1134 h 1248"/>
                <a:gd name="T6" fmla="*/ 105 w 216"/>
                <a:gd name="T7" fmla="*/ 1248 h 1248"/>
                <a:gd name="T8" fmla="*/ 0 w 216"/>
                <a:gd name="T9" fmla="*/ 1134 h 1248"/>
                <a:gd name="T10" fmla="*/ 46 w 216"/>
                <a:gd name="T11" fmla="*/ 877 h 1248"/>
                <a:gd name="T12" fmla="*/ 20 w 216"/>
                <a:gd name="T13" fmla="*/ 0 h 1248"/>
                <a:gd name="T14" fmla="*/ 195 w 216"/>
                <a:gd name="T15" fmla="*/ 0 h 1248"/>
                <a:gd name="T16" fmla="*/ 170 w 216"/>
                <a:gd name="T17" fmla="*/ 877 h 1248"/>
                <a:gd name="T18" fmla="*/ 46 w 216"/>
                <a:gd name="T19" fmla="*/ 877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248">
                  <a:moveTo>
                    <a:pt x="0" y="1134"/>
                  </a:moveTo>
                  <a:cubicBezTo>
                    <a:pt x="0" y="1070"/>
                    <a:pt x="46" y="1022"/>
                    <a:pt x="110" y="1022"/>
                  </a:cubicBezTo>
                  <a:cubicBezTo>
                    <a:pt x="174" y="1022"/>
                    <a:pt x="216" y="1070"/>
                    <a:pt x="216" y="1134"/>
                  </a:cubicBezTo>
                  <a:cubicBezTo>
                    <a:pt x="216" y="1198"/>
                    <a:pt x="174" y="1248"/>
                    <a:pt x="105" y="1248"/>
                  </a:cubicBezTo>
                  <a:cubicBezTo>
                    <a:pt x="43" y="1248"/>
                    <a:pt x="0" y="1198"/>
                    <a:pt x="0" y="1134"/>
                  </a:cubicBezTo>
                  <a:close/>
                  <a:moveTo>
                    <a:pt x="46" y="877"/>
                  </a:moveTo>
                  <a:cubicBezTo>
                    <a:pt x="20" y="0"/>
                    <a:pt x="20" y="0"/>
                    <a:pt x="20" y="0"/>
                  </a:cubicBezTo>
                  <a:cubicBezTo>
                    <a:pt x="195" y="0"/>
                    <a:pt x="195" y="0"/>
                    <a:pt x="195" y="0"/>
                  </a:cubicBezTo>
                  <a:cubicBezTo>
                    <a:pt x="170" y="877"/>
                    <a:pt x="170" y="877"/>
                    <a:pt x="170" y="877"/>
                  </a:cubicBezTo>
                  <a:cubicBezTo>
                    <a:pt x="46" y="877"/>
                    <a:pt x="46" y="877"/>
                    <a:pt x="46" y="877"/>
                  </a:cubicBezTo>
                  <a:close/>
                </a:path>
              </a:pathLst>
            </a:custGeom>
            <a:solidFill>
              <a:schemeClr val="bg1">
                <a:alpha val="68000"/>
              </a:schemeClr>
            </a:solidFill>
            <a:ln w="19050" cap="flat" cmpd="sng">
              <a:no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kern="0" dirty="0">
                <a:solidFill>
                  <a:sysClr val="windowText" lastClr="000000">
                    <a:alpha val="79000"/>
                  </a:sysClr>
                </a:solidFill>
              </a:endParaRPr>
            </a:p>
          </p:txBody>
        </p:sp>
      </p:grpSp>
    </p:spTree>
    <p:extLst>
      <p:ext uri="{BB962C8B-B14F-4D97-AF65-F5344CB8AC3E}">
        <p14:creationId xmlns:p14="http://schemas.microsoft.com/office/powerpoint/2010/main" xmlns="" val="10852354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3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3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288"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strVal val="4/3*#ppt_w"/>
                                          </p:val>
                                        </p:tav>
                                        <p:tav tm="100000">
                                          <p:val>
                                            <p:strVal val="#ppt_w"/>
                                          </p:val>
                                        </p:tav>
                                      </p:tavLst>
                                    </p:anim>
                                    <p:anim calcmode="lin" valueType="num">
                                      <p:cBhvr>
                                        <p:cTn id="17" dur="500" fill="hold"/>
                                        <p:tgtEl>
                                          <p:spTgt spid="32"/>
                                        </p:tgtEl>
                                        <p:attrNameLst>
                                          <p:attrName>ppt_h</p:attrName>
                                        </p:attrNameLst>
                                      </p:cBhvr>
                                      <p:tavLst>
                                        <p:tav tm="0">
                                          <p:val>
                                            <p:strVal val="4/3*#ppt_h"/>
                                          </p:val>
                                        </p:tav>
                                        <p:tav tm="100000">
                                          <p:val>
                                            <p:strVal val="#ppt_h"/>
                                          </p:val>
                                        </p:tav>
                                      </p:tavLst>
                                    </p:anim>
                                  </p:childTnLst>
                                </p:cTn>
                              </p:par>
                              <p:par>
                                <p:cTn id="18" presetID="10" presetClass="entr" presetSubtype="0" fill="hold" grpId="1"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500"/>
                            </p:stCondLst>
                            <p:childTnLst>
                              <p:par>
                                <p:cTn id="25" presetID="16" presetClass="entr" presetSubtype="37"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outVertical)">
                                      <p:cBhvr>
                                        <p:cTn id="27" dur="1500"/>
                                        <p:tgtEl>
                                          <p:spTgt spid="26"/>
                                        </p:tgtEl>
                                      </p:cBhvr>
                                    </p:animEffect>
                                  </p:childTnLst>
                                </p:cTn>
                              </p:par>
                              <p:par>
                                <p:cTn id="28" presetID="22" presetClass="entr" presetSubtype="1" fill="hold" nodeType="withEffect">
                                  <p:stCondLst>
                                    <p:cond delay="40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22" presetClass="entr" presetSubtype="1" fill="hold" nodeType="withEffect">
                                  <p:stCondLst>
                                    <p:cond delay="20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par>
                                <p:cTn id="34" presetID="22" presetClass="entr" presetSubtype="1" fill="hold" nodeType="withEffect">
                                  <p:stCondLst>
                                    <p:cond delay="80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par>
                                <p:cTn id="37" presetID="22" presetClass="entr" presetSubtype="1" fill="hold" nodeType="withEffect">
                                  <p:stCondLst>
                                    <p:cond delay="110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childTnLst>
                          </p:cTn>
                        </p:par>
                        <p:par>
                          <p:cTn id="47" fill="hold">
                            <p:stCondLst>
                              <p:cond delay="500"/>
                            </p:stCondLst>
                            <p:childTnLst>
                              <p:par>
                                <p:cTn id="48" presetID="18" presetClass="entr" presetSubtype="3"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upRight)">
                                      <p:cBhvr>
                                        <p:cTn id="50" dur="750"/>
                                        <p:tgtEl>
                                          <p:spTgt spid="21"/>
                                        </p:tgtEl>
                                      </p:cBhvr>
                                    </p:animEffect>
                                  </p:childTnLst>
                                </p:cTn>
                              </p:par>
                              <p:par>
                                <p:cTn id="51" presetID="53" presetClass="entr" presetSubtype="16"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600" fill="hold"/>
                                        <p:tgtEl>
                                          <p:spTgt spid="33"/>
                                        </p:tgtEl>
                                        <p:attrNameLst>
                                          <p:attrName>ppt_w</p:attrName>
                                        </p:attrNameLst>
                                      </p:cBhvr>
                                      <p:tavLst>
                                        <p:tav tm="0">
                                          <p:val>
                                            <p:fltVal val="0"/>
                                          </p:val>
                                        </p:tav>
                                        <p:tav tm="100000">
                                          <p:val>
                                            <p:strVal val="#ppt_w"/>
                                          </p:val>
                                        </p:tav>
                                      </p:tavLst>
                                    </p:anim>
                                    <p:anim calcmode="lin" valueType="num">
                                      <p:cBhvr>
                                        <p:cTn id="54" dur="600" fill="hold"/>
                                        <p:tgtEl>
                                          <p:spTgt spid="33"/>
                                        </p:tgtEl>
                                        <p:attrNameLst>
                                          <p:attrName>ppt_h</p:attrName>
                                        </p:attrNameLst>
                                      </p:cBhvr>
                                      <p:tavLst>
                                        <p:tav tm="0">
                                          <p:val>
                                            <p:fltVal val="0"/>
                                          </p:val>
                                        </p:tav>
                                        <p:tav tm="100000">
                                          <p:val>
                                            <p:strVal val="#ppt_h"/>
                                          </p:val>
                                        </p:tav>
                                      </p:tavLst>
                                    </p:anim>
                                    <p:animEffect transition="in" filter="fade">
                                      <p:cBhvr>
                                        <p:cTn id="55" dur="600"/>
                                        <p:tgtEl>
                                          <p:spTgt spid="33"/>
                                        </p:tgtEl>
                                      </p:cBhvr>
                                    </p:animEffect>
                                  </p:childTnLst>
                                </p:cTn>
                              </p:par>
                              <p:par>
                                <p:cTn id="56" presetID="64" presetClass="path" presetSubtype="0" fill="hold" nodeType="withEffect">
                                  <p:stCondLst>
                                    <p:cond delay="0"/>
                                  </p:stCondLst>
                                  <p:childTnLst>
                                    <p:animMotion origin="layout" path="M -0.07847 0.35738 L -2.22222E-6 -1.11419E-6 " pathEditMode="relative" rAng="0" ptsTypes="AA">
                                      <p:cBhvr>
                                        <p:cTn id="57" dur="600" fill="hold"/>
                                        <p:tgtEl>
                                          <p:spTgt spid="33"/>
                                        </p:tgtEl>
                                        <p:attrNameLst>
                                          <p:attrName>ppt_x</p:attrName>
                                          <p:attrName>ppt_y</p:attrName>
                                        </p:attrNameLst>
                                      </p:cBhvr>
                                      <p:rCtr x="3924" y="-17869"/>
                                    </p:animMotion>
                                  </p:childTnLst>
                                </p:cTn>
                              </p:par>
                            </p:childTnLst>
                          </p:cTn>
                        </p:par>
                        <p:par>
                          <p:cTn id="58" fill="hold">
                            <p:stCondLst>
                              <p:cond delay="1250"/>
                            </p:stCondLst>
                            <p:childTnLst>
                              <p:par>
                                <p:cTn id="59" presetID="53" presetClass="entr" presetSubtype="16" fill="hold"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p:cTn id="61" dur="500" fill="hold"/>
                                        <p:tgtEl>
                                          <p:spTgt spid="56"/>
                                        </p:tgtEl>
                                        <p:attrNameLst>
                                          <p:attrName>ppt_w</p:attrName>
                                        </p:attrNameLst>
                                      </p:cBhvr>
                                      <p:tavLst>
                                        <p:tav tm="0">
                                          <p:val>
                                            <p:fltVal val="0"/>
                                          </p:val>
                                        </p:tav>
                                        <p:tav tm="100000">
                                          <p:val>
                                            <p:strVal val="#ppt_w"/>
                                          </p:val>
                                        </p:tav>
                                      </p:tavLst>
                                    </p:anim>
                                    <p:anim calcmode="lin" valueType="num">
                                      <p:cBhvr>
                                        <p:cTn id="62" dur="500" fill="hold"/>
                                        <p:tgtEl>
                                          <p:spTgt spid="56"/>
                                        </p:tgtEl>
                                        <p:attrNameLst>
                                          <p:attrName>ppt_h</p:attrName>
                                        </p:attrNameLst>
                                      </p:cBhvr>
                                      <p:tavLst>
                                        <p:tav tm="0">
                                          <p:val>
                                            <p:fltVal val="0"/>
                                          </p:val>
                                        </p:tav>
                                        <p:tav tm="100000">
                                          <p:val>
                                            <p:strVal val="#ppt_h"/>
                                          </p:val>
                                        </p:tav>
                                      </p:tavLst>
                                    </p:anim>
                                    <p:animEffect transition="in" filter="fade">
                                      <p:cBhvr>
                                        <p:cTn id="63" dur="500"/>
                                        <p:tgtEl>
                                          <p:spTgt spid="56"/>
                                        </p:tgtEl>
                                      </p:cBhvr>
                                    </p:animEffect>
                                  </p:childTnLst>
                                </p:cTn>
                              </p:par>
                            </p:childTnLst>
                          </p:cTn>
                        </p:par>
                      </p:childTnLst>
                    </p:cTn>
                  </p:par>
                  <p:par>
                    <p:cTn id="64" fill="hold">
                      <p:stCondLst>
                        <p:cond delay="indefinite"/>
                      </p:stCondLst>
                      <p:childTnLst>
                        <p:par>
                          <p:cTn id="65" fill="hold">
                            <p:stCondLst>
                              <p:cond delay="0"/>
                            </p:stCondLst>
                            <p:childTnLst>
                              <p:par>
                                <p:cTn id="66" presetID="0" presetClass="path" presetSubtype="0" accel="50400" decel="49600" fill="hold" nodeType="clickEffect">
                                  <p:stCondLst>
                                    <p:cond delay="0"/>
                                  </p:stCondLst>
                                  <p:childTnLst>
                                    <p:animMotion origin="layout" path="M 0 1.11022E-16 L 0.00313 -0.14236 L 0.57917 -0.08403 L 0.58056 -0.05486 " pathEditMode="relative" rAng="0" ptsTypes="AAAA">
                                      <p:cBhvr>
                                        <p:cTn id="67" dur="1250" fill="hold"/>
                                        <p:tgtEl>
                                          <p:spTgt spid="49"/>
                                        </p:tgtEl>
                                        <p:attrNameLst>
                                          <p:attrName>ppt_x</p:attrName>
                                          <p:attrName>ppt_y</p:attrName>
                                        </p:attrNameLst>
                                      </p:cBhvr>
                                      <p:rCtr x="29028" y="-7130"/>
                                    </p:animMotion>
                                  </p:childTnLst>
                                </p:cTn>
                              </p:par>
                            </p:childTnLst>
                          </p:cTn>
                        </p:par>
                        <p:par>
                          <p:cTn id="68" fill="hold">
                            <p:stCondLst>
                              <p:cond delay="1250"/>
                            </p:stCondLst>
                            <p:childTnLst>
                              <p:par>
                                <p:cTn id="69" presetID="53" presetClass="exit" presetSubtype="32" fill="hold" nodeType="afterEffect">
                                  <p:stCondLst>
                                    <p:cond delay="0"/>
                                  </p:stCondLst>
                                  <p:childTnLst>
                                    <p:anim calcmode="lin" valueType="num">
                                      <p:cBhvr>
                                        <p:cTn id="70" dur="500"/>
                                        <p:tgtEl>
                                          <p:spTgt spid="49"/>
                                        </p:tgtEl>
                                        <p:attrNameLst>
                                          <p:attrName>ppt_w</p:attrName>
                                        </p:attrNameLst>
                                      </p:cBhvr>
                                      <p:tavLst>
                                        <p:tav tm="0">
                                          <p:val>
                                            <p:strVal val="ppt_w"/>
                                          </p:val>
                                        </p:tav>
                                        <p:tav tm="100000">
                                          <p:val>
                                            <p:fltVal val="0"/>
                                          </p:val>
                                        </p:tav>
                                      </p:tavLst>
                                    </p:anim>
                                    <p:anim calcmode="lin" valueType="num">
                                      <p:cBhvr>
                                        <p:cTn id="71" dur="500"/>
                                        <p:tgtEl>
                                          <p:spTgt spid="49"/>
                                        </p:tgtEl>
                                        <p:attrNameLst>
                                          <p:attrName>ppt_h</p:attrName>
                                        </p:attrNameLst>
                                      </p:cBhvr>
                                      <p:tavLst>
                                        <p:tav tm="0">
                                          <p:val>
                                            <p:strVal val="ppt_h"/>
                                          </p:val>
                                        </p:tav>
                                        <p:tav tm="100000">
                                          <p:val>
                                            <p:fltVal val="0"/>
                                          </p:val>
                                        </p:tav>
                                      </p:tavLst>
                                    </p:anim>
                                    <p:animEffect transition="out" filter="fade">
                                      <p:cBhvr>
                                        <p:cTn id="72" dur="500"/>
                                        <p:tgtEl>
                                          <p:spTgt spid="49"/>
                                        </p:tgtEl>
                                      </p:cBhvr>
                                    </p:animEffect>
                                    <p:set>
                                      <p:cBhvr>
                                        <p:cTn id="73" dur="1" fill="hold">
                                          <p:stCondLst>
                                            <p:cond delay="499"/>
                                          </p:stCondLst>
                                        </p:cTn>
                                        <p:tgtEl>
                                          <p:spTgt spid="49"/>
                                        </p:tgtEl>
                                        <p:attrNameLst>
                                          <p:attrName>style.visibility</p:attrName>
                                        </p:attrNameLst>
                                      </p:cBhvr>
                                      <p:to>
                                        <p:strVal val="hidden"/>
                                      </p:to>
                                    </p:set>
                                  </p:childTnLst>
                                </p:cTn>
                              </p:par>
                            </p:childTnLst>
                          </p:cTn>
                        </p:par>
                        <p:par>
                          <p:cTn id="74" fill="hold">
                            <p:stCondLst>
                              <p:cond delay="1750"/>
                            </p:stCondLst>
                            <p:childTnLst>
                              <p:par>
                                <p:cTn id="75" presetID="1" presetClass="entr" presetSubtype="0" fill="hold" grpId="0" nodeType="afterEffect">
                                  <p:stCondLst>
                                    <p:cond delay="0"/>
                                  </p:stCondLst>
                                  <p:childTnLst>
                                    <p:set>
                                      <p:cBhvr>
                                        <p:cTn id="76" dur="1" fill="hold">
                                          <p:stCondLst>
                                            <p:cond delay="0"/>
                                          </p:stCondLst>
                                        </p:cTn>
                                        <p:tgtEl>
                                          <p:spTgt spid="93"/>
                                        </p:tgtEl>
                                        <p:attrNameLst>
                                          <p:attrName>style.visibility</p:attrName>
                                        </p:attrNameLst>
                                      </p:cBhvr>
                                      <p:to>
                                        <p:strVal val="visible"/>
                                      </p:to>
                                    </p:set>
                                  </p:childTnLst>
                                </p:cTn>
                              </p:par>
                              <p:par>
                                <p:cTn id="77" presetID="1" presetClass="exit" presetSubtype="0" fill="hold" grpId="1" nodeType="withEffect">
                                  <p:stCondLst>
                                    <p:cond delay="200"/>
                                  </p:stCondLst>
                                  <p:childTnLst>
                                    <p:set>
                                      <p:cBhvr>
                                        <p:cTn id="78" dur="1" fill="hold">
                                          <p:stCondLst>
                                            <p:cond delay="0"/>
                                          </p:stCondLst>
                                        </p:cTn>
                                        <p:tgtEl>
                                          <p:spTgt spid="93"/>
                                        </p:tgtEl>
                                        <p:attrNameLst>
                                          <p:attrName>style.visibility</p:attrName>
                                        </p:attrNameLst>
                                      </p:cBhvr>
                                      <p:to>
                                        <p:strVal val="hidden"/>
                                      </p:to>
                                    </p:set>
                                  </p:childTnLst>
                                </p:cTn>
                              </p:par>
                              <p:par>
                                <p:cTn id="79" presetID="1" presetClass="entr" presetSubtype="0" fill="hold" grpId="0" nodeType="withEffect">
                                  <p:stCondLst>
                                    <p:cond delay="300"/>
                                  </p:stCondLst>
                                  <p:childTnLst>
                                    <p:set>
                                      <p:cBhvr>
                                        <p:cTn id="80" dur="1" fill="hold">
                                          <p:stCondLst>
                                            <p:cond delay="0"/>
                                          </p:stCondLst>
                                        </p:cTn>
                                        <p:tgtEl>
                                          <p:spTgt spid="94"/>
                                        </p:tgtEl>
                                        <p:attrNameLst>
                                          <p:attrName>style.visibility</p:attrName>
                                        </p:attrNameLst>
                                      </p:cBhvr>
                                      <p:to>
                                        <p:strVal val="visible"/>
                                      </p:to>
                                    </p:set>
                                  </p:childTnLst>
                                </p:cTn>
                              </p:par>
                              <p:par>
                                <p:cTn id="81" presetID="1" presetClass="exit" presetSubtype="0" fill="hold" grpId="1" nodeType="withEffect">
                                  <p:stCondLst>
                                    <p:cond delay="500"/>
                                  </p:stCondLst>
                                  <p:childTnLst>
                                    <p:set>
                                      <p:cBhvr>
                                        <p:cTn id="82" dur="1" fill="hold">
                                          <p:stCondLst>
                                            <p:cond delay="0"/>
                                          </p:stCondLst>
                                        </p:cTn>
                                        <p:tgtEl>
                                          <p:spTgt spid="94"/>
                                        </p:tgtEl>
                                        <p:attrNameLst>
                                          <p:attrName>style.visibility</p:attrName>
                                        </p:attrNameLst>
                                      </p:cBhvr>
                                      <p:to>
                                        <p:strVal val="hidden"/>
                                      </p:to>
                                    </p:set>
                                  </p:childTnLst>
                                </p:cTn>
                              </p:par>
                              <p:par>
                                <p:cTn id="83" presetID="1" presetClass="entr" presetSubtype="0" fill="hold" grpId="0" nodeType="withEffect">
                                  <p:stCondLst>
                                    <p:cond delay="600"/>
                                  </p:stCondLst>
                                  <p:childTnLst>
                                    <p:set>
                                      <p:cBhvr>
                                        <p:cTn id="84" dur="1" fill="hold">
                                          <p:stCondLst>
                                            <p:cond delay="0"/>
                                          </p:stCondLst>
                                        </p:cTn>
                                        <p:tgtEl>
                                          <p:spTgt spid="95"/>
                                        </p:tgtEl>
                                        <p:attrNameLst>
                                          <p:attrName>style.visibility</p:attrName>
                                        </p:attrNameLst>
                                      </p:cBhvr>
                                      <p:to>
                                        <p:strVal val="visible"/>
                                      </p:to>
                                    </p:set>
                                  </p:childTnLst>
                                </p:cTn>
                              </p:par>
                              <p:par>
                                <p:cTn id="85" presetID="1" presetClass="exit" presetSubtype="0" fill="hold" grpId="1" nodeType="withEffect">
                                  <p:stCondLst>
                                    <p:cond delay="800"/>
                                  </p:stCondLst>
                                  <p:childTnLst>
                                    <p:set>
                                      <p:cBhvr>
                                        <p:cTn id="86" dur="1" fill="hold">
                                          <p:stCondLst>
                                            <p:cond delay="0"/>
                                          </p:stCondLst>
                                        </p:cTn>
                                        <p:tgtEl>
                                          <p:spTgt spid="95"/>
                                        </p:tgtEl>
                                        <p:attrNameLst>
                                          <p:attrName>style.visibility</p:attrName>
                                        </p:attrNameLst>
                                      </p:cBhvr>
                                      <p:to>
                                        <p:strVal val="hidden"/>
                                      </p:to>
                                    </p:set>
                                  </p:childTnLst>
                                </p:cTn>
                              </p:par>
                              <p:par>
                                <p:cTn id="87" presetID="1" presetClass="entr" presetSubtype="0" fill="hold" grpId="0" nodeType="withEffect">
                                  <p:stCondLst>
                                    <p:cond delay="900"/>
                                  </p:stCondLst>
                                  <p:childTnLst>
                                    <p:set>
                                      <p:cBhvr>
                                        <p:cTn id="88" dur="1" fill="hold">
                                          <p:stCondLst>
                                            <p:cond delay="0"/>
                                          </p:stCondLst>
                                        </p:cTn>
                                        <p:tgtEl>
                                          <p:spTgt spid="96"/>
                                        </p:tgtEl>
                                        <p:attrNameLst>
                                          <p:attrName>style.visibility</p:attrName>
                                        </p:attrNameLst>
                                      </p:cBhvr>
                                      <p:to>
                                        <p:strVal val="visible"/>
                                      </p:to>
                                    </p:set>
                                  </p:childTnLst>
                                </p:cTn>
                              </p:par>
                              <p:par>
                                <p:cTn id="89" presetID="1" presetClass="exit" presetSubtype="0" fill="hold" grpId="1" nodeType="withEffect">
                                  <p:stCondLst>
                                    <p:cond delay="1100"/>
                                  </p:stCondLst>
                                  <p:childTnLst>
                                    <p:set>
                                      <p:cBhvr>
                                        <p:cTn id="90" dur="1" fill="hold">
                                          <p:stCondLst>
                                            <p:cond delay="0"/>
                                          </p:stCondLst>
                                        </p:cTn>
                                        <p:tgtEl>
                                          <p:spTgt spid="96"/>
                                        </p:tgtEl>
                                        <p:attrNameLst>
                                          <p:attrName>style.visibility</p:attrName>
                                        </p:attrNameLst>
                                      </p:cBhvr>
                                      <p:to>
                                        <p:strVal val="hidden"/>
                                      </p:to>
                                    </p:set>
                                  </p:childTnLst>
                                </p:cTn>
                              </p:par>
                            </p:childTnLst>
                          </p:cTn>
                        </p:par>
                        <p:par>
                          <p:cTn id="91" fill="hold">
                            <p:stCondLst>
                              <p:cond delay="2850"/>
                            </p:stCondLst>
                            <p:childTnLst>
                              <p:par>
                                <p:cTn id="92" presetID="1" presetClass="entr" presetSubtype="0" fill="hold" grpId="2" nodeType="afterEffect">
                                  <p:stCondLst>
                                    <p:cond delay="0"/>
                                  </p:stCondLst>
                                  <p:childTnLst>
                                    <p:set>
                                      <p:cBhvr>
                                        <p:cTn id="93" dur="1" fill="hold">
                                          <p:stCondLst>
                                            <p:cond delay="0"/>
                                          </p:stCondLst>
                                        </p:cTn>
                                        <p:tgtEl>
                                          <p:spTgt spid="93"/>
                                        </p:tgtEl>
                                        <p:attrNameLst>
                                          <p:attrName>style.visibility</p:attrName>
                                        </p:attrNameLst>
                                      </p:cBhvr>
                                      <p:to>
                                        <p:strVal val="visible"/>
                                      </p:to>
                                    </p:set>
                                  </p:childTnLst>
                                </p:cTn>
                              </p:par>
                              <p:par>
                                <p:cTn id="94" presetID="1" presetClass="exit" presetSubtype="0" fill="hold" grpId="3" nodeType="withEffect">
                                  <p:stCondLst>
                                    <p:cond delay="200"/>
                                  </p:stCondLst>
                                  <p:childTnLst>
                                    <p:set>
                                      <p:cBhvr>
                                        <p:cTn id="95" dur="1" fill="hold">
                                          <p:stCondLst>
                                            <p:cond delay="0"/>
                                          </p:stCondLst>
                                        </p:cTn>
                                        <p:tgtEl>
                                          <p:spTgt spid="93"/>
                                        </p:tgtEl>
                                        <p:attrNameLst>
                                          <p:attrName>style.visibility</p:attrName>
                                        </p:attrNameLst>
                                      </p:cBhvr>
                                      <p:to>
                                        <p:strVal val="hidden"/>
                                      </p:to>
                                    </p:set>
                                  </p:childTnLst>
                                </p:cTn>
                              </p:par>
                              <p:par>
                                <p:cTn id="96" presetID="1" presetClass="entr" presetSubtype="0" fill="hold" grpId="2" nodeType="withEffect">
                                  <p:stCondLst>
                                    <p:cond delay="300"/>
                                  </p:stCondLst>
                                  <p:childTnLst>
                                    <p:set>
                                      <p:cBhvr>
                                        <p:cTn id="97" dur="1" fill="hold">
                                          <p:stCondLst>
                                            <p:cond delay="0"/>
                                          </p:stCondLst>
                                        </p:cTn>
                                        <p:tgtEl>
                                          <p:spTgt spid="94"/>
                                        </p:tgtEl>
                                        <p:attrNameLst>
                                          <p:attrName>style.visibility</p:attrName>
                                        </p:attrNameLst>
                                      </p:cBhvr>
                                      <p:to>
                                        <p:strVal val="visible"/>
                                      </p:to>
                                    </p:set>
                                  </p:childTnLst>
                                </p:cTn>
                              </p:par>
                              <p:par>
                                <p:cTn id="98" presetID="1" presetClass="exit" presetSubtype="0" fill="hold" grpId="3" nodeType="withEffect">
                                  <p:stCondLst>
                                    <p:cond delay="500"/>
                                  </p:stCondLst>
                                  <p:childTnLst>
                                    <p:set>
                                      <p:cBhvr>
                                        <p:cTn id="99" dur="1" fill="hold">
                                          <p:stCondLst>
                                            <p:cond delay="0"/>
                                          </p:stCondLst>
                                        </p:cTn>
                                        <p:tgtEl>
                                          <p:spTgt spid="94"/>
                                        </p:tgtEl>
                                        <p:attrNameLst>
                                          <p:attrName>style.visibility</p:attrName>
                                        </p:attrNameLst>
                                      </p:cBhvr>
                                      <p:to>
                                        <p:strVal val="hidden"/>
                                      </p:to>
                                    </p:set>
                                  </p:childTnLst>
                                </p:cTn>
                              </p:par>
                              <p:par>
                                <p:cTn id="100" presetID="1" presetClass="entr" presetSubtype="0" fill="hold" grpId="2" nodeType="withEffect">
                                  <p:stCondLst>
                                    <p:cond delay="600"/>
                                  </p:stCondLst>
                                  <p:childTnLst>
                                    <p:set>
                                      <p:cBhvr>
                                        <p:cTn id="101" dur="1" fill="hold">
                                          <p:stCondLst>
                                            <p:cond delay="0"/>
                                          </p:stCondLst>
                                        </p:cTn>
                                        <p:tgtEl>
                                          <p:spTgt spid="95"/>
                                        </p:tgtEl>
                                        <p:attrNameLst>
                                          <p:attrName>style.visibility</p:attrName>
                                        </p:attrNameLst>
                                      </p:cBhvr>
                                      <p:to>
                                        <p:strVal val="visible"/>
                                      </p:to>
                                    </p:set>
                                  </p:childTnLst>
                                </p:cTn>
                              </p:par>
                              <p:par>
                                <p:cTn id="102" presetID="1" presetClass="exit" presetSubtype="0" fill="hold" grpId="3" nodeType="withEffect">
                                  <p:stCondLst>
                                    <p:cond delay="800"/>
                                  </p:stCondLst>
                                  <p:childTnLst>
                                    <p:set>
                                      <p:cBhvr>
                                        <p:cTn id="103" dur="1" fill="hold">
                                          <p:stCondLst>
                                            <p:cond delay="0"/>
                                          </p:stCondLst>
                                        </p:cTn>
                                        <p:tgtEl>
                                          <p:spTgt spid="95"/>
                                        </p:tgtEl>
                                        <p:attrNameLst>
                                          <p:attrName>style.visibility</p:attrName>
                                        </p:attrNameLst>
                                      </p:cBhvr>
                                      <p:to>
                                        <p:strVal val="hidden"/>
                                      </p:to>
                                    </p:set>
                                  </p:childTnLst>
                                </p:cTn>
                              </p:par>
                              <p:par>
                                <p:cTn id="104" presetID="1" presetClass="entr" presetSubtype="0" fill="hold" grpId="2" nodeType="withEffect">
                                  <p:stCondLst>
                                    <p:cond delay="900"/>
                                  </p:stCondLst>
                                  <p:childTnLst>
                                    <p:set>
                                      <p:cBhvr>
                                        <p:cTn id="105" dur="1" fill="hold">
                                          <p:stCondLst>
                                            <p:cond delay="0"/>
                                          </p:stCondLst>
                                        </p:cTn>
                                        <p:tgtEl>
                                          <p:spTgt spid="96"/>
                                        </p:tgtEl>
                                        <p:attrNameLst>
                                          <p:attrName>style.visibility</p:attrName>
                                        </p:attrNameLst>
                                      </p:cBhvr>
                                      <p:to>
                                        <p:strVal val="visible"/>
                                      </p:to>
                                    </p:set>
                                  </p:childTnLst>
                                </p:cTn>
                              </p:par>
                              <p:par>
                                <p:cTn id="106" presetID="1" presetClass="exit" presetSubtype="0" fill="hold" grpId="3" nodeType="withEffect">
                                  <p:stCondLst>
                                    <p:cond delay="1100"/>
                                  </p:stCondLst>
                                  <p:childTnLst>
                                    <p:set>
                                      <p:cBhvr>
                                        <p:cTn id="107" dur="1" fill="hold">
                                          <p:stCondLst>
                                            <p:cond delay="0"/>
                                          </p:stCondLst>
                                        </p:cTn>
                                        <p:tgtEl>
                                          <p:spTgt spid="96"/>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68"/>
                                        </p:tgtEl>
                                        <p:attrNameLst>
                                          <p:attrName>style.visibility</p:attrName>
                                        </p:attrNameLst>
                                      </p:cBhvr>
                                      <p:to>
                                        <p:strVal val="visible"/>
                                      </p:to>
                                    </p:set>
                                    <p:animEffect transition="in" filter="fade">
                                      <p:cBhvr>
                                        <p:cTn id="112" dur="500"/>
                                        <p:tgtEl>
                                          <p:spTgt spid="68"/>
                                        </p:tgtEl>
                                      </p:cBhvr>
                                    </p:animEffect>
                                  </p:childTnLst>
                                </p:cTn>
                              </p:par>
                              <p:par>
                                <p:cTn id="113" presetID="10" presetClass="exit" presetSubtype="0" fill="hold" nodeType="withEffect">
                                  <p:stCondLst>
                                    <p:cond delay="0"/>
                                  </p:stCondLst>
                                  <p:childTnLst>
                                    <p:animEffect transition="out" filter="fade">
                                      <p:cBhvr>
                                        <p:cTn id="114" dur="500"/>
                                        <p:tgtEl>
                                          <p:spTgt spid="56"/>
                                        </p:tgtEl>
                                      </p:cBhvr>
                                    </p:animEffect>
                                    <p:set>
                                      <p:cBhvr>
                                        <p:cTn id="115"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32" grpId="0" animBg="1"/>
      <p:bldP spid="32" grpId="1" animBg="1"/>
      <p:bldP spid="93" grpId="0" animBg="1"/>
      <p:bldP spid="93" grpId="1" animBg="1"/>
      <p:bldP spid="93" grpId="2" animBg="1"/>
      <p:bldP spid="93" grpId="3" animBg="1"/>
      <p:bldP spid="94" grpId="0" animBg="1"/>
      <p:bldP spid="94" grpId="1" animBg="1"/>
      <p:bldP spid="94" grpId="2" animBg="1"/>
      <p:bldP spid="94" grpId="3" animBg="1"/>
      <p:bldP spid="95" grpId="0" animBg="1"/>
      <p:bldP spid="95" grpId="1" animBg="1"/>
      <p:bldP spid="95" grpId="2" animBg="1"/>
      <p:bldP spid="95" grpId="3" animBg="1"/>
      <p:bldP spid="96" grpId="0" animBg="1"/>
      <p:bldP spid="96" grpId="1" animBg="1"/>
      <p:bldP spid="96" grpId="2" animBg="1"/>
      <p:bldP spid="96" grpId="3" animBg="1"/>
    </p:bldLst>
  </p:timing>
</p:sld>
</file>

<file path=ppt/theme/theme1.xml><?xml version="1.0" encoding="utf-8"?>
<a:theme xmlns:a="http://schemas.openxmlformats.org/drawingml/2006/main" name="PTE-N001_External_PowerPoint_Template">
  <a:themeElements>
    <a:clrScheme name="Custom 217">
      <a:dk1>
        <a:srgbClr val="000000"/>
      </a:dk1>
      <a:lt1>
        <a:srgbClr val="FFFFFF"/>
      </a:lt1>
      <a:dk2>
        <a:srgbClr val="7F7F7F"/>
      </a:dk2>
      <a:lt2>
        <a:srgbClr val="FFFFFF"/>
      </a:lt2>
      <a:accent1>
        <a:srgbClr val="B00000"/>
      </a:accent1>
      <a:accent2>
        <a:srgbClr val="FF7000"/>
      </a:accent2>
      <a:accent3>
        <a:srgbClr val="FF7000"/>
      </a:accent3>
      <a:accent4>
        <a:srgbClr val="9C9100"/>
      </a:accent4>
      <a:accent5>
        <a:srgbClr val="57517B"/>
      </a:accent5>
      <a:accent6>
        <a:srgbClr val="FF0000"/>
      </a:accent6>
      <a:hlink>
        <a:srgbClr val="0303DF"/>
      </a:hlink>
      <a:folHlink>
        <a:srgbClr val="C900DE"/>
      </a:folHlink>
    </a:clrScheme>
    <a:fontScheme name="Verizon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1464</Words>
  <Application>Microsoft Office PowerPoint</Application>
  <PresentationFormat>On-screen Show (4:3)</PresentationFormat>
  <Paragraphs>256</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PTE-N001_External_PowerPoint_Template</vt:lpstr>
      <vt:lpstr>Slide 1</vt:lpstr>
      <vt:lpstr>Networkfleet-Verizon History</vt:lpstr>
      <vt:lpstr>Some of our Networkfleet Customers</vt:lpstr>
      <vt:lpstr>Steps to Driver Acceptance</vt:lpstr>
      <vt:lpstr>Government Purchasing Contracts</vt:lpstr>
      <vt:lpstr>Telematics Technology Adoption</vt:lpstr>
      <vt:lpstr>Fleet Challenges</vt:lpstr>
      <vt:lpstr>Vehicle Location Mapping</vt:lpstr>
      <vt:lpstr>Remote Vehicle Diagnostics</vt:lpstr>
      <vt:lpstr>Slide 10</vt:lpstr>
      <vt:lpstr>Roadside Assistance</vt:lpstr>
      <vt:lpstr>Networkfleet Solution</vt:lpstr>
      <vt:lpstr>Management Reports &amp; Activity Alerts</vt:lpstr>
      <vt:lpstr>Integrations</vt:lpstr>
      <vt:lpstr>Evolving Technology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2013-05-29T15:58:48Z</dcterms:created>
  <dcterms:modified xsi:type="dcterms:W3CDTF">2016-03-17T19:12:49Z</dcterms:modified>
</cp:coreProperties>
</file>