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8"/>
  </p:notesMasterIdLst>
  <p:sldIdLst>
    <p:sldId id="258" r:id="rId2"/>
    <p:sldId id="259" r:id="rId3"/>
    <p:sldId id="262" r:id="rId4"/>
    <p:sldId id="265" r:id="rId5"/>
    <p:sldId id="266" r:id="rId6"/>
    <p:sldId id="282" r:id="rId7"/>
    <p:sldId id="267" r:id="rId8"/>
    <p:sldId id="268" r:id="rId9"/>
    <p:sldId id="269" r:id="rId10"/>
    <p:sldId id="271" r:id="rId11"/>
    <p:sldId id="270" r:id="rId12"/>
    <p:sldId id="279" r:id="rId13"/>
    <p:sldId id="278" r:id="rId14"/>
    <p:sldId id="280" r:id="rId15"/>
    <p:sldId id="276" r:id="rId16"/>
    <p:sldId id="28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8820C-8CE3-42D3-B647-D677F7D3D6E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6E3B0-C95D-4849-9628-1D38F585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3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E3B0-C95D-4849-9628-1D38F585D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lease a truck from anyone its your truck and your responsible for compliance with all</a:t>
            </a:r>
            <a:r>
              <a:rPr lang="en-US" baseline="0" dirty="0" smtClean="0"/>
              <a:t> BIT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E3B0-C95D-4849-9628-1D38F585D0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1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E3B0-C95D-4849-9628-1D38F585D0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9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85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6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4038600" cy="1919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192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9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7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407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0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8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92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69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6699FF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33400" y="501650"/>
            <a:ext cx="7467600" cy="1079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FFFF00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0" y="152401"/>
            <a:ext cx="4191000" cy="677863"/>
            <a:chOff x="2880" y="1096"/>
            <a:chExt cx="2640" cy="427"/>
          </a:xfrm>
        </p:grpSpPr>
        <p:pic>
          <p:nvPicPr>
            <p:cNvPr id="1136" name="Picture 8" descr="2badge%20copy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096"/>
              <a:ext cx="43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7" name="Text Box 9"/>
            <p:cNvSpPr txBox="1">
              <a:spLocks noChangeArrowheads="1"/>
            </p:cNvSpPr>
            <p:nvPr/>
          </p:nvSpPr>
          <p:spPr bwMode="auto">
            <a:xfrm>
              <a:off x="3264" y="1104"/>
              <a:ext cx="2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 i="1" dirty="0" smtClean="0">
                  <a:solidFill>
                    <a:srgbClr val="FFFF00"/>
                  </a:solidFill>
                </a:rPr>
                <a:t>C</a:t>
              </a:r>
              <a:r>
                <a:rPr lang="en-US" i="1" dirty="0" smtClean="0">
                  <a:solidFill>
                    <a:srgbClr val="FFFFFF"/>
                  </a:solidFill>
                </a:rPr>
                <a:t>alifornia </a:t>
              </a:r>
              <a:r>
                <a:rPr lang="en-US" sz="2000" i="1" dirty="0" smtClean="0">
                  <a:solidFill>
                    <a:srgbClr val="FFFF00"/>
                  </a:solidFill>
                </a:rPr>
                <a:t>H</a:t>
              </a:r>
              <a:r>
                <a:rPr lang="en-US" i="1" dirty="0" smtClean="0">
                  <a:solidFill>
                    <a:srgbClr val="FFFFFF"/>
                  </a:solidFill>
                </a:rPr>
                <a:t>ighway </a:t>
              </a:r>
              <a:r>
                <a:rPr lang="en-US" sz="2000" i="1" dirty="0" smtClean="0">
                  <a:solidFill>
                    <a:srgbClr val="FFFF00"/>
                  </a:solidFill>
                </a:rPr>
                <a:t>P</a:t>
              </a:r>
              <a:r>
                <a:rPr lang="en-US" i="1" dirty="0" smtClean="0">
                  <a:solidFill>
                    <a:srgbClr val="FFFFFF"/>
                  </a:solidFill>
                </a:rPr>
                <a:t>atrol</a:t>
              </a:r>
            </a:p>
          </p:txBody>
        </p:sp>
      </p:grpSp>
      <p:pic>
        <p:nvPicPr>
          <p:cNvPr id="1032" name="Picture 119" descr="ANd9GcR5pEwczvTzZP81U4xp88Zue6_3RCREd4C4wGUqWCyKojKhOJd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324600"/>
            <a:ext cx="444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20"/>
          <p:cNvSpPr txBox="1">
            <a:spLocks noChangeArrowheads="1"/>
          </p:cNvSpPr>
          <p:nvPr/>
        </p:nvSpPr>
        <p:spPr bwMode="auto">
          <a:xfrm>
            <a:off x="1676400" y="6400800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0" i="1" smtClean="0">
                <a:solidFill>
                  <a:srgbClr val="FFFF00"/>
                </a:solidFill>
                <a:latin typeface="CG Times" pitchFamily="18" charset="0"/>
              </a:rPr>
              <a:t>Safety, Service, and Security</a:t>
            </a:r>
          </a:p>
        </p:txBody>
      </p:sp>
      <p:sp>
        <p:nvSpPr>
          <p:cNvPr id="1034" name="Text Box 121"/>
          <p:cNvSpPr txBox="1">
            <a:spLocks noChangeArrowheads="1"/>
          </p:cNvSpPr>
          <p:nvPr/>
        </p:nvSpPr>
        <p:spPr bwMode="auto">
          <a:xfrm>
            <a:off x="5181600" y="64008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0" i="1" smtClean="0">
                <a:solidFill>
                  <a:srgbClr val="FFFF00"/>
                </a:solidFill>
                <a:latin typeface="CG Times"/>
              </a:rPr>
              <a:t>An Internationally Accredited Agency</a:t>
            </a:r>
          </a:p>
        </p:txBody>
      </p:sp>
    </p:spTree>
    <p:extLst>
      <p:ext uri="{BB962C8B-B14F-4D97-AF65-F5344CB8AC3E}">
        <p14:creationId xmlns:p14="http://schemas.microsoft.com/office/powerpoint/2010/main" val="18976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 i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j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j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j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j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j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j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p.ca.gov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02816"/>
            <a:ext cx="7239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New BIT Program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Pending Changes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Officer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Vic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Commercial Industry Education Program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(209) 835-8920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MCS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Dennis Healy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Valley Division Motor Carrier Safety Unit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209) 835-8920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86" y="914400"/>
            <a:ext cx="87974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Terminals Program - Comparison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7588" y="2365950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BIT Program</a:t>
            </a:r>
            <a:endParaRPr lang="en-US" sz="2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Becomes effective 1-1-2016.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Inspection selection based on carrier performance.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inspected more than 1 time every 6 years if not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exceeding performance threshold(s).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“Motor Carrier”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 defined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Section 408 CVC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187" y="2374880"/>
            <a:ext cx="39206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BIT Program</a:t>
            </a:r>
            <a:endParaRPr lang="en-US" sz="2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Remains in effect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through 12-31-2015.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Inspection based on time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Inspected every 2 years.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“Motor Carrier” specific to BIT.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35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2362200"/>
            <a:ext cx="434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BIT Program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Inspection Intervals</a:t>
            </a:r>
          </a:p>
          <a:p>
            <a:endParaRPr lang="en-US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Selection priority of terminals never before inspected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carrier performance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statistics.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Between 100 and 120 Days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 unsatisfactory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rating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362200"/>
            <a:ext cx="3886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BIT Program 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Inspection Intervals</a:t>
            </a:r>
          </a:p>
          <a:p>
            <a:endParaRPr lang="en-US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Every terminal every 2 years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Between 100 and 120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days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following 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unsatisfactory rating.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8839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Terminals Program -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14400"/>
            <a:ext cx="8839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Basic Inspection of Terminals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Comparison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2971800"/>
            <a:ext cx="1295400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</a:rPr>
              <a:t>$</a:t>
            </a: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270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$375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$510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$615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$800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$1,040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$1,165</a:t>
            </a:r>
          </a:p>
          <a:p>
            <a:pPr algn="r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$1,870</a:t>
            </a:r>
          </a:p>
          <a:p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170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u="sng" dirty="0">
                <a:solidFill>
                  <a:srgbClr val="FFFF00"/>
                </a:solidFill>
                <a:latin typeface="Times New Roman"/>
                <a:ea typeface="Calibri"/>
              </a:rPr>
              <a:t>Current Fee Structure</a:t>
            </a:r>
            <a:endParaRPr lang="en-US" sz="24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 algn="ctr"/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Biennial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1600200" cy="3456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1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2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3 to 8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9 to 15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16 to 25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26 to 50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51 to 90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Calibri"/>
              </a:rPr>
              <a:t>91 or more</a:t>
            </a:r>
            <a:endParaRPr lang="en-US" sz="1000" dirty="0">
              <a:solidFill>
                <a:srgbClr val="FFFF00"/>
              </a:solidFill>
              <a:latin typeface="Times New Roman"/>
              <a:ea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217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Fee Structure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Annual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667000"/>
            <a:ext cx="198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1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2 to 4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5 to 10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11 to 20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21 to 35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36 to 50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51 to 100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101 to 200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201 to 500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501 to 1,000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1,001 to 2,000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More than 2,001</a:t>
            </a:r>
            <a:endParaRPr lang="en-US" sz="2000" dirty="0">
              <a:solidFill>
                <a:srgbClr val="FFFF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2667000"/>
            <a:ext cx="152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$130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$152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$252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$573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$753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$961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$1,112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$1,463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$1,512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$1,600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$1,800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Times New Roman"/>
                <a:ea typeface="Calibri"/>
              </a:rPr>
              <a:t>$2,114</a:t>
            </a:r>
            <a:endParaRPr lang="en-US" sz="2000" dirty="0">
              <a:solidFill>
                <a:srgbClr val="FFFF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144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Basic Inspection of Terminals Program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Comparison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371904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Current Fee Structure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to the CHP.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for each terminal.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16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18 months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satisfactory rating.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following an unsatisfactory rating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326481"/>
            <a:ext cx="419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Fee Structure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to the DMV.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once for the carrier not per terminal.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submitted annually.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submitted in conjunction with MCP application.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fees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following 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unsatisfactory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144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Basic Inspection of Terminals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869" y="2362200"/>
            <a:ext cx="434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Driver Records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Employer Pull Notice.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Driver timekeeping records.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Driver proficiency records.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Driver employment application.</a:t>
            </a:r>
          </a:p>
          <a:p>
            <a:pPr lvl="1"/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Haz Mat Records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training, cargo tank, shipping papers.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3622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rgbClr val="FFFF00"/>
                </a:solidFill>
              </a:rPr>
              <a:t>Maintenance Records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Daily vehicle inspection reports.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Preventive maintenance inspection reports.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Documentation of all inspection, maintenance, lubrication, and repair.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686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you.</a:t>
            </a:r>
          </a:p>
          <a:p>
            <a:pPr algn="ctr"/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Comments?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02816"/>
            <a:ext cx="7239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BIT Program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Pending Changes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Officer Vic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Commercial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Industry Education Program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(209)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835-8920</a:t>
            </a:r>
          </a:p>
          <a:p>
            <a:pPr algn="ctr"/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MCS I Dennis Healy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Valley Division Motor Carrier Safety Unit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(209) 835-8920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Old to New BIT Inspection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Terminals (BIT) Program</a:t>
            </a: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Old BIT Established in 1988.  28 years later we are transitioning to the New BIT (Basic Inspection of Terminal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Program.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Program Objectives Remain as before: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Prevention of collisions and injuries due to mechanical defects, excessive driving hours, misuse of controlled substances and alcohol, and prevention of catastrophes due to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Haz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Mat transportation.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Intended to increase commercial vehicle operation safety.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Goals: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Completion of all BIT inspections.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Safety through education and compliance.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Voluntary compliance with safety requirements.</a:t>
            </a:r>
          </a:p>
          <a:p>
            <a:pPr lvl="1"/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Tools: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Inspection of commercial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vehicle operations including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required records.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Information and assistance to aid with compliance.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 of on-highway vehicle inspections to speed terminal inspections.</a:t>
            </a:r>
          </a:p>
        </p:txBody>
      </p:sp>
    </p:spTree>
    <p:extLst>
      <p:ext uri="{BB962C8B-B14F-4D97-AF65-F5344CB8AC3E}">
        <p14:creationId xmlns:p14="http://schemas.microsoft.com/office/powerpoint/2010/main" val="20242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Terminals (BIT) Program -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Real-time tracking of carrier performance data.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 terminal-based inspections.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Performance-based inspection selection system.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Including driver fatigue, driver fitness, vehicles maintenance, CSAT, citation information, and collisions.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Annual fee submission in conjunction with Motor Carrier of Property Permit.</a:t>
            </a:r>
          </a:p>
        </p:txBody>
      </p:sp>
    </p:spTree>
    <p:extLst>
      <p:ext uri="{BB962C8B-B14F-4D97-AF65-F5344CB8AC3E}">
        <p14:creationId xmlns:p14="http://schemas.microsoft.com/office/powerpoint/2010/main" val="13859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Terminals (BIT) Program -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based on fleet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size.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MCP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fleet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No longer terminal fleet size.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Motor Carrier definition as outlined in Section 408 CVC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/>
              <a:t>408</a:t>
            </a:r>
            <a:r>
              <a:rPr lang="en-US" sz="2000" dirty="0"/>
              <a:t>. “Motor carrier” is the registered owner, lessee</a:t>
            </a:r>
            <a:r>
              <a:rPr lang="en-US" sz="2000" dirty="0" smtClean="0"/>
              <a:t>, licensee</a:t>
            </a:r>
            <a:r>
              <a:rPr lang="en-US" sz="2000" dirty="0"/>
              <a:t>, </a:t>
            </a:r>
            <a:r>
              <a:rPr lang="en-US" sz="2000" dirty="0" smtClean="0"/>
              <a:t>or </a:t>
            </a:r>
            <a:r>
              <a:rPr lang="en-US" sz="2000" dirty="0" err="1" smtClean="0"/>
              <a:t>bailee</a:t>
            </a:r>
            <a:r>
              <a:rPr lang="en-US" sz="2000" dirty="0" smtClean="0"/>
              <a:t> </a:t>
            </a:r>
            <a:r>
              <a:rPr lang="en-US" sz="2000" dirty="0"/>
              <a:t>of any vehicle set forth in Section 34500, </a:t>
            </a:r>
            <a:r>
              <a:rPr lang="en-US" sz="2000" dirty="0" smtClean="0"/>
              <a:t>who operates </a:t>
            </a:r>
            <a:r>
              <a:rPr lang="en-US" sz="2000" dirty="0"/>
              <a:t>or directs the operation of any such vehicle on </a:t>
            </a:r>
            <a:r>
              <a:rPr lang="en-US" sz="2000" dirty="0" smtClean="0"/>
              <a:t>either a </a:t>
            </a:r>
            <a:r>
              <a:rPr lang="en-US" sz="2000" dirty="0"/>
              <a:t>for-hire or not-for-hire basis.</a:t>
            </a: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Elimination of 4 month lease provision for BIT responsibility.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Lessor responsible to make vehicles available for inspection.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Additional vehicles included [34500 (j) and (k)]: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Vehicles regulated by the US DOT, PUC, and DMV Vehicles &gt; 26,001 lbs and &gt; 10,000 lbs towing a trailer [CDL required].</a:t>
            </a:r>
          </a:p>
        </p:txBody>
      </p:sp>
    </p:spTree>
    <p:extLst>
      <p:ext uri="{BB962C8B-B14F-4D97-AF65-F5344CB8AC3E}">
        <p14:creationId xmlns:p14="http://schemas.microsoft.com/office/powerpoint/2010/main" val="6003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05840"/>
            <a:ext cx="8534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Additional vehicles included [34500 (j) and (k)]:  </a:t>
            </a:r>
          </a:p>
          <a:p>
            <a:r>
              <a:rPr lang="en-US" dirty="0" smtClean="0"/>
              <a:t>34500 (j</a:t>
            </a:r>
            <a:r>
              <a:rPr lang="en-US" dirty="0"/>
              <a:t>) Any other </a:t>
            </a:r>
            <a:r>
              <a:rPr lang="en-US" dirty="0" smtClean="0"/>
              <a:t>motortruck (NOTE: 410</a:t>
            </a:r>
            <a:r>
              <a:rPr lang="en-US" dirty="0"/>
              <a:t>. A “motor truck” or “motortruck” is a motor </a:t>
            </a:r>
            <a:r>
              <a:rPr lang="en-US" dirty="0" smtClean="0"/>
              <a:t>vehicle designed</a:t>
            </a:r>
            <a:r>
              <a:rPr lang="en-US" dirty="0"/>
              <a:t>, used, or maintained primarily for the </a:t>
            </a:r>
            <a:r>
              <a:rPr lang="en-US" dirty="0" smtClean="0"/>
              <a:t>transportation of </a:t>
            </a:r>
            <a:r>
              <a:rPr lang="en-US" dirty="0"/>
              <a:t>property</a:t>
            </a:r>
            <a:r>
              <a:rPr lang="en-US" dirty="0" smtClean="0"/>
              <a:t>.) </a:t>
            </a:r>
            <a:r>
              <a:rPr lang="en-US" dirty="0"/>
              <a:t>not specified in subdivisions (a) </a:t>
            </a:r>
            <a:r>
              <a:rPr lang="en-US" dirty="0" smtClean="0"/>
              <a:t>to (</a:t>
            </a:r>
            <a:r>
              <a:rPr lang="en-US" dirty="0"/>
              <a:t>h), inclusive, or subdivision (k), that is regulated by </a:t>
            </a:r>
            <a:r>
              <a:rPr lang="en-US" dirty="0" smtClean="0"/>
              <a:t>the Department </a:t>
            </a:r>
            <a:r>
              <a:rPr lang="en-US" dirty="0"/>
              <a:t>of Motor Vehicles, Public Utilities Commission</a:t>
            </a:r>
            <a:r>
              <a:rPr lang="en-US" dirty="0" smtClean="0"/>
              <a:t>, or </a:t>
            </a:r>
            <a:r>
              <a:rPr lang="en-US" dirty="0"/>
              <a:t>United States Secretary of the Department of Transportation</a:t>
            </a:r>
            <a:r>
              <a:rPr lang="en-US" dirty="0" smtClean="0"/>
              <a:t>, but </a:t>
            </a:r>
            <a:r>
              <a:rPr lang="en-US" dirty="0"/>
              <a:t>only for matters relating to hours of service and </a:t>
            </a:r>
            <a:r>
              <a:rPr lang="en-US" dirty="0" smtClean="0"/>
              <a:t>logbooks of </a:t>
            </a:r>
            <a:r>
              <a:rPr lang="en-US" dirty="0"/>
              <a:t>drivers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34500 (k</a:t>
            </a:r>
            <a:r>
              <a:rPr lang="en-US" dirty="0"/>
              <a:t>) A commercial motor vehicle with a gross vehicle </a:t>
            </a:r>
            <a:r>
              <a:rPr lang="en-US" dirty="0" smtClean="0"/>
              <a:t>weight rating </a:t>
            </a:r>
            <a:r>
              <a:rPr lang="en-US" dirty="0"/>
              <a:t>of 26,001 or more pounds or a commercial motor </a:t>
            </a:r>
            <a:r>
              <a:rPr lang="en-US" dirty="0" smtClean="0"/>
              <a:t>vehicle of </a:t>
            </a:r>
            <a:r>
              <a:rPr lang="en-US" dirty="0"/>
              <a:t>any gross vehicle weight rating towing a vehicle described </a:t>
            </a:r>
            <a:r>
              <a:rPr lang="en-US" dirty="0" smtClean="0"/>
              <a:t>in subdivision </a:t>
            </a:r>
            <a:r>
              <a:rPr lang="en-US" dirty="0"/>
              <a:t>(e</a:t>
            </a:r>
            <a:r>
              <a:rPr lang="en-US" dirty="0" smtClean="0"/>
              <a:t>) (Trailers) </a:t>
            </a:r>
            <a:r>
              <a:rPr lang="en-US" dirty="0"/>
              <a:t>with a gross vehicle weight rating of more </a:t>
            </a:r>
            <a:r>
              <a:rPr lang="en-US" dirty="0" smtClean="0"/>
              <a:t>than 10,000 </a:t>
            </a:r>
            <a:r>
              <a:rPr lang="en-US" dirty="0"/>
              <a:t>pounds, except combinations including camp trailers</a:t>
            </a:r>
            <a:r>
              <a:rPr lang="en-US" dirty="0" smtClean="0"/>
              <a:t>, trailer </a:t>
            </a:r>
            <a:r>
              <a:rPr lang="en-US" dirty="0"/>
              <a:t>coaches, or utility trailers. For purposes of </a:t>
            </a:r>
            <a:r>
              <a:rPr lang="en-US" dirty="0" smtClean="0"/>
              <a:t>this subdivision</a:t>
            </a:r>
            <a:r>
              <a:rPr lang="en-US" dirty="0"/>
              <a:t>, the term “commercial motor vehicle” has </a:t>
            </a:r>
            <a:r>
              <a:rPr lang="en-US" dirty="0" smtClean="0"/>
              <a:t>the meaning </a:t>
            </a:r>
            <a:r>
              <a:rPr lang="en-US" dirty="0"/>
              <a:t>defined in subdivision (b) of Section 15210</a:t>
            </a:r>
            <a:r>
              <a:rPr lang="en-US" dirty="0" smtClean="0"/>
              <a:t>. (Requires a class A or B license or class C with an endorsement (</a:t>
            </a:r>
            <a:r>
              <a:rPr lang="en-US" dirty="0" err="1" smtClean="0"/>
              <a:t>ie</a:t>
            </a:r>
            <a:r>
              <a:rPr lang="en-US" dirty="0" smtClean="0"/>
              <a:t>: Tank or H/M). </a:t>
            </a:r>
            <a:endParaRPr lang="en-US" dirty="0"/>
          </a:p>
          <a:p>
            <a:r>
              <a:rPr lang="en-US" sz="800" dirty="0" smtClean="0"/>
              <a:t>.</a:t>
            </a:r>
            <a:endParaRPr lang="en-US" sz="800" dirty="0"/>
          </a:p>
          <a:p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3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Terminals (BIT) Program -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endParaRPr lang="en-US" dirty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Focus of departmental resources on proven non-compliant motor carrier operations.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Upgraded electronic tracking of motor carrier data and documentation of terminal inspection findings.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 use of on-highway vehicle inspections to speed terminal inspections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Elimination of  motor carrier assumption.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70272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Terminals (BIT) Program -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Implementation: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Chapter of Assembly Bill 529 (Lowenthal).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inspection program begins January 1, 2016. 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fee structure begins January 1, 2016.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28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914400"/>
            <a:ext cx="868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Basic Inspection of Terminals (BIT) Program -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Community outreach and education campaign.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Educational presentation opportunities.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Web site posting of information and documents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www.chp.ca.gov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Intelligent Technologies Infrastructure Improvements.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Database to provide real-time tracking of performance data.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Upgraded electronic documentation of inspection findings.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Electronic tracking of carrier performance.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Publication of performance-based inspection completion data, available for public review.</a:t>
            </a:r>
          </a:p>
        </p:txBody>
      </p:sp>
    </p:spTree>
    <p:extLst>
      <p:ext uri="{BB962C8B-B14F-4D97-AF65-F5344CB8AC3E}">
        <p14:creationId xmlns:p14="http://schemas.microsoft.com/office/powerpoint/2010/main" val="2368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CG Time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1121</Words>
  <Application>Microsoft Office PowerPoint</Application>
  <PresentationFormat>On-screen Show (4:3)</PresentationFormat>
  <Paragraphs>197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Highway Patrol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Sanchez, Rob@CHP</dc:creator>
  <cp:lastModifiedBy>Healy, Dennis@CHP</cp:lastModifiedBy>
  <cp:revision>83</cp:revision>
  <cp:lastPrinted>2015-11-16T19:15:23Z</cp:lastPrinted>
  <dcterms:created xsi:type="dcterms:W3CDTF">2013-08-15T17:21:48Z</dcterms:created>
  <dcterms:modified xsi:type="dcterms:W3CDTF">2015-12-08T18:48:39Z</dcterms:modified>
</cp:coreProperties>
</file>